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7BDBD0-33C9-5749-A097-76936AA8C359}" type="datetimeFigureOut">
              <a:rPr lang="en-US" smtClean="0"/>
              <a:t>7/31/12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421C6-445A-3F41-9DB3-20E33500D1D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ools.ietf.org/html/rfc644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Out of Jurisdiction Emergency Routing</a:t>
            </a:r>
            <a:br>
              <a:rPr lang="en-US" b="1" dirty="0" smtClean="0"/>
            </a:br>
            <a:r>
              <a:rPr lang="en-US" sz="2222" b="1" dirty="0" smtClean="0"/>
              <a:t>draft-winterbottom-ecrit-priv-loc-01.txt</a:t>
            </a:r>
            <a:br>
              <a:rPr lang="en-US" sz="2222" b="1" dirty="0" smtClean="0"/>
            </a:br>
            <a:r>
              <a:rPr lang="en-US" sz="2222" b="1" dirty="0" smtClean="0"/>
              <a:t/>
            </a:r>
            <a:br>
              <a:rPr lang="en-US" sz="2222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James </a:t>
            </a:r>
            <a:r>
              <a:rPr lang="en-US" dirty="0" err="1" smtClean="0">
                <a:latin typeface="Calibri (Body)"/>
                <a:cs typeface="Calibri (Body)"/>
              </a:rPr>
              <a:t>Winterbottom</a:t>
            </a:r>
            <a:r>
              <a:rPr lang="en-US" dirty="0" smtClean="0"/>
              <a:t>, Hannes Tschofenig, Laura </a:t>
            </a:r>
            <a:r>
              <a:rPr lang="en-US" dirty="0" err="1" smtClean="0"/>
              <a:t>Liess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Device-Centric Emergency Services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dirty="0" smtClean="0">
              <a:latin typeface="Courier"/>
              <a:cs typeface="Courier"/>
            </a:endParaRP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+---Location Request---+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|         (1)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+---+----+             +---V---+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|        |&lt;--Location--|  LIS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| Caller |    (2)      +-------+             +--------+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|        |                                   | ESRP/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|        |----Find Service-------+           |  PSAP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+------^-+     (3)               |           +--------+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|   |                +--------V----+          ^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|   +-----Service----| </a:t>
            </a:r>
            <a:r>
              <a:rPr lang="en-US" dirty="0" err="1" smtClean="0">
                <a:latin typeface="Courier"/>
                <a:cs typeface="Courier"/>
              </a:rPr>
              <a:t>LoST</a:t>
            </a:r>
            <a:r>
              <a:rPr lang="en-US" dirty="0" smtClean="0">
                <a:latin typeface="Courier"/>
                <a:cs typeface="Courier"/>
              </a:rPr>
              <a:t> Server |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|         (4)        +-------------+      +---+---+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+-------------Call Initiation------------&gt;|  VSP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(5)                      +-------+</a:t>
            </a:r>
          </a:p>
          <a:p>
            <a:pPr>
              <a:buNone/>
            </a:pPr>
            <a:endParaRPr lang="en-US" sz="4211" dirty="0" smtClean="0">
              <a:latin typeface="Calibri (Body)"/>
              <a:cs typeface="Calibri (Body)"/>
            </a:endParaRPr>
          </a:p>
          <a:p>
            <a:pPr>
              <a:buNone/>
            </a:pPr>
            <a:endParaRPr lang="en-US" sz="4211" dirty="0" smtClean="0">
              <a:latin typeface="Calibri (Body)"/>
              <a:cs typeface="Calibri (Body)"/>
            </a:endParaRPr>
          </a:p>
          <a:p>
            <a:pPr algn="ctr">
              <a:buNone/>
            </a:pPr>
            <a:r>
              <a:rPr lang="en-US" sz="4211" dirty="0" smtClean="0">
                <a:latin typeface="Calibri (Body)"/>
                <a:cs typeface="Calibri (Body)"/>
              </a:rPr>
              <a:t>Challenges with the approach have been described in </a:t>
            </a:r>
            <a:r>
              <a:rPr lang="en-US" sz="4211" dirty="0" smtClean="0">
                <a:latin typeface="Calibri (Body)"/>
                <a:cs typeface="Calibri (Body)"/>
                <a:hlinkClick r:id="rId2"/>
              </a:rPr>
              <a:t>http://tools.ietf.org/html/rfc6444</a:t>
            </a:r>
            <a:r>
              <a:rPr lang="en-US" sz="4211" dirty="0" smtClean="0">
                <a:latin typeface="Calibri (Body)"/>
                <a:cs typeface="Calibri (Body)"/>
              </a:rPr>
              <a:t> </a:t>
            </a:r>
            <a:endParaRPr lang="en-US" sz="4211" dirty="0">
              <a:latin typeface="Calibri (Body)"/>
              <a:cs typeface="Calibri (Body)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Softswitch</a:t>
            </a:r>
            <a:r>
              <a:rPr lang="en-US" dirty="0" smtClean="0"/>
              <a:t>-Centric Calling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  +---Location Request---+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  |         (2)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+---V---+        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|  LIS  |        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+----+--+             +----+----+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   |                |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   +----Location---&gt;|  Soft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+--------+                          (3)      | Switch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| Caller |------Call Initiation------------&gt; |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+--------+          (1)                      +-+-^---+-+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+-------------+                | |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| </a:t>
            </a:r>
            <a:r>
              <a:rPr lang="en-US" dirty="0" err="1" smtClean="0">
                <a:latin typeface="Courier"/>
                <a:cs typeface="Courier"/>
              </a:rPr>
              <a:t>LoST</a:t>
            </a:r>
            <a:r>
              <a:rPr lang="en-US" dirty="0" smtClean="0">
                <a:latin typeface="Courier"/>
                <a:cs typeface="Courier"/>
              </a:rPr>
              <a:t> Server |&lt;-Find Service--+ |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+------+------+     (4)          |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|                         |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+----------Service--------+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          (5)     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+-----------+               |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| ESRP/PSAP |&lt;------Call----+</a:t>
            </a:r>
          </a:p>
          <a:p>
            <a:pPr>
              <a:buNone/>
            </a:pPr>
            <a:r>
              <a:rPr lang="en-US" dirty="0" smtClean="0">
                <a:latin typeface="Courier"/>
                <a:cs typeface="Courier"/>
              </a:rPr>
              <a:t>                             +-----------+       (6)</a:t>
            </a:r>
            <a:endParaRPr lang="en-US" dirty="0">
              <a:latin typeface="Courier"/>
              <a:cs typeface="Courier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054490"/>
            <a:ext cx="8229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US" dirty="0" smtClean="0">
                <a:latin typeface="Calibri (Body)"/>
                <a:cs typeface="Calibri (Body)"/>
              </a:rPr>
              <a:t>Approach had been explored </a:t>
            </a:r>
            <a:r>
              <a:rPr lang="en-US" dirty="0" smtClean="0">
                <a:latin typeface="Calibri (Body)"/>
                <a:cs typeface="Calibri (Body)"/>
              </a:rPr>
              <a:t>in various countries, such as UK, Canada, etc. </a:t>
            </a:r>
            <a:r>
              <a:rPr lang="en-US" dirty="0" smtClean="0">
                <a:latin typeface="Calibri (Body)"/>
                <a:cs typeface="Calibri (Body)"/>
              </a:rPr>
              <a:t>Various challenges exist, such as </a:t>
            </a:r>
            <a:r>
              <a:rPr lang="en-US" dirty="0" smtClean="0">
                <a:latin typeface="Calibri (Body)"/>
                <a:cs typeface="Calibri (Body)"/>
              </a:rPr>
              <a:t>lack of </a:t>
            </a:r>
            <a:r>
              <a:rPr lang="en-US" dirty="0" err="1" smtClean="0">
                <a:latin typeface="Calibri (Body)"/>
                <a:cs typeface="Calibri (Body)"/>
              </a:rPr>
              <a:t>LoST</a:t>
            </a:r>
            <a:r>
              <a:rPr lang="en-US" dirty="0" smtClean="0">
                <a:latin typeface="Calibri (Body)"/>
                <a:cs typeface="Calibri (Body)"/>
              </a:rPr>
              <a:t> infrastructure.</a:t>
            </a:r>
            <a:endParaRPr lang="en-US" dirty="0">
              <a:latin typeface="Calibri (Body)"/>
              <a:cs typeface="Calibri (Body)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Problem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Security</a:t>
            </a:r>
            <a:r>
              <a:rPr lang="en-US" dirty="0" smtClean="0"/>
              <a:t>: One concern is about the possibility of the software of the end device being able to tamper with location. </a:t>
            </a:r>
          </a:p>
          <a:p>
            <a:endParaRPr lang="en-US" dirty="0" smtClean="0"/>
          </a:p>
          <a:p>
            <a:r>
              <a:rPr lang="en-US" b="1" dirty="0" smtClean="0"/>
              <a:t>Privacy</a:t>
            </a:r>
            <a:r>
              <a:rPr lang="en-US" dirty="0" smtClean="0"/>
              <a:t>: There is the desire to allow location information to be provided to emergency organizations rather than any other party, including the end device or a VSP.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Rough location information is required to route emergency calls.</a:t>
            </a:r>
          </a:p>
          <a:p>
            <a:r>
              <a:rPr lang="en-US" sz="2400" dirty="0" smtClean="0"/>
              <a:t>The VSP needs the ability to determine the correct LIS to retrieve location information.</a:t>
            </a:r>
          </a:p>
          <a:p>
            <a:r>
              <a:rPr lang="en-US" sz="2400" dirty="0" smtClean="0"/>
              <a:t>The VSP needs the ability to contact a </a:t>
            </a:r>
            <a:r>
              <a:rPr lang="en-US" sz="2400" dirty="0" err="1" smtClean="0"/>
              <a:t>LoST</a:t>
            </a:r>
            <a:r>
              <a:rPr lang="en-US" sz="2400" dirty="0" smtClean="0"/>
              <a:t> server to acquire routing information from.</a:t>
            </a:r>
          </a:p>
          <a:p>
            <a:r>
              <a:rPr lang="en-US" sz="2400" dirty="0" smtClean="0"/>
              <a:t>The end host does not acquire or convey location to the emergency network.</a:t>
            </a:r>
          </a:p>
          <a:p>
            <a:r>
              <a:rPr lang="en-US" sz="2400" dirty="0" smtClean="0"/>
              <a:t>Access network provider aim to provide location only to emergency service authorities.</a:t>
            </a:r>
          </a:p>
          <a:p>
            <a:r>
              <a:rPr lang="en-US" sz="2400" dirty="0" smtClean="0"/>
              <a:t>Precise location information is required to dispatch first responders.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VSP queries the LIS using HELD and the IP address of the calling device as an identity extension. </a:t>
            </a:r>
          </a:p>
          <a:p>
            <a:r>
              <a:rPr lang="en-US" dirty="0" smtClean="0"/>
              <a:t>The LIS determines the location and uses it request routing information for the local </a:t>
            </a:r>
            <a:r>
              <a:rPr lang="en-US" dirty="0" err="1" smtClean="0"/>
              <a:t>LoST</a:t>
            </a:r>
            <a:r>
              <a:rPr lang="en-US" dirty="0" smtClean="0"/>
              <a:t> server. </a:t>
            </a:r>
          </a:p>
          <a:p>
            <a:r>
              <a:rPr lang="en-US" dirty="0" smtClean="0"/>
              <a:t>The LIS return a location URI and the local Emergency Service Routing Proxy (ESRP) URI to the VSP.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794</Words>
  <Application>Microsoft Macintosh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Out of Jurisdiction Emergency Routing draft-winterbottom-ecrit-priv-loc-01.txt  </vt:lpstr>
      <vt:lpstr>Device-Centric Emergency Services Model</vt:lpstr>
      <vt:lpstr>Softswitch-Centric Calling Model</vt:lpstr>
      <vt:lpstr>Problem Description</vt:lpstr>
      <vt:lpstr>Observations</vt:lpstr>
      <vt:lpstr>Our Approach</vt:lpstr>
    </vt:vector>
  </TitlesOfParts>
  <Company>Nokia Siemens Networks - COO RTP IE Internet SDE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 of Jurisdiction Emergency Routing draft-winterbottom-ecrit-priv-loc-01.txt  </dc:title>
  <dc:creator>Hannes Tschofenig</dc:creator>
  <cp:lastModifiedBy>Hannes Tschofenig</cp:lastModifiedBy>
  <cp:revision>1</cp:revision>
  <dcterms:created xsi:type="dcterms:W3CDTF">2012-07-31T14:51:04Z</dcterms:created>
  <dcterms:modified xsi:type="dcterms:W3CDTF">2012-07-31T16:56:10Z</dcterms:modified>
</cp:coreProperties>
</file>