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300" r:id="rId3"/>
    <p:sldId id="296" r:id="rId4"/>
    <p:sldId id="308" r:id="rId5"/>
    <p:sldId id="311" r:id="rId6"/>
    <p:sldId id="316" r:id="rId7"/>
    <p:sldId id="312" r:id="rId8"/>
    <p:sldId id="314" r:id="rId9"/>
    <p:sldId id="315" r:id="rId10"/>
    <p:sldId id="317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3A3A3A"/>
    <a:srgbClr val="585858"/>
    <a:srgbClr val="454545"/>
    <a:srgbClr val="3B3B3B"/>
    <a:srgbClr val="232323"/>
    <a:srgbClr val="383838"/>
    <a:srgbClr val="6262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3" autoAdjust="0"/>
    <p:restoredTop sz="82262" autoAdjust="0"/>
  </p:normalViewPr>
  <p:slideViewPr>
    <p:cSldViewPr>
      <p:cViewPr>
        <p:scale>
          <a:sx n="50" d="100"/>
          <a:sy n="50" d="100"/>
        </p:scale>
        <p:origin x="-195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78C7D93-ACF4-4150-B54D-3B7FB81CF22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2584D6-364F-4368-8A3F-F8183C493B22}" type="slidenum">
              <a:rPr lang="ja-JP" altLang="en-US"/>
              <a:pPr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34E59-EA5C-4FC1-9BC4-1EBF976F7623}" type="slidenum">
              <a:rPr lang="ja-JP" altLang="en-US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8A479-0746-48D4-95E1-B49395411D68}" type="slidenum">
              <a:rPr lang="ja-JP" altLang="en-US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437D95-C8FC-492D-B8DA-C585E6CEA57F}" type="slidenum">
              <a:rPr lang="ja-JP" altLang="en-US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EEF333-5061-4206-B6BD-BE1B8D797D3D}" type="slidenum">
              <a:rPr lang="ja-JP" altLang="en-US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26AD12-F6DA-4C9A-960A-24D5B1FE5D69}" type="slidenum">
              <a:rPr lang="ja-JP" altLang="en-US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7B45A-88CA-4D2A-813F-3F08663A92B5}" type="slidenum">
              <a:rPr lang="ja-JP" altLang="en-US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9915CE-EC67-4DBD-8A01-9BDD20BA8371}" type="slidenum">
              <a:rPr lang="ja-JP" altLang="en-US"/>
              <a:pPr/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649C72-FE9A-4E15-A681-0548A6E18E11}" type="slidenum">
              <a:rPr lang="ja-JP" altLang="en-US"/>
              <a:pPr/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9595F-E3D7-43FD-B597-52EF69F99191}" type="slidenum">
              <a:rPr lang="ja-JP" altLang="en-US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E7A5E7-FBBD-4DCC-B94C-EC83B2E79576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E76CDC-5CFF-4429-8AF1-D139D710BA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14511E-ABFA-40FF-B2BB-0043029763A2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373236-8EBB-4DBE-A311-AA4AD91C45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1849E-7ACD-485D-B13A-A9D4190DEFA8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1B072-D5B1-4980-A272-D9D09B951F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73025" y="6400800"/>
            <a:ext cx="3200400" cy="28416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686396-8A72-4C2B-9D83-85F18191698B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825" y="6400800"/>
            <a:ext cx="3733800" cy="28416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A66D20-C0CF-49FE-BF4F-55DD7D582B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1CF1DA-A18F-4527-AB50-907EE800A323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83FBCF-C6EF-4199-8DCB-78C2748DED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DAB54F-7C60-45B8-B2D7-5BE2D13915AA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275E6D-B221-40F0-BCE2-A1053B2C40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8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E9953B-DC02-4F6F-8E1F-D4EF8367CB07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76EEB3-BD8A-4B9B-AA3A-B7F29BAF4D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8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897642-F63C-4840-96BB-1F050267E293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BCE4D1-CED8-4E47-A404-11FCB4EBF5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F575E-1DC8-4395-8EA1-DFE56741D2E6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A856E-7EE1-46C1-8D16-C27DCC761F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"/>
          <p:cNvSpPr/>
          <p:nvPr/>
        </p:nvSpPr>
        <p:spPr>
          <a:xfrm>
            <a:off x="2786063" y="1054100"/>
            <a:ext cx="590391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F499A8-5376-49C4-8623-FF89957330F6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F49BC4-5C93-4F01-A80B-AA75A96C6F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EC15A-D163-4DD9-AD66-20B14E7133D5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C0C83-1292-45A1-B537-D6135D79BF7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613"/>
            <a:ext cx="9144000" cy="17938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36363"/>
                </a:solidFill>
              </a:defRPr>
            </a:lvl1pPr>
          </a:lstStyle>
          <a:p>
            <a:pPr>
              <a:defRPr/>
            </a:pPr>
            <a:fld id="{8D2861F3-E464-4467-B93E-EDCC3061075E}" type="datetime1">
              <a:rPr lang="en-US" altLang="zh-CN" smtClean="0"/>
              <a:t>7/30/2012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36363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smtClean="0">
                <a:solidFill>
                  <a:srgbClr val="636363"/>
                </a:solidFill>
              </a:defRPr>
            </a:lvl1pPr>
          </a:lstStyle>
          <a:p>
            <a:pPr>
              <a:defRPr/>
            </a:pPr>
            <a:fld id="{4BF39967-4B11-4AD6-A847-D8BDAB9CBE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25" r:id="rId7"/>
    <p:sldLayoutId id="2147483834" r:id="rId8"/>
    <p:sldLayoutId id="2147483826" r:id="rId9"/>
    <p:sldLayoutId id="2147483835" r:id="rId10"/>
    <p:sldLayoutId id="214748382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Microsoft YaHei" pitchFamily="34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Microsoft YaHei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Microsoft YaHei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Microsoft YaHei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Microsoft YaHei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ß"/>
        <a:defRPr sz="3200" kern="1200">
          <a:solidFill>
            <a:schemeClr val="tx1"/>
          </a:solidFill>
          <a:latin typeface="+mn-lt"/>
          <a:ea typeface="SimHei" pitchFamily="49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Þ"/>
        <a:defRPr sz="2800" kern="1200">
          <a:solidFill>
            <a:schemeClr val="tx1"/>
          </a:solidFill>
          <a:latin typeface="+mn-lt"/>
          <a:ea typeface="SimHei" pitchFamily="49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"/>
        <a:defRPr sz="2400" kern="1200">
          <a:solidFill>
            <a:schemeClr val="tx1"/>
          </a:solidFill>
          <a:latin typeface="+mn-lt"/>
          <a:ea typeface="SimHei" pitchFamily="49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"/>
        <a:defRPr sz="2000" kern="1200">
          <a:solidFill>
            <a:schemeClr val="tx1"/>
          </a:solidFill>
          <a:latin typeface="+mn-lt"/>
          <a:ea typeface="SimHei" pitchFamily="49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"/>
        <a:defRPr sz="2000" kern="1200">
          <a:solidFill>
            <a:schemeClr val="tx1"/>
          </a:solidFill>
          <a:latin typeface="+mn-lt"/>
          <a:ea typeface="SimHei" pitchFamily="49" charset="-122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solidFill>
                  <a:srgbClr val="454545"/>
                </a:solidFill>
              </a:rPr>
              <a:t>IGMP and MLD Optimizations in Wireless and Mobile Networks</a:t>
            </a:r>
          </a:p>
        </p:txBody>
      </p:sp>
      <p:sp>
        <p:nvSpPr>
          <p:cNvPr id="10243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154787E-A899-4D90-AEB1-6A44D7FD7B11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539750" y="3644900"/>
            <a:ext cx="8064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altLang="ja-JP" sz="2400">
                <a:solidFill>
                  <a:srgbClr val="383838"/>
                </a:solidFill>
              </a:rPr>
              <a:t>draft-liu-multimob-igmp-mld-wireless-mobile-02</a:t>
            </a:r>
            <a:endParaRPr lang="en-US" altLang="zh-CN" sz="2400">
              <a:solidFill>
                <a:srgbClr val="383838"/>
              </a:solidFill>
            </a:endParaRP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468313" y="4724400"/>
            <a:ext cx="8064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altLang="ja-JP" sz="2400">
                <a:solidFill>
                  <a:srgbClr val="686868"/>
                </a:solidFill>
              </a:rPr>
              <a:t>Liu Hui   Mike McBride</a:t>
            </a:r>
            <a:endParaRPr lang="en-US" altLang="zh-CN" sz="2400">
              <a:solidFill>
                <a:srgbClr val="68686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7489825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600" smtClean="0">
                <a:solidFill>
                  <a:srgbClr val="454545"/>
                </a:solidFill>
              </a:rPr>
              <a:t>Changes to ver-01</a:t>
            </a:r>
          </a:p>
        </p:txBody>
      </p:sp>
      <p:sp>
        <p:nvSpPr>
          <p:cNvPr id="19459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E461C0-140D-4FEA-BCA9-FC74F34A6E27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844675"/>
            <a:ext cx="8064500" cy="374491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宋体" pitchFamily="2" charset="-122"/>
              </a:rPr>
              <a:t>Complete the ‘Security Considerations’ section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Delete ‘leaving the network without notification (sec.3.2) ’ and ‘moving out of range (sec. 3.3)’  as the reasons for additional querying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Remove ‘prolonged interval method’ for not introducing big changes to protocol manner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Others be mostly editorial changes, including improving description and updating references</a:t>
            </a:r>
          </a:p>
          <a:p>
            <a:pPr eaLnBrk="1" hangingPunct="1"/>
            <a:endParaRPr lang="en-US" altLang="zh-CN" sz="26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lvl="1" eaLnBrk="1" hangingPunct="1">
              <a:buFont typeface="Wingdings 2" pitchFamily="18" charset="2"/>
              <a:buNone/>
            </a:pPr>
            <a:endParaRPr lang="en-US" altLang="zh-CN" sz="24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93738"/>
            <a:ext cx="7489825" cy="647700"/>
          </a:xfrm>
        </p:spPr>
        <p:txBody>
          <a:bodyPr/>
          <a:lstStyle/>
          <a:p>
            <a:pPr eaLnBrk="1" hangingPunct="1"/>
            <a:r>
              <a:rPr lang="en-US" altLang="zh-CN" sz="3600" smtClean="0">
                <a:solidFill>
                  <a:srgbClr val="454545"/>
                </a:solidFill>
              </a:rPr>
              <a:t>Aims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773238"/>
            <a:ext cx="7704138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Optimize IGMP and MLD to meet wireless/mobile multicast network requirements: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Adaptive to link conditions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Minimizing group join/leave latency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Robust to packet loss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Reducing packet exchange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Avoiding packet burst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endParaRPr lang="en-US" altLang="zh-CN" sz="20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Limit the changes within the protocol framework without introducing interoperability issues</a:t>
            </a:r>
          </a:p>
          <a:p>
            <a:pPr eaLnBrk="1" hangingPunct="1">
              <a:lnSpc>
                <a:spcPct val="80000"/>
              </a:lnSpc>
            </a:pPr>
            <a:endParaRPr lang="en-US" altLang="zh-CN" sz="24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Possibly used in wired network where efficiency and robustness are required</a:t>
            </a:r>
          </a:p>
        </p:txBody>
      </p:sp>
      <p:sp>
        <p:nvSpPr>
          <p:cNvPr id="11268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1E97B0-F3CC-43F2-BA24-4DFA671C9056}" type="slidenum">
              <a:rPr lang="en-US" altLang="zh-CN"/>
              <a:pPr/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8435975" cy="503238"/>
          </a:xfrm>
        </p:spPr>
        <p:txBody>
          <a:bodyPr/>
          <a:lstStyle/>
          <a:p>
            <a:pPr eaLnBrk="1" hangingPunct="1"/>
            <a:r>
              <a:rPr lang="en-US" altLang="zh-CN" sz="3600" smtClean="0">
                <a:solidFill>
                  <a:srgbClr val="454545"/>
                </a:solidFill>
              </a:rPr>
              <a:t>Option List </a:t>
            </a:r>
          </a:p>
        </p:txBody>
      </p:sp>
      <p:sp>
        <p:nvSpPr>
          <p:cNvPr id="12291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6943A9-D7F3-48B3-A7E9-4C7167DF9335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611188" y="1844675"/>
            <a:ext cx="78486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</a:pPr>
            <a:r>
              <a:rPr lang="en-US" altLang="zh-CN" sz="2400">
                <a:solidFill>
                  <a:srgbClr val="323232"/>
                </a:solidFill>
                <a:ea typeface="Arial Unicode MS" pitchFamily="34" charset="-128"/>
                <a:cs typeface="Arial" pitchFamily="34" charset="0"/>
              </a:rPr>
              <a:t>Switching between unicast and multicast Queries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</a:pPr>
            <a:r>
              <a:rPr lang="en-US" altLang="zh-CN" sz="2400">
                <a:solidFill>
                  <a:srgbClr val="323232"/>
                </a:solidFill>
                <a:ea typeface="Arial Unicode MS" pitchFamily="34" charset="-128"/>
                <a:cs typeface="Arial" pitchFamily="34" charset="0"/>
              </a:rPr>
              <a:t>General Query supplemented with unicast Query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</a:pPr>
            <a:r>
              <a:rPr lang="en-US" altLang="zh-CN" sz="2400">
                <a:solidFill>
                  <a:srgbClr val="323232"/>
                </a:solidFill>
                <a:ea typeface="Arial Unicode MS" pitchFamily="34" charset="-128"/>
                <a:cs typeface="Arial" pitchFamily="34" charset="0"/>
              </a:rPr>
              <a:t>Retransmission of General Query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</a:pPr>
            <a:r>
              <a:rPr lang="en-US" altLang="zh-CN" sz="2400">
                <a:solidFill>
                  <a:srgbClr val="323232"/>
                </a:solidFill>
                <a:ea typeface="Arial Unicode MS" pitchFamily="34" charset="-128"/>
                <a:cs typeface="Arial" pitchFamily="34" charset="0"/>
              </a:rPr>
              <a:t>General Query suppression with no receiver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</a:pPr>
            <a:r>
              <a:rPr lang="en-US" altLang="zh-CN" sz="2400">
                <a:solidFill>
                  <a:srgbClr val="323232"/>
                </a:solidFill>
                <a:ea typeface="Arial Unicode MS" pitchFamily="34" charset="-128"/>
                <a:cs typeface="Arial" pitchFamily="34" charset="0"/>
              </a:rPr>
              <a:t>Tuning response delay according to link type/status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</a:pPr>
            <a:r>
              <a:rPr lang="en-US" altLang="zh-CN" sz="2400">
                <a:solidFill>
                  <a:srgbClr val="323232"/>
                </a:solidFill>
                <a:ea typeface="Arial Unicode MS" pitchFamily="34" charset="-128"/>
                <a:cs typeface="Arial" pitchFamily="34" charset="0"/>
              </a:rPr>
              <a:t>Triggering report and query quickly during handover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489825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600" smtClean="0">
                <a:solidFill>
                  <a:srgbClr val="454545"/>
                </a:solidFill>
              </a:rPr>
              <a:t>Switching Between Unicast and Multicast General Queries</a:t>
            </a:r>
          </a:p>
        </p:txBody>
      </p:sp>
      <p:sp>
        <p:nvSpPr>
          <p:cNvPr id="13315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9C82FC-314C-4EB1-B0E7-DE7C2B3BF1D5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1800"/>
            <a:ext cx="8064500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6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Switch between unicast and multicast General Queries according to actual network conditions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Unicast query each receiver when number of receivers is small; multicast query all receivers when the number is large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 switching threshold should be predefined 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Explicit tracking is required to know the reception status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endParaRPr lang="en-US" altLang="zh-CN" sz="22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6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Benefits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Take advantages of both unicast and multicast Queries  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Unicast Query has less effect on non-members and helps to improve battery-saving   </a:t>
            </a:r>
            <a:endParaRPr lang="en-US" altLang="zh-CN" sz="20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489825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200" smtClean="0">
                <a:solidFill>
                  <a:srgbClr val="454545"/>
                </a:solidFill>
              </a:rPr>
              <a:t>General Query Supplemented with Unicast General Query</a:t>
            </a:r>
          </a:p>
        </p:txBody>
      </p:sp>
      <p:sp>
        <p:nvSpPr>
          <p:cNvPr id="14339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456EF8-3583-4C8D-9B80-526129427056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916113"/>
            <a:ext cx="8064500" cy="4392612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zh-CN" sz="23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Send unicast Query to each non-respondent valid receivers after a round of General Query, presumably the number of non-respondent receivers is small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23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Triggered at the end of the [Maximum Response Delay] after General Query,  transmitted for [Last Member Query Count] times spaced by [Last Member Query Interval]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23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Require explicit tracking to track reception status</a:t>
            </a:r>
          </a:p>
          <a:p>
            <a:pPr eaLnBrk="1" hangingPunct="1"/>
            <a:endParaRPr lang="en-US" altLang="zh-CN" sz="23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3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Benefits: 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Improve robustness without influencing other receivers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altLang="zh-CN" sz="24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489825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200" smtClean="0">
                <a:solidFill>
                  <a:srgbClr val="454545"/>
                </a:solidFill>
              </a:rPr>
              <a:t>Retransmission of General Query</a:t>
            </a:r>
          </a:p>
        </p:txBody>
      </p:sp>
      <p:sp>
        <p:nvSpPr>
          <p:cNvPr id="15363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8D26A4-CD5A-4CA2-B024-7CE829A89CB5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917700"/>
            <a:ext cx="8064500" cy="4319588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If after a General Query no response can be collected from all valid receivers, for the reasons e.g.: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All valid receivers leave the group silently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All responses of the receivers happen to be lost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The query fails to reach the other side of link to the receivers</a:t>
            </a: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</a:p>
          <a:p>
            <a:pPr eaLnBrk="1" hangingPunct="1">
              <a:lnSpc>
                <a:spcPct val="70000"/>
              </a:lnSpc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Retransmit General Queries for [Last Member Query Count] times spaced by [Last Member Query Interval] before </a:t>
            </a: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宋体" pitchFamily="2" charset="-122"/>
              </a:rPr>
              <a:t>deciding to stop General Query totally</a:t>
            </a:r>
            <a:endParaRPr lang="en-US" altLang="zh-CN" sz="22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Require explicit tracking to acquire the reception status</a:t>
            </a:r>
          </a:p>
          <a:p>
            <a:pPr eaLnBrk="1" hangingPunct="1">
              <a:lnSpc>
                <a:spcPct val="70000"/>
              </a:lnSpc>
            </a:pPr>
            <a:endParaRPr lang="en-US" altLang="zh-CN" sz="22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Benefits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Improve robustness of General Query if there are valid members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Realize fast leave if all receivers quit.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US" altLang="zh-CN" sz="2200" smtClean="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60475" y="620713"/>
            <a:ext cx="6191250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200" smtClean="0">
                <a:solidFill>
                  <a:srgbClr val="454545"/>
                </a:solidFill>
              </a:rPr>
              <a:t>General Query Suppression with no Receiver</a:t>
            </a:r>
          </a:p>
        </p:txBody>
      </p:sp>
      <p:sp>
        <p:nvSpPr>
          <p:cNvPr id="16387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56C02D-76EA-4127-800C-153607FBE852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28775"/>
            <a:ext cx="8064500" cy="4752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Suppress General Query if there is no valid multicast receiver on an interface: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When the last member reports its leave,  by an explicit-tracking router checking its membership database, or by a non-explicit-tracking router getting no response after sending Group-(and-Source-) Specific Queries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When the (only) member on a PTP link leaves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When a router after retransmitting General Queries on startup fails to get any response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When a router previously has valid members but fails to get any response after several rounds of General Queries.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endParaRPr lang="en-US" altLang="zh-CN" sz="19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Benefits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Eliminating unnecessary continuous General Queries has benefit for all terminal on the link for battery saving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altLang="zh-CN" sz="22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489825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200" smtClean="0">
                <a:solidFill>
                  <a:srgbClr val="454545"/>
                </a:solidFill>
              </a:rPr>
              <a:t>Tuning Response Delay according to link type and status</a:t>
            </a:r>
          </a:p>
        </p:txBody>
      </p:sp>
      <p:sp>
        <p:nvSpPr>
          <p:cNvPr id="17411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DB03FA-9D4B-4DE0-BE2E-4E80B8294EB6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775"/>
            <a:ext cx="8064500" cy="4751388"/>
          </a:xfrm>
        </p:spPr>
        <p:txBody>
          <a:bodyPr/>
          <a:lstStyle/>
          <a:p>
            <a:pPr eaLnBrk="1" hangingPunct="1"/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Tuning Maximum Response Delay according to link type and status, according to the expected number of responders, and link type/status: 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If the expected number of reporters is large and/or the link condition is bad, select larger [Maximum Response Delay] 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If the expected number of reporters is small and/or the link condition is good, select smaller Delay 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19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If link mode is PTP, choose smaller Delay; or if link mode is PTMP or broadcast, configure larger Delay</a:t>
            </a:r>
          </a:p>
          <a:p>
            <a:pPr lvl="1" eaLnBrk="1" hangingPunct="1">
              <a:buFont typeface="Wingdings 2" pitchFamily="18" charset="2"/>
              <a:buChar char="ß"/>
            </a:pPr>
            <a:endParaRPr lang="en-US" altLang="zh-CN" sz="19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Benefits</a:t>
            </a:r>
          </a:p>
          <a:p>
            <a:pPr lvl="1" eaLnBrk="1" hangingPunct="1">
              <a:buFont typeface="Wingdings 2" pitchFamily="18" charset="2"/>
              <a:buChar char="ß"/>
            </a:pPr>
            <a:r>
              <a:rPr lang="en-US" altLang="zh-CN" sz="20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By making balance between reducing message burst and leave latency to improve overall protocol performance</a:t>
            </a:r>
            <a:endParaRPr lang="en-US" altLang="zh-CN" sz="22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489825" cy="6477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altLang="zh-CN" sz="3200" smtClean="0">
                <a:solidFill>
                  <a:srgbClr val="454545"/>
                </a:solidFill>
              </a:rPr>
              <a:t>Triggering Reports and Queries</a:t>
            </a:r>
            <a:br>
              <a:rPr lang="en-US" altLang="zh-CN" sz="3200" smtClean="0">
                <a:solidFill>
                  <a:srgbClr val="454545"/>
                </a:solidFill>
              </a:rPr>
            </a:br>
            <a:r>
              <a:rPr lang="en-US" altLang="zh-CN" sz="3200" smtClean="0">
                <a:solidFill>
                  <a:srgbClr val="454545"/>
                </a:solidFill>
              </a:rPr>
              <a:t>during handover</a:t>
            </a:r>
          </a:p>
        </p:txBody>
      </p:sp>
      <p:sp>
        <p:nvSpPr>
          <p:cNvPr id="18435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DF9AE5-A45D-4421-A855-887FDA0841BE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844675"/>
            <a:ext cx="8064500" cy="4321175"/>
          </a:xfrm>
        </p:spPr>
        <p:txBody>
          <a:bodyPr/>
          <a:lstStyle/>
          <a:p>
            <a:pPr eaLnBrk="1" hangingPunct="1"/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Access router triggers a multicast or unicast General Query as soon as it detects a new terminal on its link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eaLnBrk="1" hangingPunct="1"/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Terminal triggers a Report as soon as it detects its connection to a new network, if it is just in multicast reception state</a:t>
            </a:r>
          </a:p>
          <a:p>
            <a:pPr eaLnBrk="1" hangingPunct="1"/>
            <a:endParaRPr lang="en-US" altLang="zh-CN" sz="2600" smtClean="0">
              <a:solidFill>
                <a:srgbClr val="323232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eaLnBrk="1" hangingPunct="1"/>
            <a:r>
              <a:rPr lang="en-US" altLang="zh-CN" sz="24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Benefits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Char char="ß"/>
            </a:pPr>
            <a:r>
              <a:rPr lang="en-US" altLang="zh-CN" sz="2200" smtClean="0">
                <a:solidFill>
                  <a:srgbClr val="323232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Enable new access network acquire terminal’s membership and deliver the content quickly, to help reducing disruption or performance deterioration</a:t>
            </a:r>
          </a:p>
          <a:p>
            <a:pPr eaLnBrk="1" hangingPunct="1"/>
            <a:endParaRPr lang="en-US" altLang="zh-CN" sz="26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lvl="1" eaLnBrk="1" hangingPunct="1">
              <a:buFont typeface="Wingdings 2" pitchFamily="18" charset="2"/>
              <a:buNone/>
            </a:pPr>
            <a:endParaRPr lang="en-US" altLang="zh-CN" sz="2400" smtClean="0"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4038</TotalTime>
  <Words>742</Words>
  <Application>Microsoft Office PowerPoint</Application>
  <PresentationFormat>On-screen Show (4:3)</PresentationFormat>
  <Paragraphs>97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宋体</vt:lpstr>
      <vt:lpstr>Franklin Gothic Medium</vt:lpstr>
      <vt:lpstr>Microsoft YaHei</vt:lpstr>
      <vt:lpstr>Franklin Gothic Book</vt:lpstr>
      <vt:lpstr>SimHei</vt:lpstr>
      <vt:lpstr>Wingdings 2</vt:lpstr>
      <vt:lpstr>Arial Unicode MS</vt:lpstr>
      <vt:lpstr>暗香扑面</vt:lpstr>
      <vt:lpstr>IGMP and MLD Optimizations in Wireless and Mobile Networks</vt:lpstr>
      <vt:lpstr>Aims </vt:lpstr>
      <vt:lpstr>Option List </vt:lpstr>
      <vt:lpstr>Switching Between Unicast and Multicast General Queries</vt:lpstr>
      <vt:lpstr>General Query Supplemented with Unicast General Query</vt:lpstr>
      <vt:lpstr>Retransmission of General Query</vt:lpstr>
      <vt:lpstr>General Query Suppression with no Receiver</vt:lpstr>
      <vt:lpstr>Tuning Response Delay according to link type and status</vt:lpstr>
      <vt:lpstr>Triggering Reports and Queries during handover</vt:lpstr>
      <vt:lpstr>Changes to ver-01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IGMPv3/MLDv2 Lite</dc:title>
  <dc:creator>Liu Hui</dc:creator>
  <cp:lastModifiedBy>Huawei</cp:lastModifiedBy>
  <cp:revision>410</cp:revision>
  <dcterms:created xsi:type="dcterms:W3CDTF">2006-07-03T02:50:21Z</dcterms:created>
  <dcterms:modified xsi:type="dcterms:W3CDTF">2012-07-30T17:28:54Z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(2)Oidn1JKDC9VHRcdfiZdtOTRL6/xwtu/bZjqiTp/+QMxNMP2X1d2n94Wo57ubOrCj5tkmrsWd_x000d_
K9YDZk0341nbbKbRlfoeC1NNJjUZAxHxiwGJFPeoGz20/KKFp837jPefliJxuiuUFqmqtJF+_x000d_
015PLBOvhfeBiHEoTvFWECJEHNeIDI525F1gwt1uZUzVl8Dj63jXg6Nk5ROTBRu8EQMi8FR0_x000d_
6pAtyg5FFzQdy78lhJ</vt:lpwstr>
  </property>
  <property fmtid="{D5CDD505-2E9C-101B-9397-08002B2CF9AE}" pid="3" name="_ms_pID_7253431">
    <vt:lpwstr>gOHpSCCkCcN8W74jDY7AbAuf2guE2UAiHMRYy9DRhbfB00MLiSuBo0_x000d_
xQ2TO8yzkJ/2jGtyrTK+XFuYZNxx1zbyCTM8m1UzqBwyjdx9jqQm6lB0gPGUy7HH3kkgDHiS_x000d_
mmrETtX3/jOqDUcisn1EGIUOYFmz2LL/75zdI8eFKuFVRNgIaQIaGjaarc0u+saXlpeuc6KI_x000d_
5gRwW0prxdwUJY7Y</vt:lpwstr>
  </property>
  <property fmtid="{D5CDD505-2E9C-101B-9397-08002B2CF9AE}" pid="4" name="sflag">
    <vt:lpwstr>1343061893</vt:lpwstr>
  </property>
</Properties>
</file>