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6" r:id="rId1"/>
  </p:sldMasterIdLst>
  <p:notesMasterIdLst>
    <p:notesMasterId r:id="rId12"/>
  </p:notesMasterIdLst>
  <p:handoutMasterIdLst>
    <p:handoutMasterId r:id="rId13"/>
  </p:handoutMasterIdLst>
  <p:sldIdLst>
    <p:sldId id="259" r:id="rId2"/>
    <p:sldId id="260" r:id="rId3"/>
    <p:sldId id="261" r:id="rId4"/>
    <p:sldId id="264" r:id="rId5"/>
    <p:sldId id="262" r:id="rId6"/>
    <p:sldId id="263" r:id="rId7"/>
    <p:sldId id="265" r:id="rId8"/>
    <p:sldId id="267" r:id="rId9"/>
    <p:sldId id="266" r:id="rId10"/>
    <p:sldId id="268" r:id="rId11"/>
  </p:sldIdLst>
  <p:sldSz cx="9144000" cy="6858000" type="screen4x3"/>
  <p:notesSz cx="6884988" cy="10018713"/>
  <p:embeddedFontLst>
    <p:embeddedFont>
      <p:font typeface="Ericsson Capital TT" pitchFamily="2" charset="0"/>
      <p:regular r:id="rId14"/>
    </p:embeddedFont>
  </p:embeddedFontLst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59"/>
            <p14:sldId id="260"/>
            <p14:sldId id="261"/>
            <p14:sldId id="264"/>
            <p14:sldId id="262"/>
            <p14:sldId id="263"/>
            <p14:sldId id="265"/>
            <p14:sldId id="267"/>
            <p14:sldId id="266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B7D3"/>
    <a:srgbClr val="8BC5FF"/>
    <a:srgbClr val="99CCFF"/>
    <a:srgbClr val="6A8FBF"/>
    <a:srgbClr val="00A9D4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636" autoAdjust="0"/>
    <p:restoredTop sz="95319" autoAdjust="0"/>
  </p:normalViewPr>
  <p:slideViewPr>
    <p:cSldViewPr snapToGrid="0" snapToObjects="1">
      <p:cViewPr varScale="1">
        <p:scale>
          <a:sx n="72" d="100"/>
          <a:sy n="72" d="100"/>
        </p:scale>
        <p:origin x="-834" y="-96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4969"/>
        <p:guide pos="1941"/>
        <p:guide pos="3818"/>
        <p:guide pos="3727"/>
        <p:guide pos="2834"/>
        <p:guide pos="2926"/>
        <p:guide pos="248"/>
        <p:guide pos="2034"/>
        <p:guide pos="2879"/>
        <p:guide pos="2676"/>
        <p:guide pos="3084"/>
        <p:guide pos="55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528"/>
    </p:cViewPr>
  </p:sorterViewPr>
  <p:notesViewPr>
    <p:cSldViewPr snapToGrid="0" snapToObjects="1">
      <p:cViewPr varScale="1">
        <p:scale>
          <a:sx n="64" d="100"/>
          <a:sy n="64" d="100"/>
        </p:scale>
        <p:origin x="-3414" y="-126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 smtClean="0"/>
              <a:t>Codec Control for RTCWEB </a:t>
            </a:r>
            <a:endParaRPr lang="en-US" sz="1200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r>
              <a:rPr lang="en-US" sz="1200" smtClean="0"/>
              <a:t>2012-07-24 </a:t>
            </a:r>
            <a:endParaRPr lang="en-US" sz="1200" dirty="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 smtClean="0"/>
              <a:t>Magnus Westerlund </a:t>
            </a:r>
            <a:endParaRPr lang="en-US" sz="1200" dirty="0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2012-07-24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Codec Control for RTCWEB </a:t>
            </a:r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Magnus Westerlund </a:t>
            </a:r>
            <a:endParaRPr lang="en-US" dirty="0"/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499" y="4758889"/>
            <a:ext cx="5507990" cy="450842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2012-07-24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Magnus Westerlund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7E9F-52A8-455A-A09B-4BEFA95CD687}" type="slidenum">
              <a:rPr lang="en-US" smtClean="0"/>
              <a:t>1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Codec Control for RTCWEB 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2012-07-24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2550F6-1D52-4630-86D8-FCC983C3EDC1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Codec Control for RTCWEB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Magnus Westerlund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528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1514475" y="2828876"/>
            <a:ext cx="14763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 dirty="0" smtClean="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 smtClean="0">
                <a:solidFill>
                  <a:srgbClr val="9FB7D3"/>
                </a:solidFill>
              </a:rPr>
              <a:t>CAPITALS</a:t>
            </a:r>
            <a:endParaRPr lang="en-US" sz="1200" dirty="0">
              <a:solidFill>
                <a:srgbClr val="9FB7D3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 smtClean="0">
                <a:solidFill>
                  <a:srgbClr val="FFFFFF"/>
                </a:solidFill>
              </a:rPr>
              <a:t>Slide </a:t>
            </a:r>
            <a:r>
              <a:rPr lang="en-US" sz="1200" dirty="0">
                <a:solidFill>
                  <a:srgbClr val="FFFFFF"/>
                </a:solidFill>
              </a:rPr>
              <a:t>subtitle 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6" name="Logo2011" descr="ERI_UF_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000" y="432000"/>
            <a:ext cx="1027112" cy="900113"/>
          </a:xfrm>
          <a:prstGeom prst="rect">
            <a:avLst/>
          </a:prstGeom>
          <a:noFill/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93699" y="5137200"/>
            <a:ext cx="8355014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+mn-lt"/>
              </a:defRPr>
            </a:lvl1pPr>
          </a:lstStyle>
          <a:p>
            <a:r>
              <a:rPr lang="en-US" dirty="0"/>
              <a:t>Click to </a:t>
            </a:r>
            <a:r>
              <a:rPr lang="en-US" dirty="0" smtClean="0"/>
              <a:t>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93700" y="1808709"/>
            <a:ext cx="8351839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Ericsson Capital TT"/>
              </a:defRPr>
            </a:lvl1pPr>
          </a:lstStyle>
          <a:p>
            <a:r>
              <a:rPr lang="en-US" dirty="0"/>
              <a:t>Click to </a:t>
            </a:r>
            <a:r>
              <a:rPr lang="en-US" dirty="0" smtClean="0"/>
              <a:t>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795463"/>
            <a:ext cx="8355012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4645025" y="4010025"/>
            <a:ext cx="4103688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4105275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8351838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645025" y="1795463"/>
            <a:ext cx="4103688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4102100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4013200"/>
            <a:ext cx="4100513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5025" y="1795463"/>
            <a:ext cx="4100513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4648200" y="1795463"/>
            <a:ext cx="4100513" cy="4284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396875" y="4013200"/>
            <a:ext cx="4098925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795463"/>
            <a:ext cx="4098925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4648200" y="4022725"/>
            <a:ext cx="4100513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396875" y="4022725"/>
            <a:ext cx="4098925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8200" y="1804988"/>
            <a:ext cx="4100513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804988"/>
            <a:ext cx="4098925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96875" y="1800000"/>
            <a:ext cx="8351839" cy="385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1795464"/>
            <a:ext cx="4100513" cy="428466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061075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228975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7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800225"/>
            <a:ext cx="3854450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3854449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5025" y="239713"/>
            <a:ext cx="3243263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3545840"/>
            <a:ext cx="4105275" cy="2978785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3438" y="1797524"/>
            <a:ext cx="4105275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1886857" y="438151"/>
            <a:ext cx="176429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/>
            <a:endParaRPr lang="en-US" sz="800" noProof="0" dirty="0" smtClean="0">
              <a:solidFill>
                <a:schemeClr val="bg1"/>
              </a:solidFill>
            </a:endParaRPr>
          </a:p>
          <a:p>
            <a:pPr algn="r"/>
            <a:endParaRPr lang="en-US" sz="800" noProof="0" dirty="0" smtClean="0">
              <a:solidFill>
                <a:schemeClr val="bg1"/>
              </a:solidFill>
            </a:endParaRPr>
          </a:p>
          <a:p>
            <a:pPr algn="r"/>
            <a:endParaRPr lang="en-US" sz="800" noProof="0" dirty="0" smtClean="0">
              <a:solidFill>
                <a:schemeClr val="bg1"/>
              </a:solidFill>
            </a:endParaRPr>
          </a:p>
          <a:p>
            <a:r>
              <a:rPr lang="en-US" sz="500" noProof="0" dirty="0" smtClean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 dirty="0" smtClean="0">
                <a:solidFill>
                  <a:srgbClr val="9FB7D3"/>
                </a:solidFill>
                <a:latin typeface="+mn-lt"/>
              </a:rPr>
            </a:br>
            <a:r>
              <a:rPr lang="en-US" sz="500" noProof="0" dirty="0" smtClean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 smtClean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 smtClean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 dirty="0" smtClean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chemeClr val="bg1"/>
                </a:solidFill>
              </a:rPr>
              <a:t>Do not add objects or text in the footer area</a:t>
            </a:r>
            <a:endParaRPr lang="en-US" sz="1200" noProof="0" dirty="0">
              <a:solidFill>
                <a:schemeClr val="bg1"/>
              </a:solidFill>
            </a:endParaRPr>
          </a:p>
        </p:txBody>
      </p:sp>
      <p:pic>
        <p:nvPicPr>
          <p:cNvPr id="9" name="Econ2011" descr="ECON_RGB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316001" y="360000"/>
            <a:ext cx="444500" cy="588962"/>
          </a:xfrm>
          <a:prstGeom prst="rect">
            <a:avLst/>
          </a:prstGeom>
          <a:noFill/>
        </p:spPr>
      </p:pic>
      <p:sp>
        <p:nvSpPr>
          <p:cNvPr id="21523" name="txtfooterCopy"/>
          <p:cNvSpPr txBox="1">
            <a:spLocks noChangeArrowheads="1"/>
          </p:cNvSpPr>
          <p:nvPr/>
        </p:nvSpPr>
        <p:spPr bwMode="auto">
          <a:xfrm>
            <a:off x="395288" y="6524625"/>
            <a:ext cx="7399338" cy="215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72000" rIns="72000"/>
          <a:lstStyle/>
          <a:p>
            <a:pPr algn="l"/>
            <a:r>
              <a:rPr lang="en-US" sz="800" b="0" i="0" u="none" smtClean="0">
                <a:solidFill>
                  <a:srgbClr val="87888A"/>
                </a:solidFill>
              </a:rPr>
              <a:t>Codec Control for RTCWEB  |  IEF 84  |  Magnus Westerlund  |  2012-07-24  |  Page </a:t>
            </a:r>
            <a:fld id="{FF039524-25E1-442A-8F61-AF4AFDA30CF7}" type="slidenum">
              <a:rPr lang="en-US" sz="800" b="0" i="0" u="none" smtClean="0">
                <a:solidFill>
                  <a:srgbClr val="87888A"/>
                </a:solidFill>
              </a:rPr>
              <a:t>‹#›</a:t>
            </a:fld>
            <a:endParaRPr lang="en-US" sz="800" b="0" i="0" u="none" dirty="0">
              <a:solidFill>
                <a:srgbClr val="87888A"/>
              </a:solidFill>
            </a:endParaRPr>
          </a:p>
        </p:txBody>
      </p:sp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800000"/>
            <a:ext cx="8351839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393701" y="239713"/>
            <a:ext cx="7494588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Add Header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Ericsson Capital T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hyperlink" Target="https://datatracker.ietf.org/doc/draft-westerlund-rtcweb-codec-control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ipr/1793/" TargetMode="External"/><Relationship Id="rId2" Type="http://schemas.openxmlformats.org/officeDocument/2006/relationships/hyperlink" Target="https://datatracker.ietf.org/doc/draft-westerlund-avtext-codec-operation-poin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Codec Control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>
                <a:hlinkClick r:id="rId4"/>
              </a:rPr>
              <a:t>draft-</a:t>
            </a:r>
            <a:r>
              <a:rPr lang="en-US" sz="2400" dirty="0" err="1" smtClean="0">
                <a:hlinkClick r:id="rId4"/>
              </a:rPr>
              <a:t>westerlund</a:t>
            </a:r>
            <a:r>
              <a:rPr lang="en-US" sz="2400" dirty="0" smtClean="0">
                <a:hlinkClick r:id="rId4"/>
              </a:rPr>
              <a:t>-</a:t>
            </a:r>
            <a:r>
              <a:rPr lang="en-US" sz="2400" dirty="0" err="1" smtClean="0">
                <a:hlinkClick r:id="rId4"/>
              </a:rPr>
              <a:t>rtcweb</a:t>
            </a:r>
            <a:r>
              <a:rPr lang="en-US" sz="2400" dirty="0" smtClean="0">
                <a:hlinkClick r:id="rId4"/>
              </a:rPr>
              <a:t>-codec-control</a:t>
            </a:r>
            <a:endParaRPr lang="en-US" sz="2400" dirty="0" smtClean="0"/>
          </a:p>
          <a:p>
            <a:endParaRPr lang="en-US" dirty="0" smtClean="0"/>
          </a:p>
          <a:p>
            <a:r>
              <a:rPr lang="en-US" dirty="0" smtClean="0"/>
              <a:t>Magnus Westerlund</a:t>
            </a:r>
          </a:p>
          <a:p>
            <a:r>
              <a:rPr lang="en-US" dirty="0" smtClean="0"/>
              <a:t>Bo </a:t>
            </a:r>
            <a:r>
              <a:rPr lang="en-US" dirty="0" err="1" smtClean="0"/>
              <a:t>Burman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choice in Codec Control</a:t>
            </a:r>
          </a:p>
          <a:p>
            <a:pPr marL="812800" lvl="1" indent="-457200">
              <a:buFont typeface="+mj-lt"/>
              <a:buAutoNum type="arabicPeriod"/>
            </a:pPr>
            <a:r>
              <a:rPr lang="en-US" dirty="0" smtClean="0"/>
              <a:t>Signaling only</a:t>
            </a:r>
          </a:p>
          <a:p>
            <a:pPr marL="812800" lvl="1" indent="-457200">
              <a:buFont typeface="+mj-lt"/>
              <a:buAutoNum type="arabicPeriod"/>
            </a:pPr>
            <a:r>
              <a:rPr lang="en-US" dirty="0" smtClean="0"/>
              <a:t>Signaling and COP based solution</a:t>
            </a:r>
          </a:p>
          <a:p>
            <a:r>
              <a:rPr lang="en-US" dirty="0" smtClean="0"/>
              <a:t>If COP is included</a:t>
            </a:r>
          </a:p>
          <a:p>
            <a:pPr lvl="1"/>
            <a:r>
              <a:rPr lang="en-US" dirty="0" smtClean="0"/>
              <a:t>Then the parameters to support must be chosen</a:t>
            </a:r>
          </a:p>
          <a:p>
            <a:pPr lvl="2"/>
            <a:r>
              <a:rPr lang="en-US" dirty="0" smtClean="0"/>
              <a:t>Additional could be proposed to be specified</a:t>
            </a:r>
          </a:p>
          <a:p>
            <a:pPr lvl="1"/>
            <a:r>
              <a:rPr lang="en-US" dirty="0" smtClean="0"/>
              <a:t>Ensure that specification is produced in timely fashion</a:t>
            </a:r>
          </a:p>
          <a:p>
            <a:r>
              <a:rPr lang="en-US" dirty="0" smtClean="0"/>
              <a:t>Is SSRC specific usage of a=</a:t>
            </a:r>
            <a:r>
              <a:rPr lang="en-US" dirty="0" err="1" smtClean="0"/>
              <a:t>imageattr</a:t>
            </a:r>
            <a:r>
              <a:rPr lang="en-US" dirty="0" smtClean="0"/>
              <a:t> needed?</a:t>
            </a:r>
          </a:p>
          <a:p>
            <a:pPr lvl="1"/>
            <a:r>
              <a:rPr lang="en-US" dirty="0" smtClean="0"/>
              <a:t>Not needed if COP is chosen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90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</a:p>
          <a:p>
            <a:r>
              <a:rPr lang="en-US" dirty="0" smtClean="0"/>
              <a:t>Model</a:t>
            </a:r>
          </a:p>
          <a:p>
            <a:pPr lvl="1"/>
            <a:r>
              <a:rPr lang="en-US" dirty="0" smtClean="0"/>
              <a:t>SDP/JSEP</a:t>
            </a:r>
          </a:p>
          <a:p>
            <a:pPr lvl="1"/>
            <a:r>
              <a:rPr lang="en-US" dirty="0" smtClean="0"/>
              <a:t>COP</a:t>
            </a:r>
          </a:p>
          <a:p>
            <a:pPr lvl="1"/>
            <a:r>
              <a:rPr lang="en-US" dirty="0" smtClean="0"/>
              <a:t>Browser Focused</a:t>
            </a:r>
          </a:p>
          <a:p>
            <a:r>
              <a:rPr lang="en-US" dirty="0" smtClean="0"/>
              <a:t>Parameters</a:t>
            </a:r>
          </a:p>
          <a:p>
            <a:r>
              <a:rPr lang="en-US" dirty="0" smtClean="0"/>
              <a:t>Benefits</a:t>
            </a:r>
          </a:p>
          <a:p>
            <a:r>
              <a:rPr lang="en-US" dirty="0" smtClean="0"/>
              <a:t>Choices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84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1800000"/>
            <a:ext cx="7421245" cy="385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encoding of a media source is sent from A to B in a </a:t>
            </a:r>
            <a:r>
              <a:rPr lang="en-US" dirty="0" err="1" smtClean="0"/>
              <a:t>PeerConnection</a:t>
            </a:r>
            <a:r>
              <a:rPr lang="en-US" dirty="0" smtClean="0"/>
              <a:t> (PC)</a:t>
            </a:r>
          </a:p>
          <a:p>
            <a:r>
              <a:rPr lang="en-US" dirty="0" smtClean="0"/>
              <a:t>B uses the media as the application in B determines</a:t>
            </a:r>
          </a:p>
          <a:p>
            <a:r>
              <a:rPr lang="en-US" dirty="0" smtClean="0"/>
              <a:t>How to ensure that what A delivers is as useful to B as possible?</a:t>
            </a:r>
          </a:p>
          <a:p>
            <a:pPr lvl="1"/>
            <a:r>
              <a:rPr lang="en-US" dirty="0" smtClean="0"/>
              <a:t>Video at suitable resolution</a:t>
            </a:r>
          </a:p>
          <a:p>
            <a:pPr lvl="1"/>
            <a:r>
              <a:rPr lang="en-US" dirty="0" smtClean="0"/>
              <a:t>Video at suitable frame-rate</a:t>
            </a:r>
          </a:p>
          <a:p>
            <a:pPr lvl="1"/>
            <a:r>
              <a:rPr lang="en-US" dirty="0" smtClean="0"/>
              <a:t>Audio at appropriate audio bandwidth, </a:t>
            </a:r>
          </a:p>
          <a:p>
            <a:pPr lvl="1"/>
            <a:r>
              <a:rPr lang="en-US" dirty="0" smtClean="0"/>
              <a:t>Audio with the appropriate number of channels</a:t>
            </a:r>
          </a:p>
          <a:p>
            <a:pPr lvl="1"/>
            <a:r>
              <a:rPr lang="en-US" dirty="0" smtClean="0"/>
              <a:t>Using the most suitable codec</a:t>
            </a:r>
          </a:p>
          <a:p>
            <a:r>
              <a:rPr lang="en-US" dirty="0" smtClean="0"/>
              <a:t>Transport limitations must be taken into account</a:t>
            </a:r>
          </a:p>
          <a:p>
            <a:pPr lvl="1"/>
            <a:r>
              <a:rPr lang="en-US" dirty="0" smtClean="0"/>
              <a:t>Affect trade-off between multiple media streams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176261" y="1571399"/>
            <a:ext cx="594360" cy="56388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8176261" y="4800600"/>
            <a:ext cx="594360" cy="56388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B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an 7"/>
          <p:cNvSpPr/>
          <p:nvPr/>
        </p:nvSpPr>
        <p:spPr bwMode="auto">
          <a:xfrm>
            <a:off x="8287702" y="2415312"/>
            <a:ext cx="386717" cy="2179548"/>
          </a:xfrm>
          <a:prstGeom prst="can">
            <a:avLst/>
          </a:pr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PC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8351521" y="2135279"/>
            <a:ext cx="0" cy="266532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70585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Centralized Conferencing</a:t>
            </a:r>
          </a:p>
          <a:p>
            <a:pPr lvl="1"/>
            <a:r>
              <a:rPr lang="en-US" dirty="0" smtClean="0"/>
              <a:t>A sends media to Mixer, mixer forwards to B-E</a:t>
            </a:r>
          </a:p>
          <a:p>
            <a:pPr lvl="1"/>
            <a:r>
              <a:rPr lang="en-US" dirty="0" smtClean="0"/>
              <a:t>Mixer will try to optimize media across the receivers</a:t>
            </a:r>
          </a:p>
          <a:p>
            <a:pPr lvl="1"/>
            <a:r>
              <a:rPr lang="en-US" dirty="0" smtClean="0"/>
              <a:t>Codec control enables best possible single rate</a:t>
            </a:r>
          </a:p>
          <a:p>
            <a:pPr lvl="1"/>
            <a:r>
              <a:rPr lang="en-US" dirty="0" smtClean="0"/>
              <a:t>Codec control and Simulcast must be possible to combine to optimize multiple operations points</a:t>
            </a:r>
          </a:p>
          <a:p>
            <a:r>
              <a:rPr lang="en-US" dirty="0" smtClean="0"/>
              <a:t>Multiple Media Streams</a:t>
            </a:r>
          </a:p>
          <a:p>
            <a:pPr lvl="1"/>
            <a:r>
              <a:rPr lang="en-US" dirty="0" smtClean="0"/>
              <a:t>Receiver may receive multiple media streams (tracks)</a:t>
            </a:r>
          </a:p>
          <a:p>
            <a:pPr lvl="1"/>
            <a:r>
              <a:rPr lang="en-US" dirty="0" smtClean="0"/>
              <a:t>Application may use the tracks differently and at different fidelities</a:t>
            </a:r>
          </a:p>
          <a:p>
            <a:pPr lvl="1"/>
            <a:r>
              <a:rPr lang="en-US" dirty="0" smtClean="0"/>
              <a:t>Must enable stream specific control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50281" y="1518060"/>
            <a:ext cx="594360" cy="56388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7208521" y="899160"/>
            <a:ext cx="594360" cy="56388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B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/>
          <p:cNvCxnSpPr>
            <a:stCxn id="4" idx="3"/>
            <a:endCxn id="8" idx="1"/>
          </p:cNvCxnSpPr>
          <p:nvPr/>
        </p:nvCxnSpPr>
        <p:spPr bwMode="auto">
          <a:xfrm>
            <a:off x="6644641" y="1800000"/>
            <a:ext cx="491490" cy="2624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Rectangle 7"/>
          <p:cNvSpPr/>
          <p:nvPr/>
        </p:nvSpPr>
        <p:spPr bwMode="auto">
          <a:xfrm>
            <a:off x="7136131" y="1780500"/>
            <a:ext cx="739139" cy="56388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Mixer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359141" y="1518060"/>
            <a:ext cx="594360" cy="56388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C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229601" y="2615340"/>
            <a:ext cx="594360" cy="56388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D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010404" y="2699160"/>
            <a:ext cx="594360" cy="56388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" name="Straight Arrow Connector 15"/>
          <p:cNvCxnSpPr>
            <a:stCxn id="8" idx="0"/>
            <a:endCxn id="5" idx="2"/>
          </p:cNvCxnSpPr>
          <p:nvPr/>
        </p:nvCxnSpPr>
        <p:spPr bwMode="auto">
          <a:xfrm flipV="1">
            <a:off x="7505701" y="1463040"/>
            <a:ext cx="0" cy="31746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8" idx="3"/>
            <a:endCxn id="12" idx="1"/>
          </p:cNvCxnSpPr>
          <p:nvPr/>
        </p:nvCxnSpPr>
        <p:spPr bwMode="auto">
          <a:xfrm flipV="1">
            <a:off x="7875270" y="1800000"/>
            <a:ext cx="483871" cy="2624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8" idx="2"/>
            <a:endCxn id="14" idx="0"/>
          </p:cNvCxnSpPr>
          <p:nvPr/>
        </p:nvCxnSpPr>
        <p:spPr bwMode="auto">
          <a:xfrm flipH="1">
            <a:off x="7307584" y="2344380"/>
            <a:ext cx="198117" cy="35478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8" idx="2"/>
            <a:endCxn id="13" idx="1"/>
          </p:cNvCxnSpPr>
          <p:nvPr/>
        </p:nvCxnSpPr>
        <p:spPr bwMode="auto">
          <a:xfrm>
            <a:off x="7505701" y="2344380"/>
            <a:ext cx="723900" cy="5529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289488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Use SDP/JSEP to negotiate outer boundaries for media</a:t>
            </a:r>
          </a:p>
          <a:p>
            <a:pPr lvl="1"/>
            <a:r>
              <a:rPr lang="en-US" dirty="0" smtClean="0"/>
              <a:t>Using RTP Payload parameters to establish receiver capabilities</a:t>
            </a:r>
          </a:p>
          <a:p>
            <a:pPr lvl="2"/>
            <a:r>
              <a:rPr lang="en-US" dirty="0" smtClean="0"/>
              <a:t>Video Codec profile and levels</a:t>
            </a:r>
          </a:p>
          <a:p>
            <a:pPr lvl="2"/>
            <a:r>
              <a:rPr lang="en-US" dirty="0" smtClean="0"/>
              <a:t>Audio sampling rate, codec modes, etc.</a:t>
            </a:r>
          </a:p>
          <a:p>
            <a:pPr lvl="1"/>
            <a:r>
              <a:rPr lang="en-US" dirty="0" smtClean="0"/>
              <a:t>SDP Bandwidth Parameters</a:t>
            </a:r>
          </a:p>
          <a:p>
            <a:pPr lvl="2"/>
            <a:r>
              <a:rPr lang="en-US" dirty="0" smtClean="0"/>
              <a:t>b=AS establish maximum bit-rates for media streams</a:t>
            </a:r>
          </a:p>
          <a:p>
            <a:pPr lvl="1"/>
            <a:r>
              <a:rPr lang="en-US" dirty="0" smtClean="0"/>
              <a:t>Use Image Attribute (RFC6236) to indicate the set of preferred video resolutions</a:t>
            </a:r>
          </a:p>
          <a:p>
            <a:pPr lvl="2"/>
            <a:r>
              <a:rPr lang="en-US" dirty="0" smtClean="0"/>
              <a:t>Per SSRC values are not required</a:t>
            </a:r>
          </a:p>
          <a:p>
            <a:pPr lvl="1"/>
            <a:r>
              <a:rPr lang="en-US" dirty="0" smtClean="0"/>
              <a:t>Changes rarely</a:t>
            </a:r>
          </a:p>
          <a:p>
            <a:r>
              <a:rPr lang="en-US" dirty="0" smtClean="0"/>
              <a:t>Use Codec Operations Point (COP) for dynamic changes during the session</a:t>
            </a:r>
          </a:p>
          <a:p>
            <a:pPr lvl="1"/>
            <a:r>
              <a:rPr lang="sv-SE" dirty="0" smtClean="0">
                <a:hlinkClick r:id="rId2"/>
              </a:rPr>
              <a:t>draft-westerlund-avtext-codec-operation-point-00</a:t>
            </a:r>
            <a:endParaRPr lang="sv-SE" dirty="0"/>
          </a:p>
          <a:p>
            <a:pPr lvl="1"/>
            <a:r>
              <a:rPr lang="sv-SE" dirty="0"/>
              <a:t>IPR Statement: </a:t>
            </a:r>
            <a:r>
              <a:rPr lang="sv-SE" dirty="0">
                <a:hlinkClick r:id="rId3"/>
              </a:rPr>
              <a:t>https://datatracker.ietf.org/ipr/1793/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537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277099" y="1956405"/>
            <a:ext cx="16383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COP: Notification</a:t>
            </a:r>
            <a:endParaRPr lang="en-US" sz="1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6" y="1800000"/>
            <a:ext cx="6933566" cy="4448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Use Codec Operation Point (COP) RTCP mechanism</a:t>
            </a:r>
          </a:p>
          <a:p>
            <a:pPr lvl="1"/>
            <a:r>
              <a:rPr lang="en-US" dirty="0" smtClean="0"/>
              <a:t>Media Receiver request preferred codec parameters</a:t>
            </a:r>
          </a:p>
          <a:p>
            <a:pPr lvl="2"/>
            <a:r>
              <a:rPr lang="en-US" dirty="0" smtClean="0"/>
              <a:t>Parameters MUST be within envelop defined by SDP</a:t>
            </a:r>
          </a:p>
          <a:p>
            <a:pPr lvl="1"/>
            <a:r>
              <a:rPr lang="en-US" dirty="0" smtClean="0"/>
              <a:t>Media Sender matches request as good as possible based on limitations</a:t>
            </a:r>
          </a:p>
          <a:p>
            <a:pPr lvl="2"/>
            <a:r>
              <a:rPr lang="en-US" dirty="0" smtClean="0"/>
              <a:t>Available bit-rate</a:t>
            </a:r>
          </a:p>
          <a:p>
            <a:pPr lvl="2"/>
            <a:r>
              <a:rPr lang="en-US" dirty="0" smtClean="0"/>
              <a:t>Encoder limitations</a:t>
            </a:r>
          </a:p>
          <a:p>
            <a:pPr lvl="2"/>
            <a:r>
              <a:rPr lang="en-US" dirty="0" smtClean="0"/>
              <a:t>Multi-party considerations, i.e. media stream used by many</a:t>
            </a:r>
          </a:p>
          <a:p>
            <a:pPr lvl="1"/>
            <a:r>
              <a:rPr lang="en-US" dirty="0" smtClean="0"/>
              <a:t>Request per media stream</a:t>
            </a:r>
          </a:p>
          <a:p>
            <a:pPr lvl="1"/>
            <a:r>
              <a:rPr lang="en-US" dirty="0" smtClean="0"/>
              <a:t>Frequent request for parameter changes are possible</a:t>
            </a:r>
          </a:p>
          <a:p>
            <a:pPr lvl="1"/>
            <a:r>
              <a:rPr lang="en-US" dirty="0" smtClean="0"/>
              <a:t>COP is an extensible framework allowing for new parameters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Model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7033261" y="1144680"/>
            <a:ext cx="594360" cy="56388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8458201" y="1144680"/>
            <a:ext cx="594360" cy="56388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B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Connector 6"/>
          <p:cNvCxnSpPr>
            <a:stCxn id="5" idx="2"/>
          </p:cNvCxnSpPr>
          <p:nvPr/>
        </p:nvCxnSpPr>
        <p:spPr bwMode="auto">
          <a:xfrm>
            <a:off x="8755381" y="1708560"/>
            <a:ext cx="0" cy="453984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7338063" y="1708560"/>
            <a:ext cx="0" cy="453984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7338063" y="2278380"/>
            <a:ext cx="1417318" cy="8001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Right Arrow 13"/>
          <p:cNvSpPr/>
          <p:nvPr/>
        </p:nvSpPr>
        <p:spPr bwMode="auto">
          <a:xfrm>
            <a:off x="7400610" y="2407920"/>
            <a:ext cx="1341121" cy="67818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RTP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91400" y="3287025"/>
            <a:ext cx="1470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COP: Request</a:t>
            </a:r>
            <a:endParaRPr lang="en-US" sz="1400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>
            <a:off x="7330441" y="3573780"/>
            <a:ext cx="1424940" cy="457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7277099" y="3701385"/>
            <a:ext cx="16383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COP: Notification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7338063" y="4023360"/>
            <a:ext cx="1417318" cy="8001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ight Arrow 19"/>
          <p:cNvSpPr/>
          <p:nvPr/>
        </p:nvSpPr>
        <p:spPr bwMode="auto">
          <a:xfrm>
            <a:off x="7410448" y="4183380"/>
            <a:ext cx="1341121" cy="609600"/>
          </a:xfrm>
          <a:prstGeom prst="righ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RTP</a:t>
            </a:r>
          </a:p>
        </p:txBody>
      </p:sp>
    </p:spTree>
    <p:extLst>
      <p:ext uri="{BB962C8B-B14F-4D97-AF65-F5344CB8AC3E}">
        <p14:creationId xmlns:p14="http://schemas.microsoft.com/office/powerpoint/2010/main" val="2395136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Media receiving browser determines when to request changes</a:t>
            </a:r>
          </a:p>
          <a:p>
            <a:pPr lvl="1"/>
            <a:r>
              <a:rPr lang="en-US" dirty="0" smtClean="0"/>
              <a:t>Based on application’s actual usage of media</a:t>
            </a:r>
          </a:p>
          <a:p>
            <a:pPr lvl="1"/>
            <a:r>
              <a:rPr lang="en-US" dirty="0" smtClean="0"/>
              <a:t>Any API knobs, Constraints or Methods</a:t>
            </a:r>
          </a:p>
          <a:p>
            <a:r>
              <a:rPr lang="en-US" dirty="0" smtClean="0"/>
              <a:t>Media Sending browser may change at any time based on the aggregate of all input</a:t>
            </a:r>
          </a:p>
          <a:p>
            <a:pPr lvl="1"/>
            <a:r>
              <a:rPr lang="en-US" dirty="0" smtClean="0"/>
              <a:t>COP</a:t>
            </a:r>
          </a:p>
          <a:p>
            <a:pPr lvl="1"/>
            <a:r>
              <a:rPr lang="en-US" dirty="0" smtClean="0"/>
              <a:t>Session parameters</a:t>
            </a:r>
          </a:p>
          <a:p>
            <a:pPr lvl="1"/>
            <a:r>
              <a:rPr lang="en-US" dirty="0" smtClean="0"/>
              <a:t>Congestion Control</a:t>
            </a:r>
          </a:p>
          <a:p>
            <a:pPr lvl="1"/>
            <a:r>
              <a:rPr lang="en-US" dirty="0" smtClean="0"/>
              <a:t>JS Application</a:t>
            </a:r>
          </a:p>
          <a:p>
            <a:r>
              <a:rPr lang="en-US" dirty="0" smtClean="0"/>
              <a:t>Enables media stream optimizations for all applications, not only the advanced ones</a:t>
            </a:r>
          </a:p>
          <a:p>
            <a:pPr lvl="1"/>
            <a:r>
              <a:rPr lang="en-US" dirty="0" smtClean="0"/>
              <a:t>Advanced applications influence depends on the API knobs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720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1800000"/>
            <a:ext cx="8351839" cy="383468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Always using Peer to Peer Path, thus minimal Delay</a:t>
            </a:r>
          </a:p>
          <a:p>
            <a:r>
              <a:rPr lang="en-US" dirty="0" smtClean="0"/>
              <a:t>COP requests only in media plane, goes to central node or source</a:t>
            </a:r>
          </a:p>
          <a:p>
            <a:r>
              <a:rPr lang="en-US" dirty="0" smtClean="0"/>
              <a:t>Minimal Overhead</a:t>
            </a:r>
          </a:p>
          <a:p>
            <a:pPr lvl="1"/>
            <a:r>
              <a:rPr lang="en-US" dirty="0" smtClean="0"/>
              <a:t>COP messages are small and can be sent as stand alone RTCP packets</a:t>
            </a:r>
          </a:p>
          <a:p>
            <a:pPr lvl="1"/>
            <a:r>
              <a:rPr lang="en-US" dirty="0"/>
              <a:t>No extra processing by comparing entire SDP to determine if there are other session changes as JSEP would require</a:t>
            </a:r>
            <a:endParaRPr lang="en-US" dirty="0" smtClean="0"/>
          </a:p>
          <a:p>
            <a:r>
              <a:rPr lang="en-US" dirty="0" smtClean="0"/>
              <a:t>No blocking due to outstanding requests</a:t>
            </a:r>
          </a:p>
          <a:p>
            <a:pPr lvl="1"/>
            <a:r>
              <a:rPr lang="en-US" dirty="0" smtClean="0"/>
              <a:t>JSEP/SDP can’t send updated parameter or session changes when an Offer is outstanding</a:t>
            </a:r>
          </a:p>
          <a:p>
            <a:r>
              <a:rPr lang="en-US" dirty="0" smtClean="0"/>
              <a:t>Available for all applications</a:t>
            </a:r>
          </a:p>
          <a:p>
            <a:pPr lvl="1"/>
            <a:r>
              <a:rPr lang="en-US" dirty="0" smtClean="0"/>
              <a:t>Will work in also simple applications thanks to browser side implementation</a:t>
            </a:r>
          </a:p>
          <a:p>
            <a:pPr lvl="1"/>
            <a:r>
              <a:rPr lang="en-US" dirty="0" smtClean="0"/>
              <a:t>Advanced control will depend on what API functions are provided in W3C</a:t>
            </a:r>
          </a:p>
          <a:p>
            <a:r>
              <a:rPr lang="en-US" dirty="0" smtClean="0"/>
              <a:t>Supports handling of multiple operation points</a:t>
            </a:r>
          </a:p>
          <a:p>
            <a:pPr lvl="1"/>
            <a:r>
              <a:rPr lang="en-US" dirty="0" smtClean="0"/>
              <a:t>Supports Simulcast or Scalable </a:t>
            </a:r>
            <a:r>
              <a:rPr lang="en-US" dirty="0" smtClean="0"/>
              <a:t>Codecs</a:t>
            </a:r>
          </a:p>
          <a:p>
            <a:r>
              <a:rPr lang="en-US" dirty="0" smtClean="0"/>
              <a:t>Easily Extendable for additional Parameters in the future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propose the following parameters for WebRTC:</a:t>
            </a:r>
          </a:p>
          <a:p>
            <a:pPr lvl="1"/>
            <a:r>
              <a:rPr lang="en-US" dirty="0" smtClean="0"/>
              <a:t>Codec</a:t>
            </a:r>
          </a:p>
          <a:p>
            <a:pPr lvl="2"/>
            <a:r>
              <a:rPr lang="en-US" dirty="0" smtClean="0"/>
              <a:t>Payload Type</a:t>
            </a:r>
          </a:p>
          <a:p>
            <a:pPr lvl="2"/>
            <a:r>
              <a:rPr lang="en-US" dirty="0" err="1" smtClean="0"/>
              <a:t>Framerate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Horizontal Pixels</a:t>
            </a:r>
          </a:p>
          <a:p>
            <a:pPr lvl="2"/>
            <a:r>
              <a:rPr lang="en-US" dirty="0" smtClean="0"/>
              <a:t>Vertical Pixels</a:t>
            </a:r>
          </a:p>
          <a:p>
            <a:pPr lvl="2"/>
            <a:r>
              <a:rPr lang="en-US" dirty="0"/>
              <a:t>Bitrate </a:t>
            </a:r>
          </a:p>
          <a:p>
            <a:pPr lvl="2"/>
            <a:r>
              <a:rPr lang="en-US" dirty="0"/>
              <a:t>Token Bucket Size </a:t>
            </a:r>
            <a:endParaRPr lang="en-US" dirty="0" smtClean="0"/>
          </a:p>
          <a:p>
            <a:pPr lvl="1"/>
            <a:r>
              <a:rPr lang="en-US" dirty="0" smtClean="0"/>
              <a:t>Transport</a:t>
            </a:r>
          </a:p>
          <a:p>
            <a:pPr lvl="2"/>
            <a:r>
              <a:rPr lang="en-US" dirty="0" smtClean="0"/>
              <a:t>Maximum RTP Packet Size </a:t>
            </a:r>
          </a:p>
          <a:p>
            <a:pPr lvl="2"/>
            <a:r>
              <a:rPr lang="en-US" dirty="0" smtClean="0"/>
              <a:t>Maximum RTP Packet Rate </a:t>
            </a:r>
          </a:p>
          <a:p>
            <a:pPr lvl="2"/>
            <a:r>
              <a:rPr lang="en-US" dirty="0" smtClean="0"/>
              <a:t>Application Data Unit Aggregation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970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TitlePage"/>
</p:tagLst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2635</TotalTime>
  <Words>644</Words>
  <Application>Microsoft Office PowerPoint</Application>
  <PresentationFormat>On-screen Show (4:3)</PresentationFormat>
  <Paragraphs>131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Ericsson Capital TT</vt:lpstr>
      <vt:lpstr>PresentationTemplate2011</vt:lpstr>
      <vt:lpstr>Codec Control</vt:lpstr>
      <vt:lpstr>Outline</vt:lpstr>
      <vt:lpstr>Problem Statement</vt:lpstr>
      <vt:lpstr>Problem STATEMENT</vt:lpstr>
      <vt:lpstr>Solution Model</vt:lpstr>
      <vt:lpstr>Solution Model</vt:lpstr>
      <vt:lpstr>Solution Model</vt:lpstr>
      <vt:lpstr>Benefits</vt:lpstr>
      <vt:lpstr>Parameters</vt:lpstr>
      <vt:lpstr>Choices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Codec Control for RTCWEB</dc:title>
  <dc:creator>Magnus Westerlund</dc:creator>
  <dc:description>Rev PA1</dc:description>
  <cp:lastModifiedBy>Magnus Westerlund</cp:lastModifiedBy>
  <cp:revision>128</cp:revision>
  <dcterms:created xsi:type="dcterms:W3CDTF">2011-05-24T09:22:48Z</dcterms:created>
  <dcterms:modified xsi:type="dcterms:W3CDTF">2012-07-30T16:39:28Z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true</vt:bool>
  </property>
  <property fmtid="{D5CDD505-2E9C-101B-9397-08002B2CF9AE}" pid="6" name="FooterType">
    <vt:lpwstr>PresTemp</vt:lpwstr>
  </property>
  <property fmtid="{D5CDD505-2E9C-101B-9397-08002B2CF9AE}" pid="7" name="UsedFont">
    <vt:lpwstr>Ericsson Capital TT</vt:lpwstr>
  </property>
  <property fmtid="{D5CDD505-2E9C-101B-9397-08002B2CF9AE}" pid="8" name="x">
    <vt:lpwstr>1</vt:lpwstr>
  </property>
  <property fmtid="{D5CDD505-2E9C-101B-9397-08002B2CF9AE}" pid="9" name="White">
    <vt:bool>true</vt:bool>
  </property>
  <property fmtid="{D5CDD505-2E9C-101B-9397-08002B2CF9AE}" pid="10" name="chkMetaData">
    <vt:bool>false</vt:bool>
  </property>
  <property fmtid="{D5CDD505-2E9C-101B-9397-08002B2CF9AE}" pid="11" name="chkTaglines">
    <vt:bool>false</vt:bool>
  </property>
  <property fmtid="{D5CDD505-2E9C-101B-9397-08002B2CF9AE}" pid="12" name="SecurityClass">
    <vt:lpwstr>Public</vt:lpwstr>
  </property>
  <property fmtid="{D5CDD505-2E9C-101B-9397-08002B2CF9AE}" pid="13" name="txtConfLabel">
    <vt:lpwstr>Public</vt:lpwstr>
  </property>
  <property fmtid="{D5CDD505-2E9C-101B-9397-08002B2CF9AE}" pid="14" name="optUseConfClass">
    <vt:bool>true</vt:bool>
  </property>
  <property fmtid="{D5CDD505-2E9C-101B-9397-08002B2CF9AE}" pid="15" name="optUseConfLabel">
    <vt:bool>false</vt:bool>
  </property>
  <property fmtid="{D5CDD505-2E9C-101B-9397-08002B2CF9AE}" pid="16" name="optFooterCVLDocNo">
    <vt:bool>false</vt:bool>
  </property>
  <property fmtid="{D5CDD505-2E9C-101B-9397-08002B2CF9AE}" pid="17" name="optFooterCVLCopyright">
    <vt:bool>false</vt:bool>
  </property>
  <property fmtid="{D5CDD505-2E9C-101B-9397-08002B2CF9AE}" pid="18" name="optEnterText1">
    <vt:bool>true</vt:bool>
  </property>
  <property fmtid="{D5CDD505-2E9C-101B-9397-08002B2CF9AE}" pid="19" name="optFooterCVLConfLabel">
    <vt:bool>false</vt:bool>
  </property>
  <property fmtid="{D5CDD505-2E9C-101B-9397-08002B2CF9AE}" pid="20" name="optEnterText2">
    <vt:bool>true</vt:bool>
  </property>
  <property fmtid="{D5CDD505-2E9C-101B-9397-08002B2CF9AE}" pid="21" name="optFooterCVLTitle">
    <vt:bool>true</vt:bool>
  </property>
  <property fmtid="{D5CDD505-2E9C-101B-9397-08002B2CF9AE}" pid="22" name="optFooterCVLPrep">
    <vt:bool>false</vt:bool>
  </property>
  <property fmtid="{D5CDD505-2E9C-101B-9397-08002B2CF9AE}" pid="23" name="optEnterText3">
    <vt:bool>false</vt:bool>
  </property>
  <property fmtid="{D5CDD505-2E9C-101B-9397-08002B2CF9AE}" pid="24" name="optFooterCVLDate">
    <vt:bool>true</vt:bool>
  </property>
  <property fmtid="{D5CDD505-2E9C-101B-9397-08002B2CF9AE}" pid="25" name="optEnterText4">
    <vt:bool>false</vt:bool>
  </property>
  <property fmtid="{D5CDD505-2E9C-101B-9397-08002B2CF9AE}" pid="26" name="LeftFooterField">
    <vt:lpwstr>Magnus Westerlund</vt:lpwstr>
  </property>
  <property fmtid="{D5CDD505-2E9C-101B-9397-08002B2CF9AE}" pid="27" name="MiddleFooterField">
    <vt:lpwstr>IEF 84</vt:lpwstr>
  </property>
  <property fmtid="{D5CDD505-2E9C-101B-9397-08002B2CF9AE}" pid="28" name="RightFooterField">
    <vt:lpwstr>Codec Control for RTCWEB</vt:lpwstr>
  </property>
  <property fmtid="{D5CDD505-2E9C-101B-9397-08002B2CF9AE}" pid="29" name="RightFooterField2">
    <vt:lpwstr>2012-07-24</vt:lpwstr>
  </property>
  <property fmtid="{D5CDD505-2E9C-101B-9397-08002B2CF9AE}" pid="30" name="TotalNumb">
    <vt:bool>false</vt:bool>
  </property>
  <property fmtid="{D5CDD505-2E9C-101B-9397-08002B2CF9AE}" pid="31" name="Pages">
    <vt:bool>true</vt:bool>
  </property>
  <property fmtid="{D5CDD505-2E9C-101B-9397-08002B2CF9AE}" pid="32" name="DocumentType2">
    <vt:lpwstr>Presentation2011</vt:lpwstr>
  </property>
  <property fmtid="{D5CDD505-2E9C-101B-9397-08002B2CF9AE}" pid="33" name="TemplateName2">
    <vt:lpwstr>CXC 173 2731/1</vt:lpwstr>
  </property>
  <property fmtid="{D5CDD505-2E9C-101B-9397-08002B2CF9AE}" pid="34" name="TemplateVersion2">
    <vt:lpwstr>R1A</vt:lpwstr>
  </property>
  <property fmtid="{D5CDD505-2E9C-101B-9397-08002B2CF9AE}" pid="35" name="PackageNo">
    <vt:lpwstr>LXA 119 603</vt:lpwstr>
  </property>
  <property fmtid="{D5CDD505-2E9C-101B-9397-08002B2CF9AE}" pid="36" name="PackageVersion">
    <vt:lpwstr>R3A</vt:lpwstr>
  </property>
  <property fmtid="{D5CDD505-2E9C-101B-9397-08002B2CF9AE}" pid="37" name="Prepared">
    <vt:lpwstr/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/>
  </property>
  <property fmtid="{D5CDD505-2E9C-101B-9397-08002B2CF9AE}" pid="43" name="Title">
    <vt:lpwstr>Codec Control for RTCWEB</vt:lpwstr>
  </property>
  <property fmtid="{D5CDD505-2E9C-101B-9397-08002B2CF9AE}" pid="44" name="Date">
    <vt:lpwstr>2012-07-24</vt:lpwstr>
  </property>
  <property fmtid="{D5CDD505-2E9C-101B-9397-08002B2CF9AE}" pid="45" name="Reference">
    <vt:lpwstr/>
  </property>
  <property fmtid="{D5CDD505-2E9C-101B-9397-08002B2CF9AE}" pid="46" name="Keyword">
    <vt:lpwstr/>
  </property>
</Properties>
</file>