
<file path=[Content_Types].xml><?xml version="1.0" encoding="utf-8"?>
<Types xmlns="http://schemas.openxmlformats.org/package/2006/content-types">
  <Default Extension="xml" ContentType="application/xml"/>
  <Default Extension="rels" ContentType="application/vnd.openxmlformats-package.relationships+xml"/>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87" r:id="rId5"/>
    <p:sldId id="285" r:id="rId6"/>
    <p:sldId id="286" r:id="rId7"/>
    <p:sldId id="288"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91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2A873B2-6DE3-9B4D-920C-B663B28C7BB1}" type="slidenum">
              <a:rPr lang="en-US"/>
              <a:pPr>
                <a:defRPr/>
              </a:pPr>
              <a:t>‹#›</a:t>
            </a:fld>
            <a:endParaRPr lang="en-US"/>
          </a:p>
        </p:txBody>
      </p:sp>
    </p:spTree>
    <p:extLst>
      <p:ext uri="{BB962C8B-B14F-4D97-AF65-F5344CB8AC3E}">
        <p14:creationId xmlns:p14="http://schemas.microsoft.com/office/powerpoint/2010/main" val="2517560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E12A707-75A2-684F-A738-C0E70FF6A4A8}" type="slidenum">
              <a:rPr lang="en-US"/>
              <a:pPr>
                <a:defRPr/>
              </a:pPr>
              <a:t>‹#›</a:t>
            </a:fld>
            <a:endParaRPr lang="en-US"/>
          </a:p>
        </p:txBody>
      </p:sp>
    </p:spTree>
    <p:extLst>
      <p:ext uri="{BB962C8B-B14F-4D97-AF65-F5344CB8AC3E}">
        <p14:creationId xmlns:p14="http://schemas.microsoft.com/office/powerpoint/2010/main" val="4036012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8FC414-96B0-8945-B771-3C8EC0CC043A}" type="slidenum">
              <a:rPr lang="en-US"/>
              <a:pPr>
                <a:defRPr/>
              </a:pPr>
              <a:t>‹#›</a:t>
            </a:fld>
            <a:endParaRPr lang="en-US"/>
          </a:p>
        </p:txBody>
      </p:sp>
    </p:spTree>
    <p:extLst>
      <p:ext uri="{BB962C8B-B14F-4D97-AF65-F5344CB8AC3E}">
        <p14:creationId xmlns:p14="http://schemas.microsoft.com/office/powerpoint/2010/main" val="1074343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1EFA337-8F5D-3E4D-A4CA-99D20877B274}" type="slidenum">
              <a:rPr lang="en-US"/>
              <a:pPr>
                <a:defRPr/>
              </a:pPr>
              <a:t>‹#›</a:t>
            </a:fld>
            <a:endParaRPr lang="en-US"/>
          </a:p>
        </p:txBody>
      </p:sp>
    </p:spTree>
    <p:extLst>
      <p:ext uri="{BB962C8B-B14F-4D97-AF65-F5344CB8AC3E}">
        <p14:creationId xmlns:p14="http://schemas.microsoft.com/office/powerpoint/2010/main" val="2524294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2959840-AF7F-534F-9BFE-321B3C93CFBA}" type="slidenum">
              <a:rPr lang="en-US"/>
              <a:pPr>
                <a:defRPr/>
              </a:pPr>
              <a:t>‹#›</a:t>
            </a:fld>
            <a:endParaRPr lang="en-US"/>
          </a:p>
        </p:txBody>
      </p:sp>
    </p:spTree>
    <p:extLst>
      <p:ext uri="{BB962C8B-B14F-4D97-AF65-F5344CB8AC3E}">
        <p14:creationId xmlns:p14="http://schemas.microsoft.com/office/powerpoint/2010/main" val="2576326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048035E-9082-F344-A28E-C098EDB11983}" type="slidenum">
              <a:rPr lang="en-US"/>
              <a:pPr>
                <a:defRPr/>
              </a:pPr>
              <a:t>‹#›</a:t>
            </a:fld>
            <a:endParaRPr lang="en-US"/>
          </a:p>
        </p:txBody>
      </p:sp>
    </p:spTree>
    <p:extLst>
      <p:ext uri="{BB962C8B-B14F-4D97-AF65-F5344CB8AC3E}">
        <p14:creationId xmlns:p14="http://schemas.microsoft.com/office/powerpoint/2010/main" val="222727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42080F3-E820-2547-8FB1-49232406A92A}" type="slidenum">
              <a:rPr lang="en-US"/>
              <a:pPr>
                <a:defRPr/>
              </a:pPr>
              <a:t>‹#›</a:t>
            </a:fld>
            <a:endParaRPr lang="en-US"/>
          </a:p>
        </p:txBody>
      </p:sp>
    </p:spTree>
    <p:extLst>
      <p:ext uri="{BB962C8B-B14F-4D97-AF65-F5344CB8AC3E}">
        <p14:creationId xmlns:p14="http://schemas.microsoft.com/office/powerpoint/2010/main" val="1026959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F3F239E-B8CB-314F-BBB1-AD6C0C518478}" type="slidenum">
              <a:rPr lang="en-US"/>
              <a:pPr>
                <a:defRPr/>
              </a:pPr>
              <a:t>‹#›</a:t>
            </a:fld>
            <a:endParaRPr lang="en-US"/>
          </a:p>
        </p:txBody>
      </p:sp>
    </p:spTree>
    <p:extLst>
      <p:ext uri="{BB962C8B-B14F-4D97-AF65-F5344CB8AC3E}">
        <p14:creationId xmlns:p14="http://schemas.microsoft.com/office/powerpoint/2010/main" val="1387813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03DE8E4-A88A-6049-9A37-D718506EFEC9}" type="slidenum">
              <a:rPr lang="en-US"/>
              <a:pPr>
                <a:defRPr/>
              </a:pPr>
              <a:t>‹#›</a:t>
            </a:fld>
            <a:endParaRPr lang="en-US"/>
          </a:p>
        </p:txBody>
      </p:sp>
    </p:spTree>
    <p:extLst>
      <p:ext uri="{BB962C8B-B14F-4D97-AF65-F5344CB8AC3E}">
        <p14:creationId xmlns:p14="http://schemas.microsoft.com/office/powerpoint/2010/main" val="2618128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AAB2E83-CCFE-2847-A868-A8A168758F9A}" type="slidenum">
              <a:rPr lang="en-US"/>
              <a:pPr>
                <a:defRPr/>
              </a:pPr>
              <a:t>‹#›</a:t>
            </a:fld>
            <a:endParaRPr lang="en-US"/>
          </a:p>
        </p:txBody>
      </p:sp>
    </p:spTree>
    <p:extLst>
      <p:ext uri="{BB962C8B-B14F-4D97-AF65-F5344CB8AC3E}">
        <p14:creationId xmlns:p14="http://schemas.microsoft.com/office/powerpoint/2010/main" val="2662783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E478DD9-1737-7440-95FF-F91EA7DBCB79}" type="slidenum">
              <a:rPr lang="en-US"/>
              <a:pPr>
                <a:defRPr/>
              </a:pPr>
              <a:t>‹#›</a:t>
            </a:fld>
            <a:endParaRPr lang="en-US"/>
          </a:p>
        </p:txBody>
      </p:sp>
    </p:spTree>
    <p:extLst>
      <p:ext uri="{BB962C8B-B14F-4D97-AF65-F5344CB8AC3E}">
        <p14:creationId xmlns:p14="http://schemas.microsoft.com/office/powerpoint/2010/main" val="376049381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smtClean="0">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smtClean="0">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smtClean="0">
                <a:cs typeface="Arial" charset="0"/>
              </a:defRPr>
            </a:lvl1pPr>
          </a:lstStyle>
          <a:p>
            <a:pPr>
              <a:defRPr/>
            </a:pPr>
            <a:fld id="{125C61C1-FDC5-8D48-98C4-4FCF3966530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Arial"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Arial"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Arial"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Arial" charset="0"/>
        </a:defRPr>
      </a:lvl5pPr>
      <a:lvl6pPr marL="457200" algn="ctr" rtl="0" fontAlgn="base">
        <a:spcBef>
          <a:spcPct val="0"/>
        </a:spcBef>
        <a:spcAft>
          <a:spcPct val="0"/>
        </a:spcAft>
        <a:defRPr sz="4400">
          <a:solidFill>
            <a:schemeClr val="tx2"/>
          </a:solidFill>
          <a:latin typeface="Arial" charset="0"/>
          <a:ea typeface="ＭＳ Ｐゴシック" charset="0"/>
          <a:cs typeface="Arial" charset="0"/>
        </a:defRPr>
      </a:lvl6pPr>
      <a:lvl7pPr marL="914400" algn="ctr" rtl="0" fontAlgn="base">
        <a:spcBef>
          <a:spcPct val="0"/>
        </a:spcBef>
        <a:spcAft>
          <a:spcPct val="0"/>
        </a:spcAft>
        <a:defRPr sz="4400">
          <a:solidFill>
            <a:schemeClr val="tx2"/>
          </a:solidFill>
          <a:latin typeface="Arial" charset="0"/>
          <a:ea typeface="ＭＳ Ｐゴシック" charset="0"/>
          <a:cs typeface="Arial" charset="0"/>
        </a:defRPr>
      </a:lvl7pPr>
      <a:lvl8pPr marL="1371600" algn="ctr" rtl="0" fontAlgn="base">
        <a:spcBef>
          <a:spcPct val="0"/>
        </a:spcBef>
        <a:spcAft>
          <a:spcPct val="0"/>
        </a:spcAft>
        <a:defRPr sz="4400">
          <a:solidFill>
            <a:schemeClr val="tx2"/>
          </a:solidFill>
          <a:latin typeface="Arial" charset="0"/>
          <a:ea typeface="ＭＳ Ｐゴシック" charset="0"/>
          <a:cs typeface="Arial" charset="0"/>
        </a:defRPr>
      </a:lvl8pPr>
      <a:lvl9pPr marL="1828800" algn="ctr" rtl="0" fontAlgn="base">
        <a:spcBef>
          <a:spcPct val="0"/>
        </a:spcBef>
        <a:spcAft>
          <a:spcPct val="0"/>
        </a:spcAft>
        <a:defRPr sz="4400">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ietf.org/rfc/rfc3979.txt" TargetMode="External"/><Relationship Id="rId4" Type="http://schemas.openxmlformats.org/officeDocument/2006/relationships/hyperlink" Target="http://www.ietf.org/rfc/rfc4879.txt" TargetMode="External"/><Relationship Id="rId1" Type="http://schemas.openxmlformats.org/officeDocument/2006/relationships/slideLayout" Target="../slideLayouts/slideLayout2.xml"/><Relationship Id="rId2" Type="http://schemas.openxmlformats.org/officeDocument/2006/relationships/hyperlink" Target="http://www.ietf.org/rfc/rfc5378.tx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fi-FI" dirty="0" smtClean="0"/>
              <a:t>XRBLOCK</a:t>
            </a:r>
            <a:br>
              <a:rPr lang="fi-FI" dirty="0" smtClean="0"/>
            </a:br>
            <a:r>
              <a:rPr lang="fi-FI" dirty="0" smtClean="0"/>
              <a:t>IETF 84, Vancouver</a:t>
            </a:r>
            <a:endParaRPr lang="en-US" dirty="0" smtClean="0"/>
          </a:p>
        </p:txBody>
      </p:sp>
      <p:sp>
        <p:nvSpPr>
          <p:cNvPr id="2051" name="Rectangle 3"/>
          <p:cNvSpPr>
            <a:spLocks noGrp="1" noChangeArrowheads="1"/>
          </p:cNvSpPr>
          <p:nvPr>
            <p:ph type="subTitle" idx="1"/>
          </p:nvPr>
        </p:nvSpPr>
        <p:spPr/>
        <p:txBody>
          <a:bodyPr/>
          <a:lstStyle/>
          <a:p>
            <a:pPr eaLnBrk="1" hangingPunct="1">
              <a:defRPr/>
            </a:pPr>
            <a:r>
              <a:rPr lang="fi-FI" dirty="0" smtClean="0"/>
              <a:t>Dan Romascanu</a:t>
            </a:r>
          </a:p>
          <a:p>
            <a:pPr eaLnBrk="1" hangingPunct="1">
              <a:defRPr/>
            </a:pPr>
            <a:r>
              <a:rPr lang="fi-FI" dirty="0" err="1" smtClean="0"/>
              <a:t>Shida</a:t>
            </a:r>
            <a:r>
              <a:rPr lang="fi-FI" dirty="0" smtClean="0"/>
              <a:t> Schubert </a:t>
            </a: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304800"/>
            <a:ext cx="8229600" cy="1143000"/>
          </a:xfrm>
        </p:spPr>
        <p:txBody>
          <a:bodyPr/>
          <a:lstStyle/>
          <a:p>
            <a:pPr eaLnBrk="1" hangingPunct="1">
              <a:defRPr/>
            </a:pPr>
            <a:r>
              <a:rPr lang="fi-FI" smtClean="0"/>
              <a:t>Note Well</a:t>
            </a:r>
            <a:endParaRPr lang="en-US" smtClean="0"/>
          </a:p>
        </p:txBody>
      </p:sp>
      <p:sp>
        <p:nvSpPr>
          <p:cNvPr id="3076" name="Rectangle 4"/>
          <p:cNvSpPr>
            <a:spLocks noChangeArrowheads="1"/>
          </p:cNvSpPr>
          <p:nvPr/>
        </p:nvSpPr>
        <p:spPr bwMode="auto">
          <a:xfrm>
            <a:off x="228600" y="944563"/>
            <a:ext cx="8686800" cy="562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defRPr/>
            </a:pPr>
            <a:endParaRPr lang="en-US" sz="1400">
              <a:cs typeface="Arial" charset="0"/>
            </a:endParaRPr>
          </a:p>
          <a:p>
            <a:pPr>
              <a:defRPr/>
            </a:pPr>
            <a:r>
              <a:rPr lang="en-US" sz="1400">
                <a:cs typeface="Arial" charset="0"/>
              </a:rPr>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a:t>
            </a:r>
          </a:p>
          <a:p>
            <a:pPr>
              <a:defRPr/>
            </a:pPr>
            <a:endParaRPr lang="en-US" sz="1400">
              <a:cs typeface="Arial" charset="0"/>
            </a:endParaRPr>
          </a:p>
          <a:p>
            <a:pPr lvl="1">
              <a:buFontTx/>
              <a:buChar char="•"/>
              <a:defRPr/>
            </a:pPr>
            <a:r>
              <a:rPr lang="en-US" sz="1400">
                <a:cs typeface="Arial" charset="0"/>
              </a:rPr>
              <a:t>The IETF plenary session </a:t>
            </a:r>
          </a:p>
          <a:p>
            <a:pPr lvl="1">
              <a:buFontTx/>
              <a:buChar char="•"/>
              <a:defRPr/>
            </a:pPr>
            <a:r>
              <a:rPr lang="en-US" sz="1400">
                <a:cs typeface="Arial" charset="0"/>
              </a:rPr>
              <a:t>The IESG, or any member thereof on behalf of the IESG </a:t>
            </a:r>
          </a:p>
          <a:p>
            <a:pPr lvl="1">
              <a:buFontTx/>
              <a:buChar char="•"/>
              <a:defRPr/>
            </a:pPr>
            <a:r>
              <a:rPr lang="en-US" sz="1400">
                <a:cs typeface="Arial" charset="0"/>
              </a:rPr>
              <a:t>Any IETF mailing list, including the IETF list itself, any working group or design team list, or any other list functioning under IETF auspices </a:t>
            </a:r>
          </a:p>
          <a:p>
            <a:pPr lvl="1">
              <a:buFontTx/>
              <a:buChar char="•"/>
              <a:defRPr/>
            </a:pPr>
            <a:r>
              <a:rPr lang="en-US" sz="1400">
                <a:cs typeface="Arial" charset="0"/>
              </a:rPr>
              <a:t>Any IETF working group or portion thereof </a:t>
            </a:r>
          </a:p>
          <a:p>
            <a:pPr lvl="1">
              <a:buFontTx/>
              <a:buChar char="•"/>
              <a:defRPr/>
            </a:pPr>
            <a:r>
              <a:rPr lang="en-US" sz="1400">
                <a:cs typeface="Arial" charset="0"/>
              </a:rPr>
              <a:t>Any Birds of a Feather (BOF) session </a:t>
            </a:r>
          </a:p>
          <a:p>
            <a:pPr lvl="1">
              <a:buFontTx/>
              <a:buChar char="•"/>
              <a:defRPr/>
            </a:pPr>
            <a:r>
              <a:rPr lang="en-US" sz="1400">
                <a:cs typeface="Arial" charset="0"/>
              </a:rPr>
              <a:t>The IAB or any member thereof on behalf of the IAB </a:t>
            </a:r>
          </a:p>
          <a:p>
            <a:pPr lvl="1">
              <a:buFontTx/>
              <a:buChar char="•"/>
              <a:defRPr/>
            </a:pPr>
            <a:r>
              <a:rPr lang="en-US" sz="1400">
                <a:cs typeface="Arial" charset="0"/>
              </a:rPr>
              <a:t>The RFC Editor or the Internet-Drafts function </a:t>
            </a:r>
          </a:p>
          <a:p>
            <a:pPr>
              <a:defRPr/>
            </a:pPr>
            <a:endParaRPr lang="en-US" sz="1400">
              <a:cs typeface="Arial" charset="0"/>
            </a:endParaRPr>
          </a:p>
          <a:p>
            <a:pPr>
              <a:defRPr/>
            </a:pPr>
            <a:r>
              <a:rPr lang="en-US" sz="1400">
                <a:cs typeface="Arial" charset="0"/>
              </a:rPr>
              <a:t>All IETF Contributions are subject to the rules of </a:t>
            </a:r>
            <a:r>
              <a:rPr lang="en-US" sz="1400">
                <a:cs typeface="Arial" charset="0"/>
                <a:hlinkClick r:id="rId2"/>
              </a:rPr>
              <a:t>RFC 5378</a:t>
            </a:r>
            <a:r>
              <a:rPr lang="en-US" sz="1400">
                <a:cs typeface="Arial" charset="0"/>
              </a:rPr>
              <a:t> and </a:t>
            </a:r>
            <a:r>
              <a:rPr lang="en-US" sz="1400">
                <a:cs typeface="Arial" charset="0"/>
                <a:hlinkClick r:id="rId3"/>
              </a:rPr>
              <a:t>RFC 3979</a:t>
            </a:r>
            <a:r>
              <a:rPr lang="en-US" sz="1400">
                <a:cs typeface="Arial" charset="0"/>
              </a:rPr>
              <a:t> (updated by </a:t>
            </a:r>
            <a:r>
              <a:rPr lang="en-US" sz="1400">
                <a:cs typeface="Arial" charset="0"/>
                <a:hlinkClick r:id="rId4"/>
              </a:rPr>
              <a:t>RFC 4879</a:t>
            </a:r>
            <a:r>
              <a:rPr lang="en-US" sz="1400">
                <a:cs typeface="Arial" charset="0"/>
              </a:rPr>
              <a:t>). </a:t>
            </a:r>
          </a:p>
          <a:p>
            <a:pPr>
              <a:defRPr/>
            </a:pPr>
            <a:r>
              <a:rPr lang="en-US" sz="1400">
                <a:cs typeface="Arial" charset="0"/>
              </a:rPr>
              <a:t>Statements made outside of an IETF session, mailing list or other function, that are clearly not intended to be input to an IETF activity, group or function, are not IETF Contributions in the context of this notice.</a:t>
            </a:r>
          </a:p>
          <a:p>
            <a:pPr>
              <a:defRPr/>
            </a:pPr>
            <a:endParaRPr lang="en-US" sz="1400">
              <a:cs typeface="Arial" charset="0"/>
            </a:endParaRPr>
          </a:p>
          <a:p>
            <a:pPr>
              <a:defRPr/>
            </a:pPr>
            <a:r>
              <a:rPr lang="en-US" sz="1400">
                <a:cs typeface="Arial" charset="0"/>
              </a:rPr>
              <a:t>Please consult </a:t>
            </a:r>
            <a:r>
              <a:rPr lang="en-US" sz="1400">
                <a:cs typeface="Arial" charset="0"/>
                <a:hlinkClick r:id="rId2"/>
              </a:rPr>
              <a:t>RFC 5378</a:t>
            </a:r>
            <a:r>
              <a:rPr lang="en-US" sz="1400">
                <a:cs typeface="Arial" charset="0"/>
              </a:rPr>
              <a:t> and </a:t>
            </a:r>
            <a:r>
              <a:rPr lang="en-US" sz="1400">
                <a:cs typeface="Arial" charset="0"/>
                <a:hlinkClick r:id="rId3"/>
              </a:rPr>
              <a:t>RFC 3979</a:t>
            </a:r>
            <a:r>
              <a:rPr lang="en-US" sz="1400">
                <a:cs typeface="Arial" charset="0"/>
              </a:rPr>
              <a:t> for details.</a:t>
            </a:r>
          </a:p>
          <a:p>
            <a:pPr>
              <a:defRPr/>
            </a:pPr>
            <a:endParaRPr lang="en-US" sz="1400">
              <a:cs typeface="Arial" charset="0"/>
            </a:endParaRPr>
          </a:p>
          <a:p>
            <a:pPr>
              <a:defRPr/>
            </a:pPr>
            <a:r>
              <a:rPr lang="en-US" sz="1400">
                <a:cs typeface="Arial" charset="0"/>
              </a:rPr>
              <a:t>A participant in any IETF activity is deemed to accept all IETF rules of process, as documented in Best Current Practices RFCs and IESG Statements.</a:t>
            </a:r>
          </a:p>
          <a:p>
            <a:pPr>
              <a:defRPr/>
            </a:pPr>
            <a:endParaRPr lang="en-US" sz="1400">
              <a:cs typeface="Arial" charset="0"/>
            </a:endParaRPr>
          </a:p>
          <a:p>
            <a:pPr>
              <a:defRPr/>
            </a:pPr>
            <a:r>
              <a:rPr lang="en-US" sz="1400">
                <a:cs typeface="Arial" charset="0"/>
              </a:rPr>
              <a:t>A participant in any IETF activity acknowledges that written, audio and video records of meetings may be made and may be available to the public. </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defRPr/>
            </a:pPr>
            <a:r>
              <a:rPr lang="fi-FI" smtClean="0"/>
              <a:t>Administrative Tasks</a:t>
            </a:r>
            <a:endParaRPr lang="en-US" smtClean="0"/>
          </a:p>
        </p:txBody>
      </p:sp>
      <p:sp>
        <p:nvSpPr>
          <p:cNvPr id="4099" name="Rectangle 3"/>
          <p:cNvSpPr>
            <a:spLocks noGrp="1" noChangeArrowheads="1"/>
          </p:cNvSpPr>
          <p:nvPr>
            <p:ph type="body" idx="1"/>
          </p:nvPr>
        </p:nvSpPr>
        <p:spPr/>
        <p:txBody>
          <a:bodyPr/>
          <a:lstStyle/>
          <a:p>
            <a:pPr eaLnBrk="1" hangingPunct="1">
              <a:defRPr/>
            </a:pPr>
            <a:r>
              <a:rPr lang="fi-FI" smtClean="0"/>
              <a:t>Blue sheets</a:t>
            </a:r>
          </a:p>
          <a:p>
            <a:pPr eaLnBrk="1" hangingPunct="1">
              <a:defRPr/>
            </a:pPr>
            <a:r>
              <a:rPr lang="fi-FI" smtClean="0"/>
              <a:t>Two note takers</a:t>
            </a:r>
          </a:p>
          <a:p>
            <a:pPr eaLnBrk="1" hangingPunct="1">
              <a:defRPr/>
            </a:pPr>
            <a:r>
              <a:rPr lang="fi-FI" smtClean="0"/>
              <a:t>Jabber scribe</a:t>
            </a:r>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Agenda</a:t>
            </a:r>
          </a:p>
        </p:txBody>
      </p:sp>
      <p:sp>
        <p:nvSpPr>
          <p:cNvPr id="4" name="Content Placeholder 3"/>
          <p:cNvSpPr>
            <a:spLocks noGrp="1"/>
          </p:cNvSpPr>
          <p:nvPr>
            <p:ph idx="1"/>
          </p:nvPr>
        </p:nvSpPr>
        <p:spPr>
          <a:xfrm>
            <a:off x="457200" y="1600200"/>
            <a:ext cx="8435280" cy="4525963"/>
          </a:xfrm>
        </p:spPr>
        <p:txBody>
          <a:bodyPr/>
          <a:lstStyle/>
          <a:p>
            <a:r>
              <a:rPr lang="en-US" altLang="ja-JP" sz="1800" dirty="0" smtClean="0"/>
              <a:t>13:00  XRBLOCK WG Status Update			     (Chairs, 15)</a:t>
            </a:r>
          </a:p>
          <a:p>
            <a:r>
              <a:rPr lang="en-US" altLang="ja-JP" sz="1800" dirty="0" smtClean="0"/>
              <a:t>13:15  XRBLOCK </a:t>
            </a:r>
            <a:r>
              <a:rPr lang="en-US" altLang="ja-JP" sz="1800" dirty="0"/>
              <a:t>Report Block for Discard Metric </a:t>
            </a:r>
            <a:r>
              <a:rPr lang="en-US" altLang="ja-JP" sz="1800" dirty="0" smtClean="0"/>
              <a:t>Reporting</a:t>
            </a:r>
            <a:r>
              <a:rPr lang="en-US" altLang="ja-JP" sz="1800" dirty="0"/>
              <a:t> </a:t>
            </a:r>
            <a:r>
              <a:rPr lang="en-US" altLang="ja-JP" sz="1800" dirty="0" smtClean="0"/>
              <a:t>        (Qin, 15)</a:t>
            </a:r>
          </a:p>
          <a:p>
            <a:r>
              <a:rPr lang="en-US" altLang="ja-JP" sz="1800" dirty="0" smtClean="0"/>
              <a:t>13:30  Blocks for </a:t>
            </a:r>
            <a:r>
              <a:rPr lang="en-US" altLang="ja-JP" sz="1800" dirty="0" err="1" smtClean="0"/>
              <a:t>QoE</a:t>
            </a:r>
            <a:r>
              <a:rPr lang="en-US" altLang="ja-JP" sz="1800" dirty="0" smtClean="0"/>
              <a:t> Metric Reporting			       </a:t>
            </a:r>
            <a:r>
              <a:rPr lang="en-US" altLang="ja-JP" sz="1800" dirty="0"/>
              <a:t> </a:t>
            </a:r>
            <a:r>
              <a:rPr lang="en-US" altLang="ja-JP" sz="1800" dirty="0" smtClean="0"/>
              <a:t>(Glen, 15)</a:t>
            </a:r>
          </a:p>
          <a:p>
            <a:r>
              <a:rPr lang="en-US" altLang="ja-JP" sz="1800" dirty="0" smtClean="0"/>
              <a:t>13:45  </a:t>
            </a:r>
            <a:r>
              <a:rPr lang="en-US" altLang="ja-JP" sz="1800" dirty="0"/>
              <a:t>RTCP XR </a:t>
            </a:r>
            <a:r>
              <a:rPr lang="en-US" altLang="ja-JP" sz="1800" dirty="0" smtClean="0"/>
              <a:t>Report Blocks </a:t>
            </a:r>
            <a:r>
              <a:rPr lang="en-US" altLang="ja-JP" sz="1800" dirty="0"/>
              <a:t>for Synchronization </a:t>
            </a:r>
            <a:r>
              <a:rPr lang="en-US" altLang="ja-JP" sz="1800" dirty="0" smtClean="0"/>
              <a:t>                 (</a:t>
            </a:r>
            <a:r>
              <a:rPr lang="en-US" altLang="ja-JP" sz="1800" dirty="0"/>
              <a:t>Hitoshi, 10</a:t>
            </a:r>
            <a:r>
              <a:rPr lang="en-US" altLang="ja-JP" sz="1800" dirty="0" smtClean="0"/>
              <a:t>) </a:t>
            </a:r>
            <a:br>
              <a:rPr lang="en-US" altLang="ja-JP" sz="1800" dirty="0" smtClean="0"/>
            </a:br>
            <a:r>
              <a:rPr lang="en-US" altLang="ja-JP" sz="1800" dirty="0" smtClean="0"/>
              <a:t>            Delay </a:t>
            </a:r>
            <a:r>
              <a:rPr lang="en-US" altLang="ja-JP" sz="1800" dirty="0"/>
              <a:t>and </a:t>
            </a:r>
            <a:r>
              <a:rPr lang="en-US" altLang="ja-JP" sz="1800" dirty="0" smtClean="0"/>
              <a:t>Offset </a:t>
            </a:r>
            <a:r>
              <a:rPr lang="en-US" altLang="ja-JP" sz="1800" dirty="0"/>
              <a:t>Metrics Reporting        </a:t>
            </a:r>
          </a:p>
          <a:p>
            <a:r>
              <a:rPr lang="en-US" altLang="ja-JP" sz="1800" dirty="0" smtClean="0"/>
              <a:t>13:55  RTCP XR Report </a:t>
            </a:r>
            <a:r>
              <a:rPr lang="en-US" altLang="ja-JP" sz="1800" dirty="0"/>
              <a:t>Block for TS </a:t>
            </a:r>
            <a:r>
              <a:rPr lang="en-US" altLang="ja-JP" sz="1800" dirty="0" err="1"/>
              <a:t>Decodability</a:t>
            </a:r>
            <a:r>
              <a:rPr lang="en-US" altLang="ja-JP" sz="1800" dirty="0"/>
              <a:t> Statistics	</a:t>
            </a:r>
            <a:r>
              <a:rPr lang="en-US" altLang="ja-JP" sz="1800" dirty="0" smtClean="0"/>
              <a:t>         (Glen, </a:t>
            </a:r>
            <a:r>
              <a:rPr lang="en-US" altLang="ja-JP" sz="1800" dirty="0"/>
              <a:t>10)</a:t>
            </a:r>
          </a:p>
          <a:p>
            <a:r>
              <a:rPr lang="en-US" altLang="ja-JP" sz="1800" dirty="0"/>
              <a:t>14</a:t>
            </a:r>
            <a:r>
              <a:rPr lang="en-US" altLang="ja-JP" sz="1800" dirty="0" smtClean="0"/>
              <a:t>:05  </a:t>
            </a:r>
            <a:r>
              <a:rPr lang="en-US" altLang="ja-JP" sz="1800" dirty="0"/>
              <a:t>RTCP XR for Summary Statistics Metrics Reporting	</a:t>
            </a:r>
            <a:r>
              <a:rPr lang="en-US" altLang="ja-JP" sz="1800" dirty="0" smtClean="0"/>
              <a:t>     </a:t>
            </a:r>
            <a:r>
              <a:rPr lang="en-US" altLang="ja-JP" sz="1800" dirty="0"/>
              <a:t> </a:t>
            </a:r>
            <a:r>
              <a:rPr lang="en-US" altLang="ja-JP" sz="1800" dirty="0" smtClean="0"/>
              <a:t>(</a:t>
            </a:r>
            <a:r>
              <a:rPr lang="en-US" altLang="ja-JP" sz="1800" dirty="0" smtClean="0"/>
              <a:t>Rachel</a:t>
            </a:r>
            <a:r>
              <a:rPr lang="en-US" altLang="ja-JP" sz="1800" dirty="0" smtClean="0"/>
              <a:t>, 10)</a:t>
            </a:r>
            <a:endParaRPr lang="en-US" altLang="ja-JP" sz="1800" dirty="0"/>
          </a:p>
          <a:p>
            <a:r>
              <a:rPr lang="en-US" altLang="ja-JP" sz="1800" smtClean="0"/>
              <a:t>14</a:t>
            </a:r>
            <a:r>
              <a:rPr lang="en-US" altLang="ja-JP" sz="1800" smtClean="0"/>
              <a:t>:15  </a:t>
            </a:r>
            <a:r>
              <a:rPr lang="en-US" altLang="ja-JP" sz="1800" dirty="0" smtClean="0"/>
              <a:t>Closing and Next Steps				        (Chairs, 5)</a:t>
            </a:r>
          </a:p>
        </p:txBody>
      </p:sp>
    </p:spTree>
    <p:extLst>
      <p:ext uri="{BB962C8B-B14F-4D97-AF65-F5344CB8AC3E}">
        <p14:creationId xmlns:p14="http://schemas.microsoft.com/office/powerpoint/2010/main" val="231812378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WG Progress</a:t>
            </a:r>
          </a:p>
        </p:txBody>
      </p:sp>
      <p:sp>
        <p:nvSpPr>
          <p:cNvPr id="4" name="Content Placeholder 3"/>
          <p:cNvSpPr>
            <a:spLocks noGrp="1"/>
          </p:cNvSpPr>
          <p:nvPr>
            <p:ph idx="1"/>
          </p:nvPr>
        </p:nvSpPr>
        <p:spPr>
          <a:xfrm>
            <a:off x="457200" y="1268760"/>
            <a:ext cx="8229600" cy="5112568"/>
          </a:xfrm>
        </p:spPr>
        <p:txBody>
          <a:bodyPr/>
          <a:lstStyle/>
          <a:p>
            <a:r>
              <a:rPr lang="en-US" altLang="ja-JP" sz="2400" dirty="0" smtClean="0"/>
              <a:t>Publication Requested / In IESG Processing</a:t>
            </a:r>
          </a:p>
          <a:p>
            <a:pPr lvl="1"/>
            <a:r>
              <a:rPr lang="en-US" altLang="ja-JP" sz="2000" dirty="0"/>
              <a:t>draft-</a:t>
            </a:r>
            <a:r>
              <a:rPr lang="en-US" altLang="ja-JP" sz="2000" dirty="0" err="1"/>
              <a:t>ietf</a:t>
            </a:r>
            <a:r>
              <a:rPr lang="en-US" altLang="ja-JP" sz="2000" dirty="0"/>
              <a:t>-</a:t>
            </a:r>
            <a:r>
              <a:rPr lang="en-US" altLang="ja-JP" sz="2000" dirty="0" err="1"/>
              <a:t>xrblock</a:t>
            </a:r>
            <a:r>
              <a:rPr lang="en-US" altLang="ja-JP" sz="2000" dirty="0"/>
              <a:t>-</a:t>
            </a:r>
            <a:r>
              <a:rPr lang="en-US" altLang="ja-JP" sz="2000" dirty="0" err="1"/>
              <a:t>rtcp</a:t>
            </a:r>
            <a:r>
              <a:rPr lang="en-US" altLang="ja-JP" sz="2000" dirty="0"/>
              <a:t>-</a:t>
            </a:r>
            <a:r>
              <a:rPr lang="en-US" altLang="ja-JP" sz="2000" dirty="0" err="1"/>
              <a:t>xr</a:t>
            </a:r>
            <a:r>
              <a:rPr lang="en-US" altLang="ja-JP" sz="2000" dirty="0"/>
              <a:t>-delay</a:t>
            </a:r>
          </a:p>
          <a:p>
            <a:pPr lvl="1"/>
            <a:r>
              <a:rPr lang="en-US" altLang="ja-JP" sz="2000" dirty="0"/>
              <a:t>draft-</a:t>
            </a:r>
            <a:r>
              <a:rPr lang="en-US" altLang="ja-JP" sz="2000" dirty="0" err="1"/>
              <a:t>ietf</a:t>
            </a:r>
            <a:r>
              <a:rPr lang="en-US" altLang="ja-JP" sz="2000" dirty="0"/>
              <a:t>-</a:t>
            </a:r>
            <a:r>
              <a:rPr lang="en-US" altLang="ja-JP" sz="2000" dirty="0" err="1"/>
              <a:t>xrblock</a:t>
            </a:r>
            <a:r>
              <a:rPr lang="en-US" altLang="ja-JP" sz="2000" dirty="0"/>
              <a:t>-</a:t>
            </a:r>
            <a:r>
              <a:rPr lang="en-US" altLang="ja-JP" sz="2000" dirty="0" err="1"/>
              <a:t>rtcp</a:t>
            </a:r>
            <a:r>
              <a:rPr lang="en-US" altLang="ja-JP" sz="2000" dirty="0"/>
              <a:t>-</a:t>
            </a:r>
            <a:r>
              <a:rPr lang="en-US" altLang="ja-JP" sz="2000" dirty="0" err="1"/>
              <a:t>xr</a:t>
            </a:r>
            <a:r>
              <a:rPr lang="en-US" altLang="ja-JP" sz="2000" dirty="0"/>
              <a:t>-</a:t>
            </a:r>
            <a:r>
              <a:rPr lang="en-US" altLang="ja-JP" sz="2000" dirty="0" err="1"/>
              <a:t>meas</a:t>
            </a:r>
            <a:r>
              <a:rPr lang="en-US" altLang="ja-JP" sz="2000" dirty="0"/>
              <a:t>-identity</a:t>
            </a:r>
          </a:p>
          <a:p>
            <a:pPr lvl="1"/>
            <a:r>
              <a:rPr lang="en-US" altLang="ja-JP" sz="2000" dirty="0"/>
              <a:t>draft-</a:t>
            </a:r>
            <a:r>
              <a:rPr lang="en-US" altLang="ja-JP" sz="2000" dirty="0" err="1"/>
              <a:t>ietf</a:t>
            </a:r>
            <a:r>
              <a:rPr lang="en-US" altLang="ja-JP" sz="2000" dirty="0"/>
              <a:t>-</a:t>
            </a:r>
            <a:r>
              <a:rPr lang="en-US" altLang="ja-JP" sz="2000" dirty="0" err="1"/>
              <a:t>xrblock-rtcp-xr-</a:t>
            </a:r>
            <a:r>
              <a:rPr lang="en-US" altLang="ja-JP" sz="2000" dirty="0" err="1" smtClean="0"/>
              <a:t>pdv</a:t>
            </a:r>
            <a:endParaRPr lang="en-US" altLang="ja-JP" sz="2000" dirty="0" smtClean="0"/>
          </a:p>
          <a:p>
            <a:r>
              <a:rPr lang="en-US" altLang="ja-JP" sz="2400" dirty="0" smtClean="0"/>
              <a:t>Completed WGLC</a:t>
            </a:r>
          </a:p>
          <a:p>
            <a:pPr lvl="1"/>
            <a:r>
              <a:rPr lang="en-US" sz="2000" dirty="0"/>
              <a:t>draft-</a:t>
            </a:r>
            <a:r>
              <a:rPr lang="en-US" sz="2000" dirty="0" err="1"/>
              <a:t>ietf</a:t>
            </a:r>
            <a:r>
              <a:rPr lang="en-US" sz="2000" dirty="0"/>
              <a:t>-</a:t>
            </a:r>
            <a:r>
              <a:rPr lang="en-US" sz="2000" dirty="0" err="1"/>
              <a:t>xrblock</a:t>
            </a:r>
            <a:r>
              <a:rPr lang="en-US" sz="2000" dirty="0"/>
              <a:t>-</a:t>
            </a:r>
            <a:r>
              <a:rPr lang="en-US" sz="2000" dirty="0" err="1"/>
              <a:t>rtcp</a:t>
            </a:r>
            <a:r>
              <a:rPr lang="en-US" sz="2000" dirty="0"/>
              <a:t>-</a:t>
            </a:r>
            <a:r>
              <a:rPr lang="en-US" sz="2000" dirty="0" err="1"/>
              <a:t>xr</a:t>
            </a:r>
            <a:r>
              <a:rPr lang="en-US" sz="2000" dirty="0"/>
              <a:t>-</a:t>
            </a:r>
            <a:r>
              <a:rPr lang="en-US" sz="2000" dirty="0" smtClean="0"/>
              <a:t>discard</a:t>
            </a:r>
            <a:endParaRPr lang="en-US" sz="2000" dirty="0"/>
          </a:p>
          <a:p>
            <a:pPr lvl="1"/>
            <a:r>
              <a:rPr lang="en-US" sz="2000" dirty="0"/>
              <a:t>draft-</a:t>
            </a:r>
            <a:r>
              <a:rPr lang="en-US" sz="2000" dirty="0" err="1"/>
              <a:t>ietf</a:t>
            </a:r>
            <a:r>
              <a:rPr lang="en-US" sz="2000" dirty="0"/>
              <a:t>-</a:t>
            </a:r>
            <a:r>
              <a:rPr lang="en-US" sz="2000" dirty="0" err="1"/>
              <a:t>xrblock</a:t>
            </a:r>
            <a:r>
              <a:rPr lang="en-US" sz="2000" dirty="0"/>
              <a:t>-</a:t>
            </a:r>
            <a:r>
              <a:rPr lang="en-US" sz="2000" dirty="0" err="1"/>
              <a:t>rtcp</a:t>
            </a:r>
            <a:r>
              <a:rPr lang="en-US" sz="2000" dirty="0"/>
              <a:t>-</a:t>
            </a:r>
            <a:r>
              <a:rPr lang="en-US" sz="2000" dirty="0" err="1"/>
              <a:t>xr</a:t>
            </a:r>
            <a:r>
              <a:rPr lang="en-US" sz="2000" dirty="0"/>
              <a:t>-discard</a:t>
            </a:r>
            <a:r>
              <a:rPr lang="en-US" sz="2000" dirty="0" smtClean="0"/>
              <a:t>-</a:t>
            </a:r>
            <a:r>
              <a:rPr lang="en-US" sz="2000" dirty="0" err="1" smtClean="0"/>
              <a:t>rle</a:t>
            </a:r>
            <a:endParaRPr lang="en-US" sz="2000" dirty="0" smtClean="0"/>
          </a:p>
          <a:p>
            <a:pPr lvl="1"/>
            <a:r>
              <a:rPr lang="en-US" sz="2000" dirty="0"/>
              <a:t>draft-</a:t>
            </a:r>
            <a:r>
              <a:rPr lang="en-US" sz="2000" dirty="0" err="1"/>
              <a:t>ietf</a:t>
            </a:r>
            <a:r>
              <a:rPr lang="en-US" sz="2000" dirty="0"/>
              <a:t>-</a:t>
            </a:r>
            <a:r>
              <a:rPr lang="en-US" sz="2000" dirty="0" err="1"/>
              <a:t>xrblock</a:t>
            </a:r>
            <a:r>
              <a:rPr lang="en-US" sz="2000" dirty="0"/>
              <a:t>-</a:t>
            </a:r>
            <a:r>
              <a:rPr lang="en-US" sz="2000" dirty="0" err="1"/>
              <a:t>rtcp</a:t>
            </a:r>
            <a:r>
              <a:rPr lang="en-US" sz="2000" dirty="0"/>
              <a:t>-</a:t>
            </a:r>
            <a:r>
              <a:rPr lang="en-US" sz="2000" dirty="0" err="1"/>
              <a:t>xr</a:t>
            </a:r>
            <a:r>
              <a:rPr lang="en-US" sz="2000" dirty="0"/>
              <a:t>-burst-gap-</a:t>
            </a:r>
            <a:r>
              <a:rPr lang="en-US" sz="2000" dirty="0" smtClean="0"/>
              <a:t>discard</a:t>
            </a:r>
          </a:p>
          <a:p>
            <a:pPr lvl="1"/>
            <a:r>
              <a:rPr lang="en-US" sz="2000" dirty="0" smtClean="0"/>
              <a:t>dr</a:t>
            </a:r>
            <a:r>
              <a:rPr lang="en-US" sz="2000" dirty="0"/>
              <a:t>aft-</a:t>
            </a:r>
            <a:r>
              <a:rPr lang="en-US" sz="2000" dirty="0" err="1"/>
              <a:t>ietf</a:t>
            </a:r>
            <a:r>
              <a:rPr lang="en-US" sz="2000" dirty="0"/>
              <a:t>-</a:t>
            </a:r>
            <a:r>
              <a:rPr lang="en-US" sz="2000" dirty="0" err="1"/>
              <a:t>xrblock</a:t>
            </a:r>
            <a:r>
              <a:rPr lang="en-US" sz="2000" dirty="0"/>
              <a:t>-</a:t>
            </a:r>
            <a:r>
              <a:rPr lang="en-US" sz="2000" dirty="0" err="1"/>
              <a:t>rtcp</a:t>
            </a:r>
            <a:r>
              <a:rPr lang="en-US" sz="2000" dirty="0"/>
              <a:t>-</a:t>
            </a:r>
            <a:r>
              <a:rPr lang="en-US" sz="2000" dirty="0" err="1"/>
              <a:t>xr</a:t>
            </a:r>
            <a:r>
              <a:rPr lang="en-US" sz="2000" dirty="0"/>
              <a:t>-burst-gap-</a:t>
            </a:r>
            <a:r>
              <a:rPr lang="en-US" sz="2000" dirty="0" smtClean="0"/>
              <a:t>loss</a:t>
            </a:r>
          </a:p>
          <a:p>
            <a:r>
              <a:rPr lang="en-US" altLang="ja-JP" sz="2400" dirty="0" smtClean="0"/>
              <a:t>New milestones</a:t>
            </a:r>
          </a:p>
          <a:p>
            <a:pPr lvl="1"/>
            <a:r>
              <a:rPr lang="en-US" altLang="ja-JP" sz="2000" dirty="0"/>
              <a:t>draft-</a:t>
            </a:r>
            <a:r>
              <a:rPr lang="en-US" altLang="ja-JP" sz="2000" dirty="0" err="1"/>
              <a:t>ietf</a:t>
            </a:r>
            <a:r>
              <a:rPr lang="en-US" altLang="ja-JP" sz="2000" dirty="0"/>
              <a:t>-</a:t>
            </a:r>
            <a:r>
              <a:rPr lang="en-US" altLang="ja-JP" sz="2000" dirty="0" err="1"/>
              <a:t>xrblock</a:t>
            </a:r>
            <a:r>
              <a:rPr lang="en-US" altLang="ja-JP" sz="2000" dirty="0"/>
              <a:t>-</a:t>
            </a:r>
            <a:r>
              <a:rPr lang="en-US" altLang="ja-JP" sz="2000" dirty="0" err="1"/>
              <a:t>rtcp</a:t>
            </a:r>
            <a:r>
              <a:rPr lang="en-US" altLang="ja-JP" sz="2000" dirty="0"/>
              <a:t>-</a:t>
            </a:r>
            <a:r>
              <a:rPr lang="en-US" altLang="ja-JP" sz="2000" dirty="0" err="1"/>
              <a:t>xr</a:t>
            </a:r>
            <a:r>
              <a:rPr lang="en-US" altLang="ja-JP" sz="2000" dirty="0"/>
              <a:t>-synchronization</a:t>
            </a:r>
          </a:p>
          <a:p>
            <a:pPr lvl="1"/>
            <a:r>
              <a:rPr lang="en-US" altLang="ja-JP" sz="2000" dirty="0"/>
              <a:t>draft-</a:t>
            </a:r>
            <a:r>
              <a:rPr lang="en-US" altLang="ja-JP" sz="2000" dirty="0" err="1"/>
              <a:t>ietf</a:t>
            </a:r>
            <a:r>
              <a:rPr lang="en-US" altLang="ja-JP" sz="2000" dirty="0"/>
              <a:t>-</a:t>
            </a:r>
            <a:r>
              <a:rPr lang="en-US" altLang="ja-JP" sz="2000" dirty="0" err="1"/>
              <a:t>xrblock</a:t>
            </a:r>
            <a:r>
              <a:rPr lang="en-US" altLang="ja-JP" sz="2000" dirty="0"/>
              <a:t>-</a:t>
            </a:r>
            <a:r>
              <a:rPr lang="en-US" altLang="ja-JP" sz="2000" dirty="0" err="1"/>
              <a:t>rtcp</a:t>
            </a:r>
            <a:r>
              <a:rPr lang="en-US" altLang="ja-JP" sz="2000" dirty="0"/>
              <a:t>-</a:t>
            </a:r>
            <a:r>
              <a:rPr lang="en-US" altLang="ja-JP" sz="2000" dirty="0" err="1"/>
              <a:t>xr</a:t>
            </a:r>
            <a:r>
              <a:rPr lang="en-US" altLang="ja-JP" sz="2000" dirty="0"/>
              <a:t>-summary-stat</a:t>
            </a:r>
          </a:p>
          <a:p>
            <a:pPr lvl="1"/>
            <a:r>
              <a:rPr lang="en-US" altLang="ja-JP" sz="2000" dirty="0"/>
              <a:t>draft-</a:t>
            </a:r>
            <a:r>
              <a:rPr lang="en-US" altLang="ja-JP" sz="2000" dirty="0" err="1"/>
              <a:t>ietf</a:t>
            </a:r>
            <a:r>
              <a:rPr lang="en-US" altLang="ja-JP" sz="2000" dirty="0"/>
              <a:t>-</a:t>
            </a:r>
            <a:r>
              <a:rPr lang="en-US" altLang="ja-JP" sz="2000" dirty="0" err="1"/>
              <a:t>xrblock-rtcp-xr-decodability</a:t>
            </a:r>
            <a:endParaRPr lang="en-US" altLang="ja-JP" dirty="0" smtClean="0"/>
          </a:p>
          <a:p>
            <a:pPr lvl="1"/>
            <a:endParaRPr lang="en-US" altLang="ja-JP" sz="2000" dirty="0" smtClean="0"/>
          </a:p>
          <a:p>
            <a:pPr lvl="1"/>
            <a:endParaRPr lang="en-US" altLang="ja-JP" sz="2000" dirty="0" smtClean="0"/>
          </a:p>
        </p:txBody>
      </p:sp>
    </p:spTree>
    <p:extLst>
      <p:ext uri="{BB962C8B-B14F-4D97-AF65-F5344CB8AC3E}">
        <p14:creationId xmlns:p14="http://schemas.microsoft.com/office/powerpoint/2010/main" val="231812378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Updated Milestones (1/2)</a:t>
            </a:r>
          </a:p>
        </p:txBody>
      </p:sp>
      <p:graphicFrame>
        <p:nvGraphicFramePr>
          <p:cNvPr id="5" name="Table 4"/>
          <p:cNvGraphicFramePr>
            <a:graphicFrameLocks noGrp="1"/>
          </p:cNvGraphicFramePr>
          <p:nvPr>
            <p:extLst>
              <p:ext uri="{D42A27DB-BD31-4B8C-83A1-F6EECF244321}">
                <p14:modId xmlns:p14="http://schemas.microsoft.com/office/powerpoint/2010/main" val="153917310"/>
              </p:ext>
            </p:extLst>
          </p:nvPr>
        </p:nvGraphicFramePr>
        <p:xfrm>
          <a:off x="395536" y="1268763"/>
          <a:ext cx="8496943" cy="5261772"/>
        </p:xfrm>
        <a:graphic>
          <a:graphicData uri="http://schemas.openxmlformats.org/drawingml/2006/table">
            <a:tbl>
              <a:tblPr firstRow="1" bandRow="1">
                <a:tableStyleId>{85BE263C-DBD7-4A20-BB59-AAB30ACAA65A}</a:tableStyleId>
              </a:tblPr>
              <a:tblGrid>
                <a:gridCol w="2145693"/>
                <a:gridCol w="895317"/>
                <a:gridCol w="3488219"/>
                <a:gridCol w="1967714"/>
              </a:tblGrid>
              <a:tr h="288029">
                <a:tc>
                  <a:txBody>
                    <a:bodyPr/>
                    <a:lstStyle/>
                    <a:p>
                      <a:pPr algn="l" fontAlgn="b"/>
                      <a:r>
                        <a:rPr lang="en-US" sz="1500" u="none" strike="noStrike" dirty="0"/>
                        <a:t>Milestones</a:t>
                      </a:r>
                      <a:endParaRPr lang="en-US" sz="1500" b="1" i="0" u="none" strike="noStrike" dirty="0">
                        <a:solidFill>
                          <a:srgbClr val="FFFFFF"/>
                        </a:solidFill>
                        <a:latin typeface="Verdana"/>
                      </a:endParaRPr>
                    </a:p>
                  </a:txBody>
                  <a:tcPr marL="12700" marR="12700" marT="12700" marB="0" anchor="b"/>
                </a:tc>
                <a:tc>
                  <a:txBody>
                    <a:bodyPr/>
                    <a:lstStyle/>
                    <a:p>
                      <a:pPr algn="l" fontAlgn="b"/>
                      <a:r>
                        <a:rPr lang="en-US" sz="1500" u="none" strike="noStrike" dirty="0" smtClean="0"/>
                        <a:t>Date</a:t>
                      </a:r>
                      <a:endParaRPr lang="en-US" sz="1500" b="1" i="0" u="none" strike="noStrike" dirty="0">
                        <a:solidFill>
                          <a:srgbClr val="FFFFFF"/>
                        </a:solidFill>
                        <a:latin typeface="Verdana"/>
                      </a:endParaRPr>
                    </a:p>
                  </a:txBody>
                  <a:tcPr marL="12700" marR="12700" marT="12700" marB="0" anchor="b"/>
                </a:tc>
                <a:tc>
                  <a:txBody>
                    <a:bodyPr/>
                    <a:lstStyle/>
                    <a:p>
                      <a:pPr algn="l" fontAlgn="b"/>
                      <a:r>
                        <a:rPr lang="en-US" sz="1500" u="none" strike="noStrike" dirty="0"/>
                        <a:t>Drafts</a:t>
                      </a:r>
                      <a:endParaRPr lang="en-US" sz="1500" b="1" i="0" u="none" strike="noStrike" dirty="0">
                        <a:solidFill>
                          <a:srgbClr val="FFFFFF"/>
                        </a:solidFill>
                        <a:latin typeface="Verdana"/>
                      </a:endParaRPr>
                    </a:p>
                  </a:txBody>
                  <a:tcPr marL="12700" marR="12700" marT="12700" marB="0" anchor="b"/>
                </a:tc>
                <a:tc>
                  <a:txBody>
                    <a:bodyPr/>
                    <a:lstStyle/>
                    <a:p>
                      <a:pPr algn="l" fontAlgn="b"/>
                      <a:r>
                        <a:rPr lang="en-US" sz="1500" u="none" strike="noStrike" dirty="0"/>
                        <a:t>Authors</a:t>
                      </a:r>
                      <a:endParaRPr lang="en-US" sz="1500" b="1" i="0" u="none" strike="noStrike" dirty="0">
                        <a:solidFill>
                          <a:srgbClr val="FFFFFF"/>
                        </a:solidFill>
                        <a:latin typeface="Verdana"/>
                      </a:endParaRPr>
                    </a:p>
                  </a:txBody>
                  <a:tcPr marL="12700" marR="12700" marT="12700" marB="0" anchor="b"/>
                </a:tc>
              </a:tr>
              <a:tr h="354845">
                <a:tc>
                  <a:txBody>
                    <a:bodyPr/>
                    <a:lstStyle/>
                    <a:p>
                      <a:pPr algn="l" fontAlgn="b"/>
                      <a:r>
                        <a:rPr lang="en-US" sz="1400" u="none" strike="noStrike" dirty="0" smtClean="0">
                          <a:solidFill>
                            <a:schemeClr val="tx1"/>
                          </a:solidFill>
                          <a:latin typeface="Tahoma"/>
                          <a:cs typeface="Tahoma"/>
                        </a:rPr>
                        <a:t>Measurement Identity</a:t>
                      </a:r>
                      <a:endParaRPr lang="en-US" sz="1400" b="0" i="0" u="none" strike="noStrike" dirty="0">
                        <a:solidFill>
                          <a:schemeClr val="tx1"/>
                        </a:solidFill>
                        <a:latin typeface="Tahoma"/>
                        <a:cs typeface="Tahoma"/>
                      </a:endParaRPr>
                    </a:p>
                  </a:txBody>
                  <a:tcPr marL="12700" marR="12700" marT="12700" marB="0" anchor="b"/>
                </a:tc>
                <a:tc>
                  <a:txBody>
                    <a:bodyPr/>
                    <a:lstStyle/>
                    <a:p>
                      <a:pPr algn="l" fontAlgn="b"/>
                      <a:r>
                        <a:rPr lang="en-US" sz="1400" b="0" i="0" u="none" strike="noStrike" dirty="0" smtClean="0">
                          <a:solidFill>
                            <a:schemeClr val="tx1"/>
                          </a:solidFill>
                          <a:latin typeface="Tahoma"/>
                          <a:cs typeface="Tahoma"/>
                        </a:rPr>
                        <a:t>Done</a:t>
                      </a:r>
                      <a:endParaRPr lang="en-US" sz="1400" b="0" i="0" u="none" strike="noStrike" dirty="0">
                        <a:solidFill>
                          <a:schemeClr val="tx1"/>
                        </a:solidFill>
                        <a:latin typeface="Tahoma"/>
                        <a:cs typeface="Tahoma"/>
                      </a:endParaRPr>
                    </a:p>
                  </a:txBody>
                  <a:tcPr marL="12700" marR="12700" marT="12700" marB="0" anchor="b"/>
                </a:tc>
                <a:tc>
                  <a:txBody>
                    <a:bodyPr/>
                    <a:lstStyle/>
                    <a:p>
                      <a:pPr algn="l" fontAlgn="b"/>
                      <a:r>
                        <a:rPr lang="en-US" sz="1400" u="none" strike="noStrike" dirty="0">
                          <a:solidFill>
                            <a:schemeClr val="tx1"/>
                          </a:solidFill>
                          <a:latin typeface="Tahoma"/>
                          <a:cs typeface="Tahoma"/>
                        </a:rPr>
                        <a:t>draft-</a:t>
                      </a:r>
                      <a:r>
                        <a:rPr lang="en-US" sz="1400" u="none" strike="noStrike" dirty="0" err="1">
                          <a:solidFill>
                            <a:schemeClr val="tx1"/>
                          </a:solidFill>
                          <a:latin typeface="Tahoma"/>
                          <a:cs typeface="Tahoma"/>
                        </a:rPr>
                        <a:t>ietf-xrblock-rtcp-xr-meas-</a:t>
                      </a:r>
                      <a:r>
                        <a:rPr lang="en-US" sz="1400" u="none" strike="noStrike" dirty="0" err="1" smtClean="0">
                          <a:solidFill>
                            <a:schemeClr val="tx1"/>
                          </a:solidFill>
                          <a:latin typeface="Tahoma"/>
                          <a:cs typeface="Tahoma"/>
                        </a:rPr>
                        <a:t>identity</a:t>
                      </a:r>
                      <a:endParaRPr lang="en-US" sz="1400" b="0" i="0" u="none" strike="noStrike" dirty="0">
                        <a:solidFill>
                          <a:schemeClr val="tx1"/>
                        </a:solidFill>
                        <a:latin typeface="Tahoma"/>
                        <a:cs typeface="Tahoma"/>
                      </a:endParaRPr>
                    </a:p>
                  </a:txBody>
                  <a:tcPr marL="12700" marR="12700" marT="12700" marB="0" anchor="b"/>
                </a:tc>
                <a:tc>
                  <a:txBody>
                    <a:bodyPr/>
                    <a:lstStyle/>
                    <a:p>
                      <a:pPr algn="l" fontAlgn="b"/>
                      <a:r>
                        <a:rPr lang="en-US" sz="1400" u="none" strike="noStrike" dirty="0">
                          <a:solidFill>
                            <a:schemeClr val="tx1"/>
                          </a:solidFill>
                          <a:latin typeface="Tahoma"/>
                          <a:cs typeface="Tahoma"/>
                        </a:rPr>
                        <a:t>G. Hunt, A. Clark, </a:t>
                      </a:r>
                      <a:r>
                        <a:rPr lang="en-US" sz="1400" u="none" strike="noStrike" dirty="0" err="1">
                          <a:solidFill>
                            <a:schemeClr val="tx1"/>
                          </a:solidFill>
                          <a:latin typeface="Tahoma"/>
                          <a:cs typeface="Tahoma"/>
                        </a:rPr>
                        <a:t>Q.Wu</a:t>
                      </a:r>
                      <a:endParaRPr lang="en-US" sz="1400" b="0" i="0" u="none" strike="noStrike" dirty="0">
                        <a:solidFill>
                          <a:schemeClr val="tx1"/>
                        </a:solidFill>
                        <a:latin typeface="Tahoma"/>
                        <a:cs typeface="Tahoma"/>
                      </a:endParaRPr>
                    </a:p>
                  </a:txBody>
                  <a:tcPr marL="12700" marR="12700" marT="12700" marB="0" anchor="b"/>
                </a:tc>
              </a:tr>
              <a:tr h="440599">
                <a:tc>
                  <a:txBody>
                    <a:bodyPr/>
                    <a:lstStyle/>
                    <a:p>
                      <a:pPr algn="l" fontAlgn="b"/>
                      <a:r>
                        <a:rPr lang="en-US" sz="1400" u="none" strike="noStrike" dirty="0">
                          <a:solidFill>
                            <a:schemeClr val="tx1"/>
                          </a:solidFill>
                          <a:latin typeface="Tahoma"/>
                          <a:cs typeface="Tahoma"/>
                        </a:rPr>
                        <a:t>Delay metric Reporting</a:t>
                      </a:r>
                      <a:endParaRPr lang="en-US" sz="1400" b="0" i="0" u="none" strike="noStrike" dirty="0">
                        <a:solidFill>
                          <a:schemeClr val="tx1"/>
                        </a:solidFill>
                        <a:latin typeface="Tahoma"/>
                        <a:cs typeface="Tahoma"/>
                      </a:endParaRPr>
                    </a:p>
                  </a:txBody>
                  <a:tcPr marL="12700" marR="12700" marT="12700" marB="0" anchor="b"/>
                </a:tc>
                <a:tc>
                  <a:txBody>
                    <a:bodyPr/>
                    <a:lstStyle/>
                    <a:p>
                      <a:pPr algn="l" fontAlgn="b"/>
                      <a:r>
                        <a:rPr lang="en-US" sz="1400" b="0" i="0" u="none" strike="noStrike" dirty="0" smtClean="0">
                          <a:solidFill>
                            <a:schemeClr val="tx1"/>
                          </a:solidFill>
                          <a:latin typeface="Tahoma"/>
                          <a:cs typeface="Tahoma"/>
                        </a:rPr>
                        <a:t>Done</a:t>
                      </a:r>
                      <a:endParaRPr lang="en-US" sz="1400" b="0" i="0" u="none" strike="noStrike" dirty="0">
                        <a:solidFill>
                          <a:schemeClr val="tx1"/>
                        </a:solidFill>
                        <a:latin typeface="Tahoma"/>
                        <a:cs typeface="Tahoma"/>
                      </a:endParaRPr>
                    </a:p>
                  </a:txBody>
                  <a:tcPr marL="12700" marR="12700" marT="12700" marB="0" anchor="b"/>
                </a:tc>
                <a:tc>
                  <a:txBody>
                    <a:bodyPr/>
                    <a:lstStyle/>
                    <a:p>
                      <a:pPr algn="l" fontAlgn="b"/>
                      <a:r>
                        <a:rPr lang="en-US" sz="1400" u="none" strike="noStrike" dirty="0">
                          <a:solidFill>
                            <a:schemeClr val="tx1"/>
                          </a:solidFill>
                          <a:latin typeface="Tahoma"/>
                          <a:cs typeface="Tahoma"/>
                        </a:rPr>
                        <a:t>draft-</a:t>
                      </a:r>
                      <a:r>
                        <a:rPr lang="en-US" sz="1400" u="none" strike="noStrike" dirty="0" err="1">
                          <a:solidFill>
                            <a:schemeClr val="tx1"/>
                          </a:solidFill>
                          <a:latin typeface="Tahoma"/>
                          <a:cs typeface="Tahoma"/>
                        </a:rPr>
                        <a:t>ietf-xrblock-rtcp-xr-</a:t>
                      </a:r>
                      <a:r>
                        <a:rPr lang="en-US" sz="1400" u="none" strike="noStrike" dirty="0" err="1" smtClean="0">
                          <a:solidFill>
                            <a:schemeClr val="tx1"/>
                          </a:solidFill>
                          <a:latin typeface="Tahoma"/>
                          <a:cs typeface="Tahoma"/>
                        </a:rPr>
                        <a:t>delay</a:t>
                      </a:r>
                      <a:endParaRPr lang="en-US" sz="1400" b="0" i="0" u="none" strike="noStrike" dirty="0">
                        <a:solidFill>
                          <a:schemeClr val="tx1"/>
                        </a:solidFill>
                        <a:latin typeface="Tahoma"/>
                        <a:cs typeface="Tahoma"/>
                      </a:endParaRPr>
                    </a:p>
                  </a:txBody>
                  <a:tcPr marL="12700" marR="12700" marT="12700" marB="0" anchor="b"/>
                </a:tc>
                <a:tc>
                  <a:txBody>
                    <a:bodyPr/>
                    <a:lstStyle/>
                    <a:p>
                      <a:pPr algn="l" fontAlgn="b"/>
                      <a:r>
                        <a:rPr lang="en-US" sz="1400" u="none" strike="noStrike" dirty="0">
                          <a:solidFill>
                            <a:schemeClr val="tx1"/>
                          </a:solidFill>
                          <a:latin typeface="Tahoma"/>
                          <a:cs typeface="Tahoma"/>
                        </a:rPr>
                        <a:t>G. Hunt, A. Clark, </a:t>
                      </a:r>
                      <a:r>
                        <a:rPr lang="en-US" sz="1400" u="none" strike="noStrike" dirty="0" err="1">
                          <a:solidFill>
                            <a:schemeClr val="tx1"/>
                          </a:solidFill>
                          <a:latin typeface="Tahoma"/>
                          <a:cs typeface="Tahoma"/>
                        </a:rPr>
                        <a:t>K.Gross</a:t>
                      </a:r>
                      <a:r>
                        <a:rPr lang="en-US" sz="1400" u="none" strike="noStrike" dirty="0">
                          <a:solidFill>
                            <a:schemeClr val="tx1"/>
                          </a:solidFill>
                          <a:latin typeface="Tahoma"/>
                          <a:cs typeface="Tahoma"/>
                        </a:rPr>
                        <a:t>, </a:t>
                      </a:r>
                      <a:r>
                        <a:rPr lang="en-US" sz="1400" u="none" strike="noStrike" dirty="0" err="1">
                          <a:solidFill>
                            <a:schemeClr val="tx1"/>
                          </a:solidFill>
                          <a:latin typeface="Tahoma"/>
                          <a:cs typeface="Tahoma"/>
                        </a:rPr>
                        <a:t>Q.Wu</a:t>
                      </a:r>
                      <a:endParaRPr lang="en-US" sz="1400" b="0" i="0" u="none" strike="noStrike" dirty="0">
                        <a:solidFill>
                          <a:schemeClr val="tx1"/>
                        </a:solidFill>
                        <a:latin typeface="Tahoma"/>
                        <a:cs typeface="Tahoma"/>
                      </a:endParaRPr>
                    </a:p>
                  </a:txBody>
                  <a:tcPr marL="12700" marR="12700" marT="12700" marB="0" anchor="b"/>
                </a:tc>
              </a:tr>
              <a:tr h="440599">
                <a:tc>
                  <a:txBody>
                    <a:bodyPr/>
                    <a:lstStyle/>
                    <a:p>
                      <a:pPr algn="l" fontAlgn="b"/>
                      <a:r>
                        <a:rPr lang="en-US" sz="1400" u="none" strike="noStrike" dirty="0">
                          <a:solidFill>
                            <a:schemeClr val="tx1"/>
                          </a:solidFill>
                          <a:latin typeface="Tahoma"/>
                          <a:cs typeface="Tahoma"/>
                        </a:rPr>
                        <a:t>Packet Delay Variation Metric Reporting</a:t>
                      </a:r>
                      <a:endParaRPr lang="en-US" sz="1400" b="0" i="0" u="none" strike="noStrike" dirty="0">
                        <a:solidFill>
                          <a:schemeClr val="tx1"/>
                        </a:solidFill>
                        <a:latin typeface="Tahoma"/>
                        <a:cs typeface="Tahoma"/>
                      </a:endParaRPr>
                    </a:p>
                  </a:txBody>
                  <a:tcPr marL="12700" marR="12700" marT="12700" marB="0" anchor="b"/>
                </a:tc>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US" sz="1400" b="0" i="0" u="none" strike="noStrike" dirty="0" smtClean="0">
                          <a:solidFill>
                            <a:schemeClr val="tx1"/>
                          </a:solidFill>
                          <a:latin typeface="Tahoma"/>
                          <a:cs typeface="Tahoma"/>
                        </a:rPr>
                        <a:t>Done</a:t>
                      </a:r>
                    </a:p>
                  </a:txBody>
                  <a:tcPr marL="12700" marR="12700" marT="12700" marB="0" anchor="b"/>
                </a:tc>
                <a:tc>
                  <a:txBody>
                    <a:bodyPr/>
                    <a:lstStyle/>
                    <a:p>
                      <a:pPr algn="l" fontAlgn="b"/>
                      <a:r>
                        <a:rPr lang="en-US" sz="1400" u="none" strike="noStrike" dirty="0">
                          <a:solidFill>
                            <a:schemeClr val="tx1"/>
                          </a:solidFill>
                          <a:latin typeface="Tahoma"/>
                          <a:cs typeface="Tahoma"/>
                        </a:rPr>
                        <a:t>draft-</a:t>
                      </a:r>
                      <a:r>
                        <a:rPr lang="en-US" sz="1400" u="none" strike="noStrike" dirty="0" err="1">
                          <a:solidFill>
                            <a:schemeClr val="tx1"/>
                          </a:solidFill>
                          <a:latin typeface="Tahoma"/>
                          <a:cs typeface="Tahoma"/>
                        </a:rPr>
                        <a:t>ietf-xrblock-rtcp-xr-</a:t>
                      </a:r>
                      <a:r>
                        <a:rPr lang="en-US" sz="1400" u="none" strike="noStrike" dirty="0" err="1" smtClean="0">
                          <a:solidFill>
                            <a:schemeClr val="tx1"/>
                          </a:solidFill>
                          <a:latin typeface="Tahoma"/>
                          <a:cs typeface="Tahoma"/>
                        </a:rPr>
                        <a:t>pdv</a:t>
                      </a:r>
                      <a:endParaRPr lang="en-US" sz="1400" b="0" i="0" u="none" strike="noStrike" dirty="0">
                        <a:solidFill>
                          <a:schemeClr val="tx1"/>
                        </a:solidFill>
                        <a:latin typeface="Tahoma"/>
                        <a:cs typeface="Tahoma"/>
                      </a:endParaRPr>
                    </a:p>
                  </a:txBody>
                  <a:tcPr marL="12700" marR="12700" marT="12700" marB="0" anchor="b"/>
                </a:tc>
                <a:tc>
                  <a:txBody>
                    <a:bodyPr/>
                    <a:lstStyle/>
                    <a:p>
                      <a:pPr algn="l" fontAlgn="b"/>
                      <a:r>
                        <a:rPr lang="en-US" sz="1400" u="none" strike="noStrike" dirty="0">
                          <a:solidFill>
                            <a:schemeClr val="tx1"/>
                          </a:solidFill>
                          <a:latin typeface="Tahoma"/>
                          <a:cs typeface="Tahoma"/>
                        </a:rPr>
                        <a:t>G. Hunt, A. Clark, </a:t>
                      </a:r>
                      <a:r>
                        <a:rPr lang="en-US" sz="1400" u="none" strike="noStrike" dirty="0" err="1">
                          <a:solidFill>
                            <a:schemeClr val="tx1"/>
                          </a:solidFill>
                          <a:latin typeface="Tahoma"/>
                          <a:cs typeface="Tahoma"/>
                        </a:rPr>
                        <a:t>Q.Wu</a:t>
                      </a:r>
                      <a:endParaRPr lang="en-US" sz="1400" b="0" i="0" u="none" strike="noStrike" dirty="0">
                        <a:solidFill>
                          <a:schemeClr val="tx1"/>
                        </a:solidFill>
                        <a:latin typeface="Tahoma"/>
                        <a:cs typeface="Tahoma"/>
                      </a:endParaRPr>
                    </a:p>
                  </a:txBody>
                  <a:tcPr marL="12700" marR="12700" marT="12700" marB="0" anchor="b"/>
                </a:tc>
              </a:tr>
              <a:tr h="440599">
                <a:tc>
                  <a:txBody>
                    <a:bodyPr/>
                    <a:lstStyle/>
                    <a:p>
                      <a:pPr algn="l" fontAlgn="b"/>
                      <a:r>
                        <a:rPr lang="en-US" sz="1400" u="none" strike="noStrike" dirty="0">
                          <a:solidFill>
                            <a:srgbClr val="000000"/>
                          </a:solidFill>
                          <a:latin typeface="Tahoma"/>
                          <a:cs typeface="Tahoma"/>
                        </a:rPr>
                        <a:t>Discard metric Reporting</a:t>
                      </a:r>
                      <a:endParaRPr lang="en-US" sz="1400" b="0" i="0" u="none" strike="noStrike" dirty="0">
                        <a:solidFill>
                          <a:srgbClr val="000000"/>
                        </a:solidFill>
                        <a:latin typeface="Tahoma"/>
                        <a:cs typeface="Tahoma"/>
                      </a:endParaRPr>
                    </a:p>
                  </a:txBody>
                  <a:tcPr marL="12700" marR="12700" marT="12700" marB="0" anchor="b"/>
                </a:tc>
                <a:tc>
                  <a:txBody>
                    <a:bodyPr/>
                    <a:lstStyle/>
                    <a:p>
                      <a:pPr algn="l" fontAlgn="b"/>
                      <a:r>
                        <a:rPr lang="en-US" sz="1400" b="0" i="0" u="none" strike="noStrike" dirty="0" smtClean="0">
                          <a:solidFill>
                            <a:srgbClr val="000000"/>
                          </a:solidFill>
                          <a:latin typeface="Tahoma"/>
                          <a:cs typeface="Tahoma"/>
                        </a:rPr>
                        <a:t>Aug 2012</a:t>
                      </a:r>
                      <a:endParaRPr lang="en-US" sz="1400" b="0" i="0" u="none" strike="noStrike" dirty="0">
                        <a:solidFill>
                          <a:srgbClr val="000000"/>
                        </a:solidFill>
                        <a:latin typeface="Tahoma"/>
                        <a:cs typeface="Tahoma"/>
                      </a:endParaRPr>
                    </a:p>
                  </a:txBody>
                  <a:tcPr marL="12700" marR="12700" marT="12700" marB="0" anchor="b"/>
                </a:tc>
                <a:tc>
                  <a:txBody>
                    <a:bodyPr/>
                    <a:lstStyle/>
                    <a:p>
                      <a:pPr algn="l" fontAlgn="b"/>
                      <a:r>
                        <a:rPr lang="en-US" sz="1400" u="none" strike="noStrike" dirty="0" smtClean="0">
                          <a:solidFill>
                            <a:srgbClr val="000000"/>
                          </a:solidFill>
                          <a:latin typeface="Tahoma"/>
                          <a:cs typeface="Tahoma"/>
                        </a:rPr>
                        <a:t>draft-ietf-xrblock-rtcp-xr-discard</a:t>
                      </a:r>
                      <a:endParaRPr lang="en-US" sz="1400" b="0" i="0" u="none" strike="noStrike" dirty="0">
                        <a:solidFill>
                          <a:srgbClr val="000000"/>
                        </a:solidFill>
                        <a:latin typeface="Tahoma"/>
                        <a:cs typeface="Tahoma"/>
                      </a:endParaRPr>
                    </a:p>
                  </a:txBody>
                  <a:tcPr marL="12700" marR="12700" marT="12700" marB="0" anchor="b"/>
                </a:tc>
                <a:tc>
                  <a:txBody>
                    <a:bodyPr/>
                    <a:lstStyle/>
                    <a:p>
                      <a:pPr algn="l" fontAlgn="b"/>
                      <a:r>
                        <a:rPr lang="en-US" sz="1400" u="none" strike="noStrike" dirty="0">
                          <a:solidFill>
                            <a:srgbClr val="000000"/>
                          </a:solidFill>
                          <a:latin typeface="Tahoma"/>
                          <a:cs typeface="Tahoma"/>
                        </a:rPr>
                        <a:t>G. Hunt, A. Clark, </a:t>
                      </a:r>
                      <a:r>
                        <a:rPr lang="en-US" sz="1400" u="none" strike="noStrike" dirty="0" err="1" smtClean="0">
                          <a:solidFill>
                            <a:srgbClr val="000000"/>
                          </a:solidFill>
                          <a:latin typeface="Tahoma"/>
                          <a:cs typeface="Tahoma"/>
                        </a:rPr>
                        <a:t>G.Zorn</a:t>
                      </a:r>
                      <a:r>
                        <a:rPr lang="en-US" sz="1400" u="none" strike="noStrike" dirty="0" smtClean="0">
                          <a:solidFill>
                            <a:srgbClr val="000000"/>
                          </a:solidFill>
                          <a:latin typeface="Tahoma"/>
                          <a:cs typeface="Tahoma"/>
                        </a:rPr>
                        <a:t>, </a:t>
                      </a:r>
                      <a:r>
                        <a:rPr lang="en-US" sz="1400" u="none" strike="noStrike" dirty="0" err="1" smtClean="0">
                          <a:solidFill>
                            <a:srgbClr val="000000"/>
                          </a:solidFill>
                          <a:latin typeface="Tahoma"/>
                          <a:cs typeface="Tahoma"/>
                        </a:rPr>
                        <a:t>Q.Wu</a:t>
                      </a:r>
                      <a:endParaRPr lang="en-US" sz="1400" b="0" i="0" u="none" strike="noStrike" dirty="0">
                        <a:solidFill>
                          <a:srgbClr val="000000"/>
                        </a:solidFill>
                        <a:latin typeface="Tahoma"/>
                        <a:cs typeface="Tahoma"/>
                      </a:endParaRPr>
                    </a:p>
                  </a:txBody>
                  <a:tcPr marL="12700" marR="12700" marT="12700" marB="0" anchor="b"/>
                </a:tc>
              </a:tr>
              <a:tr h="440599">
                <a:tc>
                  <a:txBody>
                    <a:bodyPr/>
                    <a:lstStyle/>
                    <a:p>
                      <a:pPr algn="l" fontAlgn="b"/>
                      <a:r>
                        <a:rPr lang="en-US" sz="1400" u="none" strike="noStrike" dirty="0">
                          <a:solidFill>
                            <a:srgbClr val="000000"/>
                          </a:solidFill>
                          <a:latin typeface="Tahoma"/>
                          <a:cs typeface="Tahoma"/>
                        </a:rPr>
                        <a:t>Run Length Encodings of Discarded Packets</a:t>
                      </a:r>
                      <a:endParaRPr lang="en-US" sz="1400" b="0" i="0" u="none" strike="noStrike" dirty="0">
                        <a:solidFill>
                          <a:srgbClr val="000000"/>
                        </a:solidFill>
                        <a:latin typeface="Tahoma"/>
                        <a:cs typeface="Tahoma"/>
                      </a:endParaRPr>
                    </a:p>
                  </a:txBody>
                  <a:tcPr marL="12700" marR="12700" marT="12700" marB="0" anchor="b"/>
                </a:tc>
                <a:tc>
                  <a:txBody>
                    <a:bodyPr/>
                    <a:lstStyle/>
                    <a:p>
                      <a:pPr algn="l" fontAlgn="b"/>
                      <a:r>
                        <a:rPr lang="en-US" sz="1400" b="0" i="0" u="none" strike="noStrike" dirty="0" smtClean="0">
                          <a:solidFill>
                            <a:srgbClr val="000000"/>
                          </a:solidFill>
                          <a:latin typeface="Tahoma"/>
                          <a:cs typeface="Tahoma"/>
                        </a:rPr>
                        <a:t>Aug 2012</a:t>
                      </a:r>
                      <a:endParaRPr lang="en-US" sz="1400" b="0" i="0" u="none" strike="noStrike" dirty="0">
                        <a:solidFill>
                          <a:srgbClr val="000000"/>
                        </a:solidFill>
                        <a:latin typeface="Tahoma"/>
                        <a:cs typeface="Tahoma"/>
                      </a:endParaRPr>
                    </a:p>
                  </a:txBody>
                  <a:tcPr marL="12700" marR="12700" marT="12700" marB="0" anchor="b"/>
                </a:tc>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US" sz="1400" u="none" strike="noStrike" dirty="0" smtClean="0">
                          <a:solidFill>
                            <a:srgbClr val="000000"/>
                          </a:solidFill>
                          <a:latin typeface="Tahoma"/>
                          <a:cs typeface="Tahoma"/>
                        </a:rPr>
                        <a:t>draft-ietf-xrblock-rtcp-xr-discard-</a:t>
                      </a:r>
                      <a:r>
                        <a:rPr lang="en-US" sz="1400" u="none" strike="noStrike" dirty="0" err="1" smtClean="0">
                          <a:solidFill>
                            <a:srgbClr val="000000"/>
                          </a:solidFill>
                          <a:latin typeface="Tahoma"/>
                          <a:cs typeface="Tahoma"/>
                        </a:rPr>
                        <a:t>rle</a:t>
                      </a:r>
                      <a:r>
                        <a:rPr lang="en-US" sz="1400" u="none" strike="noStrike" dirty="0" smtClean="0">
                          <a:solidFill>
                            <a:srgbClr val="000000"/>
                          </a:solidFill>
                          <a:latin typeface="Tahoma"/>
                          <a:cs typeface="Tahoma"/>
                        </a:rPr>
                        <a:t>-metrics</a:t>
                      </a:r>
                      <a:endParaRPr lang="en-US" sz="1400" b="0" i="0" u="none" strike="noStrike" dirty="0" smtClean="0">
                        <a:solidFill>
                          <a:srgbClr val="000000"/>
                        </a:solidFill>
                        <a:latin typeface="Tahoma"/>
                        <a:cs typeface="Tahoma"/>
                      </a:endParaRPr>
                    </a:p>
                  </a:txBody>
                  <a:tcPr marL="12700" marR="12700" marT="12700" marB="0" anchor="b"/>
                </a:tc>
                <a:tc>
                  <a:txBody>
                    <a:bodyPr/>
                    <a:lstStyle/>
                    <a:p>
                      <a:pPr algn="l" fontAlgn="b"/>
                      <a:r>
                        <a:rPr lang="en-US" sz="1400" u="none" strike="noStrike" dirty="0" err="1">
                          <a:solidFill>
                            <a:srgbClr val="000000"/>
                          </a:solidFill>
                          <a:latin typeface="Tahoma"/>
                          <a:cs typeface="Tahoma"/>
                        </a:rPr>
                        <a:t>J.Ott</a:t>
                      </a:r>
                      <a:r>
                        <a:rPr lang="en-US" sz="1400" u="none" strike="noStrike" dirty="0">
                          <a:solidFill>
                            <a:srgbClr val="000000"/>
                          </a:solidFill>
                          <a:latin typeface="Tahoma"/>
                          <a:cs typeface="Tahoma"/>
                        </a:rPr>
                        <a:t>, </a:t>
                      </a:r>
                      <a:r>
                        <a:rPr lang="en-US" sz="1400" u="none" strike="noStrike" dirty="0" smtClean="0">
                          <a:solidFill>
                            <a:srgbClr val="000000"/>
                          </a:solidFill>
                          <a:latin typeface="Tahoma"/>
                          <a:cs typeface="Tahoma"/>
                        </a:rPr>
                        <a:t>V. Singh, I</a:t>
                      </a:r>
                      <a:r>
                        <a:rPr lang="en-US" sz="1400" u="none" strike="noStrike" dirty="0">
                          <a:solidFill>
                            <a:srgbClr val="000000"/>
                          </a:solidFill>
                          <a:latin typeface="Tahoma"/>
                          <a:cs typeface="Tahoma"/>
                        </a:rPr>
                        <a:t>. </a:t>
                      </a:r>
                      <a:r>
                        <a:rPr lang="en-US" sz="1400" u="none" strike="noStrike" dirty="0" err="1" smtClean="0">
                          <a:solidFill>
                            <a:srgbClr val="000000"/>
                          </a:solidFill>
                          <a:latin typeface="Tahoma"/>
                          <a:cs typeface="Tahoma"/>
                        </a:rPr>
                        <a:t>Curcio</a:t>
                      </a:r>
                      <a:endParaRPr lang="en-US" sz="1400" b="0" i="0" u="none" strike="noStrike" dirty="0">
                        <a:solidFill>
                          <a:srgbClr val="000000"/>
                        </a:solidFill>
                        <a:latin typeface="Tahoma"/>
                        <a:cs typeface="Tahoma"/>
                      </a:endParaRPr>
                    </a:p>
                  </a:txBody>
                  <a:tcPr marL="12700" marR="12700" marT="12700" marB="0" anchor="b"/>
                </a:tc>
              </a:tr>
              <a:tr h="440599">
                <a:tc>
                  <a:txBody>
                    <a:bodyPr/>
                    <a:lstStyle/>
                    <a:p>
                      <a:pPr algn="l" fontAlgn="b"/>
                      <a:r>
                        <a:rPr lang="en-US" sz="1400" u="none" strike="noStrike" dirty="0">
                          <a:solidFill>
                            <a:srgbClr val="000000"/>
                          </a:solidFill>
                          <a:latin typeface="Tahoma"/>
                          <a:cs typeface="Tahoma"/>
                        </a:rPr>
                        <a:t>Burst/Gap Discard metric Reporting</a:t>
                      </a:r>
                      <a:endParaRPr lang="en-US" sz="1400" b="0" i="0" u="none" strike="noStrike" dirty="0">
                        <a:solidFill>
                          <a:srgbClr val="000000"/>
                        </a:solidFill>
                        <a:latin typeface="Tahoma"/>
                        <a:cs typeface="Tahoma"/>
                      </a:endParaRPr>
                    </a:p>
                  </a:txBody>
                  <a:tcPr marL="12700" marR="12700" marT="12700" marB="0" anchor="b"/>
                </a:tc>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US" sz="1400" b="0" i="0" u="none" strike="noStrike" dirty="0" smtClean="0">
                          <a:solidFill>
                            <a:srgbClr val="000000"/>
                          </a:solidFill>
                          <a:latin typeface="Tahoma"/>
                          <a:cs typeface="Tahoma"/>
                        </a:rPr>
                        <a:t>Oct 2012</a:t>
                      </a:r>
                    </a:p>
                    <a:p>
                      <a:pPr algn="l" fontAlgn="b"/>
                      <a:endParaRPr lang="en-US" sz="1400" b="0" i="0" u="none" strike="noStrike" dirty="0">
                        <a:solidFill>
                          <a:srgbClr val="000000"/>
                        </a:solidFill>
                        <a:latin typeface="Tahoma"/>
                        <a:cs typeface="Tahoma"/>
                      </a:endParaRPr>
                    </a:p>
                  </a:txBody>
                  <a:tcPr marL="12700" marR="12700" marT="12700" marB="0" anchor="b"/>
                </a:tc>
                <a:tc>
                  <a:txBody>
                    <a:bodyPr/>
                    <a:lstStyle/>
                    <a:p>
                      <a:pPr algn="l" fontAlgn="b"/>
                      <a:r>
                        <a:rPr lang="en-US" sz="1400" u="none" strike="noStrike" dirty="0">
                          <a:solidFill>
                            <a:srgbClr val="000000"/>
                          </a:solidFill>
                          <a:latin typeface="Tahoma"/>
                          <a:cs typeface="Tahoma"/>
                        </a:rPr>
                        <a:t>draft-</a:t>
                      </a:r>
                      <a:r>
                        <a:rPr lang="en-US" sz="1400" u="none" strike="noStrike" dirty="0" err="1">
                          <a:solidFill>
                            <a:srgbClr val="000000"/>
                          </a:solidFill>
                          <a:latin typeface="Tahoma"/>
                          <a:cs typeface="Tahoma"/>
                        </a:rPr>
                        <a:t>ietf-xrblock-rtcp-xr-burst-gap-</a:t>
                      </a:r>
                      <a:r>
                        <a:rPr lang="en-US" sz="1400" u="none" strike="noStrike" dirty="0" err="1" smtClean="0">
                          <a:solidFill>
                            <a:srgbClr val="000000"/>
                          </a:solidFill>
                          <a:latin typeface="Tahoma"/>
                          <a:cs typeface="Tahoma"/>
                        </a:rPr>
                        <a:t>discard</a:t>
                      </a:r>
                      <a:endParaRPr lang="en-US" sz="1400" b="0" i="0" u="none" strike="noStrike" dirty="0">
                        <a:solidFill>
                          <a:srgbClr val="000000"/>
                        </a:solidFill>
                        <a:latin typeface="Tahoma"/>
                        <a:cs typeface="Tahoma"/>
                      </a:endParaRPr>
                    </a:p>
                  </a:txBody>
                  <a:tcPr marL="12700" marR="12700" marT="12700" marB="0" anchor="b"/>
                </a:tc>
                <a:tc>
                  <a:txBody>
                    <a:bodyPr/>
                    <a:lstStyle/>
                    <a:p>
                      <a:pPr algn="l" fontAlgn="b"/>
                      <a:r>
                        <a:rPr lang="en-US" sz="1400" u="none" strike="noStrike" dirty="0">
                          <a:solidFill>
                            <a:srgbClr val="000000"/>
                          </a:solidFill>
                          <a:latin typeface="Tahoma"/>
                          <a:cs typeface="Tahoma"/>
                        </a:rPr>
                        <a:t>G. Hunt, A. Clark, </a:t>
                      </a:r>
                      <a:r>
                        <a:rPr lang="en-US" sz="1400" u="none" strike="noStrike" dirty="0" err="1">
                          <a:solidFill>
                            <a:srgbClr val="000000"/>
                          </a:solidFill>
                          <a:latin typeface="Tahoma"/>
                          <a:cs typeface="Tahoma"/>
                        </a:rPr>
                        <a:t>Q.Wu</a:t>
                      </a:r>
                      <a:r>
                        <a:rPr lang="en-US" sz="1400" u="none" strike="noStrike" dirty="0">
                          <a:solidFill>
                            <a:srgbClr val="000000"/>
                          </a:solidFill>
                          <a:latin typeface="Tahoma"/>
                          <a:cs typeface="Tahoma"/>
                        </a:rPr>
                        <a:t>, R. Huang</a:t>
                      </a:r>
                      <a:endParaRPr lang="en-US" sz="1400" b="0" i="0" u="none" strike="noStrike" dirty="0">
                        <a:solidFill>
                          <a:srgbClr val="000000"/>
                        </a:solidFill>
                        <a:latin typeface="Tahoma"/>
                        <a:cs typeface="Tahoma"/>
                      </a:endParaRPr>
                    </a:p>
                  </a:txBody>
                  <a:tcPr marL="12700" marR="12700" marT="12700" marB="0" anchor="b"/>
                </a:tc>
              </a:tr>
              <a:tr h="440599">
                <a:tc>
                  <a:txBody>
                    <a:bodyPr/>
                    <a:lstStyle/>
                    <a:p>
                      <a:pPr algn="l" fontAlgn="b"/>
                      <a:r>
                        <a:rPr lang="en-US" sz="1400" u="none" strike="noStrike">
                          <a:solidFill>
                            <a:srgbClr val="000000"/>
                          </a:solidFill>
                          <a:latin typeface="Tahoma"/>
                          <a:cs typeface="Tahoma"/>
                        </a:rPr>
                        <a:t>Burst/Gap Loss metric Reporting</a:t>
                      </a:r>
                      <a:endParaRPr lang="en-US" sz="1400" b="0" i="0" u="none" strike="noStrike">
                        <a:solidFill>
                          <a:srgbClr val="000000"/>
                        </a:solidFill>
                        <a:latin typeface="Tahoma"/>
                        <a:cs typeface="Tahoma"/>
                      </a:endParaRPr>
                    </a:p>
                  </a:txBody>
                  <a:tcPr marL="12700" marR="12700" marT="12700" marB="0" anchor="b"/>
                </a:tc>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US" sz="1400" b="0" i="0" u="none" strike="noStrike" dirty="0" smtClean="0">
                          <a:solidFill>
                            <a:srgbClr val="000000"/>
                          </a:solidFill>
                          <a:latin typeface="Tahoma"/>
                          <a:cs typeface="Tahoma"/>
                        </a:rPr>
                        <a:t>Oct 2012</a:t>
                      </a:r>
                    </a:p>
                    <a:p>
                      <a:pPr algn="l" fontAlgn="b"/>
                      <a:endParaRPr lang="en-US" sz="1400" b="0" i="0" u="none" strike="noStrike" dirty="0">
                        <a:solidFill>
                          <a:srgbClr val="000000"/>
                        </a:solidFill>
                        <a:latin typeface="Tahoma"/>
                        <a:cs typeface="Tahoma"/>
                      </a:endParaRPr>
                    </a:p>
                  </a:txBody>
                  <a:tcPr marL="12700" marR="12700" marT="12700" marB="0" anchor="b"/>
                </a:tc>
                <a:tc>
                  <a:txBody>
                    <a:bodyPr/>
                    <a:lstStyle/>
                    <a:p>
                      <a:pPr algn="l" fontAlgn="b"/>
                      <a:r>
                        <a:rPr lang="en-US" sz="1400" u="none" strike="noStrike" dirty="0">
                          <a:solidFill>
                            <a:srgbClr val="000000"/>
                          </a:solidFill>
                          <a:latin typeface="Tahoma"/>
                          <a:cs typeface="Tahoma"/>
                        </a:rPr>
                        <a:t>draft-</a:t>
                      </a:r>
                      <a:r>
                        <a:rPr lang="en-US" sz="1400" u="none" strike="noStrike" dirty="0" err="1">
                          <a:solidFill>
                            <a:srgbClr val="000000"/>
                          </a:solidFill>
                          <a:latin typeface="Tahoma"/>
                          <a:cs typeface="Tahoma"/>
                        </a:rPr>
                        <a:t>ietf-xrblock-rtcp-xr-burst-gap-</a:t>
                      </a:r>
                      <a:r>
                        <a:rPr lang="en-US" sz="1400" u="none" strike="noStrike" dirty="0" err="1" smtClean="0">
                          <a:solidFill>
                            <a:srgbClr val="000000"/>
                          </a:solidFill>
                          <a:latin typeface="Tahoma"/>
                          <a:cs typeface="Tahoma"/>
                        </a:rPr>
                        <a:t>loss</a:t>
                      </a:r>
                      <a:endParaRPr lang="en-US" sz="1400" b="0" i="0" u="none" strike="noStrike" dirty="0">
                        <a:solidFill>
                          <a:srgbClr val="000000"/>
                        </a:solidFill>
                        <a:latin typeface="Tahoma"/>
                        <a:cs typeface="Tahoma"/>
                      </a:endParaRPr>
                    </a:p>
                  </a:txBody>
                  <a:tcPr marL="12700" marR="12700" marT="12700" marB="0" anchor="b"/>
                </a:tc>
                <a:tc>
                  <a:txBody>
                    <a:bodyPr/>
                    <a:lstStyle/>
                    <a:p>
                      <a:pPr algn="l" fontAlgn="b"/>
                      <a:r>
                        <a:rPr lang="en-US" sz="1400" u="none" strike="noStrike" dirty="0">
                          <a:solidFill>
                            <a:srgbClr val="000000"/>
                          </a:solidFill>
                          <a:latin typeface="Tahoma"/>
                          <a:cs typeface="Tahoma"/>
                        </a:rPr>
                        <a:t>G. Hunt, A. Clark, </a:t>
                      </a:r>
                      <a:r>
                        <a:rPr lang="en-US" sz="1400" u="none" strike="noStrike" dirty="0" err="1">
                          <a:solidFill>
                            <a:srgbClr val="000000"/>
                          </a:solidFill>
                          <a:latin typeface="Tahoma"/>
                          <a:cs typeface="Tahoma"/>
                        </a:rPr>
                        <a:t>Q.Wu</a:t>
                      </a:r>
                      <a:r>
                        <a:rPr lang="en-US" sz="1400" u="none" strike="noStrike" dirty="0">
                          <a:solidFill>
                            <a:srgbClr val="000000"/>
                          </a:solidFill>
                          <a:latin typeface="Tahoma"/>
                          <a:cs typeface="Tahoma"/>
                        </a:rPr>
                        <a:t>, S. Zhang</a:t>
                      </a:r>
                      <a:endParaRPr lang="en-US" sz="1400" b="0" i="0" u="none" strike="noStrike" dirty="0">
                        <a:solidFill>
                          <a:srgbClr val="000000"/>
                        </a:solidFill>
                        <a:latin typeface="Tahoma"/>
                        <a:cs typeface="Tahoma"/>
                      </a:endParaRPr>
                    </a:p>
                  </a:txBody>
                  <a:tcPr marL="12700" marR="12700" marT="12700" marB="0" anchor="b"/>
                </a:tc>
              </a:tr>
              <a:tr h="653507">
                <a:tc>
                  <a:txBody>
                    <a:bodyPr/>
                    <a:lstStyle/>
                    <a:p>
                      <a:pPr algn="l" fontAlgn="b"/>
                      <a:r>
                        <a:rPr lang="en-US" sz="1400" u="none" strike="noStrike" dirty="0" err="1">
                          <a:solidFill>
                            <a:srgbClr val="000000"/>
                          </a:solidFill>
                          <a:latin typeface="Tahoma"/>
                          <a:cs typeface="Tahoma"/>
                        </a:rPr>
                        <a:t>QoE</a:t>
                      </a:r>
                      <a:r>
                        <a:rPr lang="en-US" sz="1400" u="none" strike="noStrike" dirty="0">
                          <a:solidFill>
                            <a:srgbClr val="000000"/>
                          </a:solidFill>
                          <a:latin typeface="Tahoma"/>
                          <a:cs typeface="Tahoma"/>
                        </a:rPr>
                        <a:t> Metrics Reporting</a:t>
                      </a:r>
                      <a:endParaRPr lang="en-US" sz="1400" b="0" i="0" u="none" strike="noStrike" dirty="0">
                        <a:solidFill>
                          <a:srgbClr val="000000"/>
                        </a:solidFill>
                        <a:latin typeface="Tahoma"/>
                        <a:cs typeface="Tahoma"/>
                      </a:endParaRPr>
                    </a:p>
                  </a:txBody>
                  <a:tcPr marL="12700" marR="12700" marT="12700" marB="0" anchor="b"/>
                </a:tc>
                <a:tc>
                  <a:txBody>
                    <a:bodyPr/>
                    <a:lstStyle/>
                    <a:p>
                      <a:pPr algn="l" fontAlgn="b"/>
                      <a:r>
                        <a:rPr lang="en-US" sz="1400" b="0" i="0" u="none" strike="noStrike" dirty="0" smtClean="0">
                          <a:solidFill>
                            <a:srgbClr val="000000"/>
                          </a:solidFill>
                          <a:latin typeface="Tahoma"/>
                          <a:cs typeface="Tahoma"/>
                        </a:rPr>
                        <a:t>Dec 2012</a:t>
                      </a:r>
                      <a:endParaRPr lang="en-US" sz="1400" b="0" i="0" u="none" strike="noStrike" dirty="0">
                        <a:solidFill>
                          <a:srgbClr val="000000"/>
                        </a:solidFill>
                        <a:latin typeface="Tahoma"/>
                        <a:cs typeface="Tahoma"/>
                      </a:endParaRPr>
                    </a:p>
                  </a:txBody>
                  <a:tcPr marL="12700" marR="12700" marT="12700" marB="0" anchor="b"/>
                </a:tc>
                <a:tc>
                  <a:txBody>
                    <a:bodyPr/>
                    <a:lstStyle/>
                    <a:p>
                      <a:pPr algn="l" fontAlgn="b"/>
                      <a:r>
                        <a:rPr lang="en-US" sz="1400" u="none" strike="noStrike" dirty="0" smtClean="0">
                          <a:solidFill>
                            <a:srgbClr val="000000"/>
                          </a:solidFill>
                          <a:latin typeface="Tahoma"/>
                          <a:cs typeface="Tahoma"/>
                        </a:rPr>
                        <a:t>draft-ietf-xrblock-rtcp-xr-</a:t>
                      </a:r>
                      <a:r>
                        <a:rPr lang="en-US" sz="1400" u="none" strike="noStrike" dirty="0" err="1" smtClean="0">
                          <a:solidFill>
                            <a:srgbClr val="000000"/>
                          </a:solidFill>
                          <a:latin typeface="Tahoma"/>
                          <a:cs typeface="Tahoma"/>
                        </a:rPr>
                        <a:t>qoe</a:t>
                      </a:r>
                      <a:r>
                        <a:rPr lang="en-US" sz="1400" u="none" strike="noStrike" dirty="0" smtClean="0">
                          <a:solidFill>
                            <a:srgbClr val="000000"/>
                          </a:solidFill>
                          <a:latin typeface="Tahoma"/>
                          <a:cs typeface="Tahoma"/>
                        </a:rPr>
                        <a:t/>
                      </a:r>
                      <a:br>
                        <a:rPr lang="en-US" sz="1400" u="none" strike="noStrike" dirty="0" smtClean="0">
                          <a:solidFill>
                            <a:srgbClr val="000000"/>
                          </a:solidFill>
                          <a:latin typeface="Tahoma"/>
                          <a:cs typeface="Tahoma"/>
                        </a:rPr>
                      </a:br>
                      <a:endParaRPr lang="en-US" sz="1400" b="0" i="0" u="none" strike="noStrike" dirty="0">
                        <a:solidFill>
                          <a:srgbClr val="000000"/>
                        </a:solidFill>
                        <a:latin typeface="Tahoma"/>
                        <a:cs typeface="Tahoma"/>
                      </a:endParaRPr>
                    </a:p>
                  </a:txBody>
                  <a:tcPr marL="12700" marR="12700" marT="12700" marB="0" anchor="b"/>
                </a:tc>
                <a:tc>
                  <a:txBody>
                    <a:bodyPr/>
                    <a:lstStyle/>
                    <a:p>
                      <a:pPr algn="l" fontAlgn="b"/>
                      <a:r>
                        <a:rPr lang="en-US" sz="1400" b="0" i="0" u="none" strike="noStrike" dirty="0" smtClean="0">
                          <a:solidFill>
                            <a:srgbClr val="000000"/>
                          </a:solidFill>
                          <a:latin typeface="Tahoma"/>
                          <a:cs typeface="Tahoma"/>
                        </a:rPr>
                        <a:t>G. Hunt,</a:t>
                      </a:r>
                      <a:r>
                        <a:rPr lang="en-US" sz="1400" b="0" i="0" u="none" strike="noStrike" baseline="0" dirty="0" smtClean="0">
                          <a:solidFill>
                            <a:srgbClr val="000000"/>
                          </a:solidFill>
                          <a:latin typeface="Tahoma"/>
                          <a:cs typeface="Tahoma"/>
                        </a:rPr>
                        <a:t> A. Clark, Q. Wu, R. Schott, </a:t>
                      </a:r>
                      <a:r>
                        <a:rPr lang="en-US" sz="1400" b="0" i="0" u="none" strike="noStrike" dirty="0" smtClean="0">
                          <a:solidFill>
                            <a:srgbClr val="000000"/>
                          </a:solidFill>
                          <a:latin typeface="Tahoma"/>
                          <a:cs typeface="Tahoma"/>
                        </a:rPr>
                        <a:t>G.</a:t>
                      </a:r>
                      <a:r>
                        <a:rPr lang="en-US" sz="1400" b="0" i="0" u="none" strike="noStrike" baseline="0" dirty="0" smtClean="0">
                          <a:solidFill>
                            <a:srgbClr val="000000"/>
                          </a:solidFill>
                          <a:latin typeface="Tahoma"/>
                          <a:cs typeface="Tahoma"/>
                        </a:rPr>
                        <a:t> Zorn</a:t>
                      </a:r>
                      <a:endParaRPr lang="en-US" sz="1400" b="0" i="0" u="none" strike="noStrike" dirty="0">
                        <a:solidFill>
                          <a:srgbClr val="000000"/>
                        </a:solidFill>
                        <a:latin typeface="Tahoma"/>
                        <a:cs typeface="Tahoma"/>
                      </a:endParaRPr>
                    </a:p>
                  </a:txBody>
                  <a:tcPr marL="12700" marR="12700" marT="12700" marB="0" anchor="b"/>
                </a:tc>
              </a:tr>
              <a:tr h="440599">
                <a:tc>
                  <a:txBody>
                    <a:bodyPr/>
                    <a:lstStyle/>
                    <a:p>
                      <a:pPr algn="l" fontAlgn="b"/>
                      <a:r>
                        <a:rPr lang="en-US" sz="1400" u="none" strike="noStrike" dirty="0">
                          <a:solidFill>
                            <a:srgbClr val="000000"/>
                          </a:solidFill>
                          <a:latin typeface="Tahoma"/>
                          <a:cs typeface="Tahoma"/>
                        </a:rPr>
                        <a:t>Concealed Seconds metric Reporting</a:t>
                      </a:r>
                      <a:endParaRPr lang="en-US" sz="1400" b="0" i="0" u="none" strike="noStrike" dirty="0">
                        <a:solidFill>
                          <a:srgbClr val="000000"/>
                        </a:solidFill>
                        <a:latin typeface="Tahoma"/>
                        <a:cs typeface="Tahoma"/>
                      </a:endParaRPr>
                    </a:p>
                  </a:txBody>
                  <a:tcPr marL="12700" marR="12700" marT="12700" marB="0" anchor="b"/>
                </a:tc>
                <a:tc>
                  <a:txBody>
                    <a:bodyPr/>
                    <a:lstStyle/>
                    <a:p>
                      <a:pPr algn="l" fontAlgn="b"/>
                      <a:r>
                        <a:rPr lang="en-US" sz="1400" b="0" i="0" u="none" strike="noStrike" dirty="0" smtClean="0">
                          <a:solidFill>
                            <a:srgbClr val="000000"/>
                          </a:solidFill>
                          <a:latin typeface="Tahoma"/>
                          <a:cs typeface="Tahoma"/>
                        </a:rPr>
                        <a:t>Dec 2012</a:t>
                      </a:r>
                      <a:endParaRPr lang="en-US" sz="1400" b="0" i="0" u="none" strike="noStrike" dirty="0">
                        <a:solidFill>
                          <a:srgbClr val="000000"/>
                        </a:solidFill>
                        <a:latin typeface="Tahoma"/>
                        <a:cs typeface="Tahoma"/>
                      </a:endParaRPr>
                    </a:p>
                  </a:txBody>
                  <a:tcPr marL="12700" marR="12700" marT="12700" marB="0" anchor="b"/>
                </a:tc>
                <a:tc>
                  <a:txBody>
                    <a:bodyPr/>
                    <a:lstStyle/>
                    <a:p>
                      <a:pPr algn="l" fontAlgn="b"/>
                      <a:r>
                        <a:rPr lang="en-US" sz="1400" u="none" strike="noStrike" dirty="0">
                          <a:solidFill>
                            <a:srgbClr val="000000"/>
                          </a:solidFill>
                          <a:latin typeface="Tahoma"/>
                          <a:cs typeface="Tahoma"/>
                        </a:rPr>
                        <a:t>draft-</a:t>
                      </a:r>
                      <a:r>
                        <a:rPr lang="en-US" sz="1400" u="none" strike="noStrike" dirty="0" err="1">
                          <a:solidFill>
                            <a:srgbClr val="000000"/>
                          </a:solidFill>
                          <a:latin typeface="Tahoma"/>
                          <a:cs typeface="Tahoma"/>
                        </a:rPr>
                        <a:t>ietf-avt-rtcp-xr-</a:t>
                      </a:r>
                      <a:r>
                        <a:rPr lang="en-US" sz="1400" u="none" strike="noStrike" dirty="0" err="1" smtClean="0">
                          <a:solidFill>
                            <a:srgbClr val="000000"/>
                          </a:solidFill>
                          <a:latin typeface="Tahoma"/>
                          <a:cs typeface="Tahoma"/>
                        </a:rPr>
                        <a:t>concsec</a:t>
                      </a:r>
                      <a:endParaRPr lang="en-US" sz="1400" b="0" i="0" u="none" strike="noStrike" dirty="0">
                        <a:solidFill>
                          <a:srgbClr val="000000"/>
                        </a:solidFill>
                        <a:latin typeface="Tahoma"/>
                        <a:cs typeface="Tahoma"/>
                      </a:endParaRPr>
                    </a:p>
                  </a:txBody>
                  <a:tcPr marL="12700" marR="12700" marT="12700" marB="0" anchor="b"/>
                </a:tc>
                <a:tc>
                  <a:txBody>
                    <a:bodyPr/>
                    <a:lstStyle/>
                    <a:p>
                      <a:pPr algn="l" fontAlgn="b"/>
                      <a:r>
                        <a:rPr lang="en-US" sz="1400" u="none" strike="noStrike" dirty="0" smtClean="0">
                          <a:solidFill>
                            <a:srgbClr val="000000"/>
                          </a:solidFill>
                          <a:latin typeface="Tahoma"/>
                          <a:cs typeface="Tahoma"/>
                        </a:rPr>
                        <a:t>G. Hunt, M. </a:t>
                      </a:r>
                      <a:r>
                        <a:rPr lang="en-US" sz="1400" u="none" strike="noStrike" dirty="0" err="1" smtClean="0">
                          <a:solidFill>
                            <a:srgbClr val="000000"/>
                          </a:solidFill>
                          <a:latin typeface="Tahoma"/>
                          <a:cs typeface="Tahoma"/>
                        </a:rPr>
                        <a:t>Kastner</a:t>
                      </a:r>
                      <a:r>
                        <a:rPr lang="en-US" sz="1400" u="none" strike="noStrike" dirty="0" smtClean="0">
                          <a:solidFill>
                            <a:srgbClr val="000000"/>
                          </a:solidFill>
                          <a:latin typeface="Tahoma"/>
                          <a:cs typeface="Tahoma"/>
                        </a:rPr>
                        <a:t>, </a:t>
                      </a:r>
                      <a:r>
                        <a:rPr lang="en-US" sz="1400" u="none" strike="noStrike" dirty="0" err="1">
                          <a:solidFill>
                            <a:srgbClr val="000000"/>
                          </a:solidFill>
                          <a:latin typeface="Tahoma"/>
                          <a:cs typeface="Tahoma"/>
                        </a:rPr>
                        <a:t>A.Clark</a:t>
                      </a:r>
                      <a:endParaRPr lang="en-US" sz="1400" b="0" i="0" u="none" strike="noStrike" dirty="0">
                        <a:solidFill>
                          <a:srgbClr val="000000"/>
                        </a:solidFill>
                        <a:latin typeface="Tahoma"/>
                        <a:cs typeface="Tahoma"/>
                      </a:endParaRPr>
                    </a:p>
                  </a:txBody>
                  <a:tcPr marL="12700" marR="12700" marT="12700" marB="0" anchor="b"/>
                </a:tc>
              </a:tr>
              <a:tr h="440599">
                <a:tc>
                  <a:txBody>
                    <a:bodyPr/>
                    <a:lstStyle/>
                    <a:p>
                      <a:pPr algn="l" fontAlgn="b"/>
                      <a:r>
                        <a:rPr lang="en-US" sz="1400" u="none" strike="noStrike" dirty="0">
                          <a:solidFill>
                            <a:srgbClr val="000000"/>
                          </a:solidFill>
                          <a:latin typeface="Tahoma"/>
                          <a:cs typeface="Tahoma"/>
                        </a:rPr>
                        <a:t>Jitter Buffer Metric Reporting</a:t>
                      </a:r>
                      <a:endParaRPr lang="en-US" sz="1400" b="0" i="0" u="none" strike="noStrike" dirty="0">
                        <a:solidFill>
                          <a:srgbClr val="000000"/>
                        </a:solidFill>
                        <a:latin typeface="Tahoma"/>
                        <a:cs typeface="Tahoma"/>
                      </a:endParaRPr>
                    </a:p>
                  </a:txBody>
                  <a:tcPr marL="12700" marR="12700" marT="12700" marB="0" anchor="b"/>
                </a:tc>
                <a:tc>
                  <a:txBody>
                    <a:bodyPr/>
                    <a:lstStyle/>
                    <a:p>
                      <a:pPr algn="l" fontAlgn="b"/>
                      <a:r>
                        <a:rPr lang="en-US" sz="1400" b="0" i="0" u="none" strike="noStrike" dirty="0" smtClean="0">
                          <a:solidFill>
                            <a:srgbClr val="000000"/>
                          </a:solidFill>
                          <a:latin typeface="Tahoma"/>
                          <a:cs typeface="Tahoma"/>
                        </a:rPr>
                        <a:t>Feb 2012</a:t>
                      </a:r>
                      <a:endParaRPr lang="en-US" sz="1400" b="0" i="0" u="none" strike="noStrike" dirty="0">
                        <a:solidFill>
                          <a:srgbClr val="000000"/>
                        </a:solidFill>
                        <a:latin typeface="Tahoma"/>
                        <a:cs typeface="Tahoma"/>
                      </a:endParaRPr>
                    </a:p>
                  </a:txBody>
                  <a:tcPr marL="12700" marR="12700" marT="12700" marB="0" anchor="b"/>
                </a:tc>
                <a:tc>
                  <a:txBody>
                    <a:bodyPr/>
                    <a:lstStyle/>
                    <a:p>
                      <a:pPr algn="l" fontAlgn="b"/>
                      <a:r>
                        <a:rPr lang="en-US" sz="1400" u="none" strike="noStrike" dirty="0">
                          <a:solidFill>
                            <a:srgbClr val="000000"/>
                          </a:solidFill>
                          <a:latin typeface="Tahoma"/>
                          <a:cs typeface="Tahoma"/>
                        </a:rPr>
                        <a:t>draft-</a:t>
                      </a:r>
                      <a:r>
                        <a:rPr lang="en-US" sz="1400" u="none" strike="noStrike" dirty="0" err="1">
                          <a:solidFill>
                            <a:srgbClr val="000000"/>
                          </a:solidFill>
                          <a:latin typeface="Tahoma"/>
                          <a:cs typeface="Tahoma"/>
                        </a:rPr>
                        <a:t>ietf-avt-rtcp-xr-</a:t>
                      </a:r>
                      <a:r>
                        <a:rPr lang="en-US" sz="1400" u="none" strike="noStrike" dirty="0" err="1" smtClean="0">
                          <a:solidFill>
                            <a:srgbClr val="000000"/>
                          </a:solidFill>
                          <a:latin typeface="Tahoma"/>
                          <a:cs typeface="Tahoma"/>
                        </a:rPr>
                        <a:t>jb</a:t>
                      </a:r>
                      <a:endParaRPr lang="en-US" sz="1400" b="0" i="0" u="none" strike="noStrike" dirty="0">
                        <a:solidFill>
                          <a:srgbClr val="000000"/>
                        </a:solidFill>
                        <a:latin typeface="Tahoma"/>
                        <a:cs typeface="Tahoma"/>
                      </a:endParaRPr>
                    </a:p>
                  </a:txBody>
                  <a:tcPr marL="12700" marR="12700" marT="12700" marB="0" anchor="b"/>
                </a:tc>
                <a:tc>
                  <a:txBody>
                    <a:bodyPr/>
                    <a:lstStyle/>
                    <a:p>
                      <a:pPr algn="l" fontAlgn="b"/>
                      <a:r>
                        <a:rPr lang="en-US" sz="1400" u="none" strike="noStrike" dirty="0" smtClean="0">
                          <a:solidFill>
                            <a:srgbClr val="000000"/>
                          </a:solidFill>
                          <a:latin typeface="Tahoma"/>
                          <a:cs typeface="Tahoma"/>
                        </a:rPr>
                        <a:t>G. Hunt, M. </a:t>
                      </a:r>
                      <a:r>
                        <a:rPr lang="en-US" sz="1400" u="none" strike="noStrike" dirty="0" err="1" smtClean="0">
                          <a:solidFill>
                            <a:srgbClr val="000000"/>
                          </a:solidFill>
                          <a:latin typeface="Tahoma"/>
                          <a:cs typeface="Tahoma"/>
                        </a:rPr>
                        <a:t>Kastner</a:t>
                      </a:r>
                      <a:r>
                        <a:rPr lang="en-US" sz="1400" u="none" strike="noStrike" dirty="0" smtClean="0">
                          <a:solidFill>
                            <a:srgbClr val="000000"/>
                          </a:solidFill>
                          <a:latin typeface="Tahoma"/>
                          <a:cs typeface="Tahoma"/>
                        </a:rPr>
                        <a:t>, A</a:t>
                      </a:r>
                      <a:r>
                        <a:rPr lang="en-US" sz="1400" u="none" strike="noStrike" dirty="0">
                          <a:solidFill>
                            <a:srgbClr val="000000"/>
                          </a:solidFill>
                          <a:latin typeface="Tahoma"/>
                          <a:cs typeface="Tahoma"/>
                        </a:rPr>
                        <a:t>. Clark</a:t>
                      </a:r>
                      <a:endParaRPr lang="en-US" sz="1400" b="0" i="0" u="none" strike="noStrike" dirty="0">
                        <a:solidFill>
                          <a:srgbClr val="000000"/>
                        </a:solidFill>
                        <a:latin typeface="Tahoma"/>
                        <a:cs typeface="Tahoma"/>
                      </a:endParaRPr>
                    </a:p>
                  </a:txBody>
                  <a:tcPr marL="12700" marR="12700" marT="12700" marB="0" anchor="b"/>
                </a:tc>
              </a:tr>
              <a:tr h="440599">
                <a:tc>
                  <a:txBody>
                    <a:bodyPr/>
                    <a:lstStyle/>
                    <a:p>
                      <a:pPr algn="l" fontAlgn="b"/>
                      <a:r>
                        <a:rPr lang="en-US" sz="1400" u="none" strike="noStrike" dirty="0">
                          <a:solidFill>
                            <a:srgbClr val="000000"/>
                          </a:solidFill>
                          <a:latin typeface="Tahoma"/>
                          <a:cs typeface="Tahoma"/>
                        </a:rPr>
                        <a:t>Loss Concealment metric Reporting</a:t>
                      </a:r>
                      <a:endParaRPr lang="en-US" sz="1400" b="0" i="0" u="none" strike="noStrike" dirty="0">
                        <a:solidFill>
                          <a:srgbClr val="000000"/>
                        </a:solidFill>
                        <a:latin typeface="Tahoma"/>
                        <a:cs typeface="Tahoma"/>
                      </a:endParaRPr>
                    </a:p>
                  </a:txBody>
                  <a:tcPr marL="12700" marR="12700" marT="12700" marB="0" anchor="b"/>
                </a:tc>
                <a:tc>
                  <a:txBody>
                    <a:bodyPr/>
                    <a:lstStyle/>
                    <a:p>
                      <a:pPr algn="l" fontAlgn="b"/>
                      <a:r>
                        <a:rPr lang="en-US" sz="1400" b="0" i="0" u="none" strike="noStrike" dirty="0" smtClean="0">
                          <a:solidFill>
                            <a:srgbClr val="000000"/>
                          </a:solidFill>
                          <a:latin typeface="Tahoma"/>
                          <a:cs typeface="Tahoma"/>
                        </a:rPr>
                        <a:t>Feb 2012</a:t>
                      </a:r>
                      <a:endParaRPr lang="en-US" sz="1400" b="0" i="0" u="none" strike="noStrike" dirty="0">
                        <a:solidFill>
                          <a:srgbClr val="000000"/>
                        </a:solidFill>
                        <a:latin typeface="Tahoma"/>
                        <a:cs typeface="Tahoma"/>
                      </a:endParaRPr>
                    </a:p>
                  </a:txBody>
                  <a:tcPr marL="12700" marR="12700" marT="12700" marB="0" anchor="b"/>
                </a:tc>
                <a:tc>
                  <a:txBody>
                    <a:bodyPr/>
                    <a:lstStyle/>
                    <a:p>
                      <a:pPr algn="l" fontAlgn="b"/>
                      <a:r>
                        <a:rPr lang="en-US" sz="1400" b="0" i="0" u="none" strike="noStrike" dirty="0" smtClean="0">
                          <a:solidFill>
                            <a:srgbClr val="000000"/>
                          </a:solidFill>
                          <a:latin typeface="Tahoma"/>
                          <a:cs typeface="Tahoma"/>
                        </a:rPr>
                        <a:t>draft-</a:t>
                      </a:r>
                      <a:r>
                        <a:rPr lang="en-US" sz="1400" b="0" i="0" u="none" strike="noStrike" dirty="0" err="1" smtClean="0">
                          <a:solidFill>
                            <a:srgbClr val="000000"/>
                          </a:solidFill>
                          <a:latin typeface="Tahoma"/>
                          <a:cs typeface="Tahoma"/>
                        </a:rPr>
                        <a:t>ietf-avt-rtcp-xr-loss-conceal</a:t>
                      </a:r>
                      <a:endParaRPr lang="en-US" sz="1400" b="0" i="0" u="none" strike="noStrike" dirty="0">
                        <a:solidFill>
                          <a:srgbClr val="000000"/>
                        </a:solidFill>
                        <a:latin typeface="Tahoma"/>
                        <a:cs typeface="Tahoma"/>
                      </a:endParaRPr>
                    </a:p>
                  </a:txBody>
                  <a:tcPr marL="12700" marR="12700" marT="12700" marB="0" anchor="b"/>
                </a:tc>
                <a:tc>
                  <a:txBody>
                    <a:bodyPr/>
                    <a:lstStyle/>
                    <a:p>
                      <a:pPr algn="l" fontAlgn="b"/>
                      <a:r>
                        <a:rPr lang="en-US" sz="1400" u="none" strike="noStrike" dirty="0" smtClean="0">
                          <a:solidFill>
                            <a:srgbClr val="000000"/>
                          </a:solidFill>
                          <a:latin typeface="Tahoma"/>
                          <a:cs typeface="Tahoma"/>
                        </a:rPr>
                        <a:t>G. Hunt, M. </a:t>
                      </a:r>
                      <a:r>
                        <a:rPr lang="en-US" sz="1400" u="none" strike="noStrike" dirty="0" err="1" smtClean="0">
                          <a:solidFill>
                            <a:srgbClr val="000000"/>
                          </a:solidFill>
                          <a:latin typeface="Tahoma"/>
                          <a:cs typeface="Tahoma"/>
                        </a:rPr>
                        <a:t>Kastner</a:t>
                      </a:r>
                      <a:r>
                        <a:rPr lang="en-US" sz="1400" u="none" strike="noStrike" dirty="0" smtClean="0">
                          <a:solidFill>
                            <a:srgbClr val="000000"/>
                          </a:solidFill>
                          <a:latin typeface="Tahoma"/>
                          <a:cs typeface="Tahoma"/>
                        </a:rPr>
                        <a:t>, </a:t>
                      </a:r>
                      <a:r>
                        <a:rPr lang="en-US" sz="1400" u="none" strike="noStrike" dirty="0" err="1" smtClean="0">
                          <a:solidFill>
                            <a:srgbClr val="000000"/>
                          </a:solidFill>
                          <a:latin typeface="Tahoma"/>
                          <a:cs typeface="Tahoma"/>
                        </a:rPr>
                        <a:t>A.Clark</a:t>
                      </a:r>
                      <a:endParaRPr lang="en-US" sz="1400" b="0" i="0" u="none" strike="noStrike" dirty="0">
                        <a:solidFill>
                          <a:srgbClr val="000000"/>
                        </a:solidFill>
                        <a:latin typeface="Tahoma"/>
                        <a:cs typeface="Tahoma"/>
                      </a:endParaRPr>
                    </a:p>
                  </a:txBody>
                  <a:tcPr marL="12700" marR="12700" marT="12700" marB="0" anchor="b"/>
                </a:tc>
              </a:tr>
            </a:tbl>
          </a:graphicData>
        </a:graphic>
      </p:graphicFrame>
    </p:spTree>
    <p:extLst>
      <p:ext uri="{BB962C8B-B14F-4D97-AF65-F5344CB8AC3E}">
        <p14:creationId xmlns:p14="http://schemas.microsoft.com/office/powerpoint/2010/main" val="231812378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Updated Milestones (2/2)</a:t>
            </a:r>
          </a:p>
        </p:txBody>
      </p:sp>
      <p:graphicFrame>
        <p:nvGraphicFramePr>
          <p:cNvPr id="5" name="Table 4"/>
          <p:cNvGraphicFramePr>
            <a:graphicFrameLocks noGrp="1"/>
          </p:cNvGraphicFramePr>
          <p:nvPr>
            <p:extLst>
              <p:ext uri="{D42A27DB-BD31-4B8C-83A1-F6EECF244321}">
                <p14:modId xmlns:p14="http://schemas.microsoft.com/office/powerpoint/2010/main" val="3324880904"/>
              </p:ext>
            </p:extLst>
          </p:nvPr>
        </p:nvGraphicFramePr>
        <p:xfrm>
          <a:off x="395536" y="1248132"/>
          <a:ext cx="8496943" cy="1820827"/>
        </p:xfrm>
        <a:graphic>
          <a:graphicData uri="http://schemas.openxmlformats.org/drawingml/2006/table">
            <a:tbl>
              <a:tblPr firstRow="1" bandRow="1">
                <a:tableStyleId>{85BE263C-DBD7-4A20-BB59-AAB30ACAA65A}</a:tableStyleId>
              </a:tblPr>
              <a:tblGrid>
                <a:gridCol w="2145693"/>
                <a:gridCol w="895317"/>
                <a:gridCol w="3488219"/>
                <a:gridCol w="1967714"/>
              </a:tblGrid>
              <a:tr h="288029">
                <a:tc>
                  <a:txBody>
                    <a:bodyPr/>
                    <a:lstStyle/>
                    <a:p>
                      <a:pPr algn="l" fontAlgn="b"/>
                      <a:r>
                        <a:rPr lang="en-US" sz="1500" u="none" strike="noStrike" dirty="0"/>
                        <a:t>Milestones</a:t>
                      </a:r>
                      <a:endParaRPr lang="en-US" sz="1500" b="1" i="0" u="none" strike="noStrike" dirty="0">
                        <a:solidFill>
                          <a:srgbClr val="FFFFFF"/>
                        </a:solidFill>
                        <a:latin typeface="Verdana"/>
                      </a:endParaRPr>
                    </a:p>
                  </a:txBody>
                  <a:tcPr marL="12700" marR="12700" marT="12700" marB="0" anchor="b"/>
                </a:tc>
                <a:tc>
                  <a:txBody>
                    <a:bodyPr/>
                    <a:lstStyle/>
                    <a:p>
                      <a:pPr algn="l" fontAlgn="b"/>
                      <a:r>
                        <a:rPr lang="en-US" sz="1500" u="none" strike="noStrike" dirty="0" smtClean="0"/>
                        <a:t>Date</a:t>
                      </a:r>
                      <a:endParaRPr lang="en-US" sz="1500" b="1" i="0" u="none" strike="noStrike" dirty="0">
                        <a:solidFill>
                          <a:srgbClr val="FFFFFF"/>
                        </a:solidFill>
                        <a:latin typeface="Verdana"/>
                      </a:endParaRPr>
                    </a:p>
                  </a:txBody>
                  <a:tcPr marL="12700" marR="12700" marT="12700" marB="0" anchor="b"/>
                </a:tc>
                <a:tc>
                  <a:txBody>
                    <a:bodyPr/>
                    <a:lstStyle/>
                    <a:p>
                      <a:pPr algn="l" fontAlgn="b"/>
                      <a:r>
                        <a:rPr lang="en-US" sz="1500" u="none" strike="noStrike" dirty="0"/>
                        <a:t>Drafts</a:t>
                      </a:r>
                      <a:endParaRPr lang="en-US" sz="1500" b="1" i="0" u="none" strike="noStrike" dirty="0">
                        <a:solidFill>
                          <a:srgbClr val="FFFFFF"/>
                        </a:solidFill>
                        <a:latin typeface="Verdana"/>
                      </a:endParaRPr>
                    </a:p>
                  </a:txBody>
                  <a:tcPr marL="12700" marR="12700" marT="12700" marB="0" anchor="b"/>
                </a:tc>
                <a:tc>
                  <a:txBody>
                    <a:bodyPr/>
                    <a:lstStyle/>
                    <a:p>
                      <a:pPr algn="l" fontAlgn="b"/>
                      <a:r>
                        <a:rPr lang="en-US" sz="1500" u="none" strike="noStrike" dirty="0"/>
                        <a:t>Authors</a:t>
                      </a:r>
                      <a:endParaRPr lang="en-US" sz="1500" b="1" i="0" u="none" strike="noStrike" dirty="0">
                        <a:solidFill>
                          <a:srgbClr val="FFFFFF"/>
                        </a:solidFill>
                        <a:latin typeface="Verdana"/>
                      </a:endParaRPr>
                    </a:p>
                  </a:txBody>
                  <a:tcPr marL="12700" marR="12700" marT="12700" marB="0" anchor="b"/>
                </a:tc>
              </a:tr>
              <a:tr h="354845">
                <a:tc>
                  <a:txBody>
                    <a:bodyPr/>
                    <a:lstStyle/>
                    <a:p>
                      <a:pPr algn="l" fontAlgn="b"/>
                      <a:r>
                        <a:rPr lang="en-US" sz="1400" u="none" strike="noStrike" dirty="0" smtClean="0">
                          <a:solidFill>
                            <a:schemeClr val="tx1"/>
                          </a:solidFill>
                          <a:latin typeface="Tahoma"/>
                          <a:cs typeface="Tahoma"/>
                        </a:rPr>
                        <a:t>Synchronization</a:t>
                      </a:r>
                      <a:r>
                        <a:rPr lang="en-US" sz="1400" u="none" strike="noStrike" baseline="0" dirty="0" smtClean="0">
                          <a:solidFill>
                            <a:schemeClr val="tx1"/>
                          </a:solidFill>
                          <a:latin typeface="Tahoma"/>
                          <a:cs typeface="Tahoma"/>
                        </a:rPr>
                        <a:t> Delay and Offset Metric Reporting</a:t>
                      </a:r>
                      <a:endParaRPr lang="en-US" sz="1400" b="0" i="0" u="none" strike="noStrike" dirty="0">
                        <a:solidFill>
                          <a:schemeClr val="tx1"/>
                        </a:solidFill>
                        <a:latin typeface="Tahoma"/>
                        <a:cs typeface="Tahoma"/>
                      </a:endParaRPr>
                    </a:p>
                  </a:txBody>
                  <a:tcPr marL="12700" marR="12700" marT="12700" marB="0" anchor="b"/>
                </a:tc>
                <a:tc>
                  <a:txBody>
                    <a:bodyPr/>
                    <a:lstStyle/>
                    <a:p>
                      <a:pPr algn="l" fontAlgn="b"/>
                      <a:r>
                        <a:rPr lang="en-US" sz="1400" b="0" i="0" u="none" strike="noStrike" dirty="0" smtClean="0">
                          <a:solidFill>
                            <a:schemeClr val="tx1"/>
                          </a:solidFill>
                          <a:latin typeface="Tahoma"/>
                          <a:cs typeface="Tahoma"/>
                        </a:rPr>
                        <a:t>Mar 2013</a:t>
                      </a:r>
                      <a:endParaRPr lang="en-US" sz="1400" b="0" i="0" u="none" strike="noStrike" dirty="0">
                        <a:solidFill>
                          <a:schemeClr val="tx1"/>
                        </a:solidFill>
                        <a:latin typeface="Tahoma"/>
                        <a:cs typeface="Tahoma"/>
                      </a:endParaRPr>
                    </a:p>
                  </a:txBody>
                  <a:tcPr marL="12700" marR="12700" marT="12700" marB="0" anchor="b"/>
                </a:tc>
                <a:tc>
                  <a:txBody>
                    <a:bodyPr/>
                    <a:lstStyle/>
                    <a:p>
                      <a:pPr algn="l" fontAlgn="b"/>
                      <a:r>
                        <a:rPr lang="en-US" sz="1400" u="none" strike="noStrike" dirty="0" smtClean="0">
                          <a:solidFill>
                            <a:schemeClr val="tx1"/>
                          </a:solidFill>
                          <a:latin typeface="Tahoma"/>
                          <a:cs typeface="Tahoma"/>
                        </a:rPr>
                        <a:t>draft-</a:t>
                      </a:r>
                      <a:r>
                        <a:rPr lang="en-US" sz="1400" u="none" strike="noStrike" dirty="0" err="1" smtClean="0">
                          <a:solidFill>
                            <a:schemeClr val="tx1"/>
                          </a:solidFill>
                          <a:latin typeface="Tahoma"/>
                          <a:cs typeface="Tahoma"/>
                        </a:rPr>
                        <a:t>ietf</a:t>
                      </a:r>
                      <a:r>
                        <a:rPr lang="en-US" sz="1400" u="none" strike="noStrike" dirty="0" smtClean="0">
                          <a:solidFill>
                            <a:schemeClr val="tx1"/>
                          </a:solidFill>
                          <a:latin typeface="Tahoma"/>
                          <a:cs typeface="Tahoma"/>
                        </a:rPr>
                        <a:t>-</a:t>
                      </a:r>
                      <a:r>
                        <a:rPr lang="en-US" sz="1400" u="none" strike="noStrike" dirty="0" err="1" smtClean="0">
                          <a:solidFill>
                            <a:schemeClr val="tx1"/>
                          </a:solidFill>
                          <a:latin typeface="Tahoma"/>
                          <a:cs typeface="Tahoma"/>
                        </a:rPr>
                        <a:t>xrblock</a:t>
                      </a:r>
                      <a:r>
                        <a:rPr lang="en-US" sz="1400" u="none" strike="noStrike" dirty="0" smtClean="0">
                          <a:solidFill>
                            <a:schemeClr val="tx1"/>
                          </a:solidFill>
                          <a:latin typeface="Tahoma"/>
                          <a:cs typeface="Tahoma"/>
                        </a:rPr>
                        <a:t>-</a:t>
                      </a:r>
                      <a:r>
                        <a:rPr lang="en-US" sz="1400" u="none" strike="noStrike" dirty="0" err="1" smtClean="0">
                          <a:solidFill>
                            <a:schemeClr val="tx1"/>
                          </a:solidFill>
                          <a:latin typeface="Tahoma"/>
                          <a:cs typeface="Tahoma"/>
                        </a:rPr>
                        <a:t>rtcp</a:t>
                      </a:r>
                      <a:r>
                        <a:rPr lang="en-US" sz="1400" u="none" strike="noStrike" dirty="0" smtClean="0">
                          <a:solidFill>
                            <a:schemeClr val="tx1"/>
                          </a:solidFill>
                          <a:latin typeface="Tahoma"/>
                          <a:cs typeface="Tahoma"/>
                        </a:rPr>
                        <a:t>-</a:t>
                      </a:r>
                      <a:r>
                        <a:rPr lang="en-US" sz="1400" u="none" strike="noStrike" dirty="0" err="1" smtClean="0">
                          <a:solidFill>
                            <a:schemeClr val="tx1"/>
                          </a:solidFill>
                          <a:latin typeface="Tahoma"/>
                          <a:cs typeface="Tahoma"/>
                        </a:rPr>
                        <a:t>xr</a:t>
                      </a:r>
                      <a:r>
                        <a:rPr lang="en-US" sz="1400" u="none" strike="noStrike" dirty="0" smtClean="0">
                          <a:solidFill>
                            <a:schemeClr val="tx1"/>
                          </a:solidFill>
                          <a:latin typeface="Tahoma"/>
                          <a:cs typeface="Tahoma"/>
                        </a:rPr>
                        <a:t>-synchronization</a:t>
                      </a:r>
                      <a:endParaRPr lang="en-US" sz="1400" b="0" i="0" u="none" strike="noStrike" dirty="0">
                        <a:solidFill>
                          <a:schemeClr val="tx1"/>
                        </a:solidFill>
                        <a:latin typeface="Tahoma"/>
                        <a:cs typeface="Tahoma"/>
                      </a:endParaRPr>
                    </a:p>
                  </a:txBody>
                  <a:tcPr marL="12700" marR="12700" marT="12700" marB="0" anchor="b"/>
                </a:tc>
                <a:tc>
                  <a:txBody>
                    <a:bodyPr/>
                    <a:lstStyle/>
                    <a:p>
                      <a:pPr algn="l" fontAlgn="b"/>
                      <a:r>
                        <a:rPr lang="en-US" sz="1400" u="none" strike="noStrike" dirty="0" err="1" smtClean="0">
                          <a:solidFill>
                            <a:schemeClr val="tx1"/>
                          </a:solidFill>
                          <a:latin typeface="Tahoma"/>
                          <a:cs typeface="Tahoma"/>
                        </a:rPr>
                        <a:t>H.Asaeda</a:t>
                      </a:r>
                      <a:r>
                        <a:rPr lang="en-US" sz="1400" u="none" strike="noStrike" dirty="0" smtClean="0">
                          <a:solidFill>
                            <a:schemeClr val="tx1"/>
                          </a:solidFill>
                          <a:latin typeface="Tahoma"/>
                          <a:cs typeface="Tahoma"/>
                        </a:rPr>
                        <a:t>, R. Huang,</a:t>
                      </a:r>
                      <a:r>
                        <a:rPr lang="en-US" sz="1400" u="none" strike="noStrike" baseline="0" dirty="0" smtClean="0">
                          <a:solidFill>
                            <a:schemeClr val="tx1"/>
                          </a:solidFill>
                          <a:latin typeface="Tahoma"/>
                          <a:cs typeface="Tahoma"/>
                        </a:rPr>
                        <a:t> Q. Wu</a:t>
                      </a:r>
                      <a:endParaRPr lang="en-US" sz="1400" b="0" i="0" u="none" strike="noStrike" dirty="0">
                        <a:solidFill>
                          <a:schemeClr val="tx1"/>
                        </a:solidFill>
                        <a:latin typeface="Tahoma"/>
                        <a:cs typeface="Tahoma"/>
                      </a:endParaRPr>
                    </a:p>
                  </a:txBody>
                  <a:tcPr marL="12700" marR="12700" marT="12700" marB="0" anchor="b"/>
                </a:tc>
              </a:tr>
              <a:tr h="440599">
                <a:tc>
                  <a:txBody>
                    <a:bodyPr/>
                    <a:lstStyle/>
                    <a:p>
                      <a:pPr algn="l" fontAlgn="b"/>
                      <a:r>
                        <a:rPr lang="en-US" sz="1400" u="none" strike="noStrike" dirty="0" smtClean="0">
                          <a:solidFill>
                            <a:schemeClr val="tx1"/>
                          </a:solidFill>
                          <a:latin typeface="Tahoma"/>
                          <a:cs typeface="Tahoma"/>
                        </a:rPr>
                        <a:t>Summary Statistics</a:t>
                      </a:r>
                      <a:r>
                        <a:rPr lang="en-US" sz="1400" u="none" strike="noStrike" baseline="0" dirty="0" smtClean="0">
                          <a:solidFill>
                            <a:schemeClr val="tx1"/>
                          </a:solidFill>
                          <a:latin typeface="Tahoma"/>
                          <a:cs typeface="Tahoma"/>
                        </a:rPr>
                        <a:t> Metric Reporting</a:t>
                      </a:r>
                      <a:endParaRPr lang="en-US" sz="1400" b="0" i="0" u="none" strike="noStrike" dirty="0">
                        <a:solidFill>
                          <a:schemeClr val="tx1"/>
                        </a:solidFill>
                        <a:latin typeface="Tahoma"/>
                        <a:cs typeface="Tahoma"/>
                      </a:endParaRPr>
                    </a:p>
                  </a:txBody>
                  <a:tcPr marL="12700" marR="12700" marT="12700" marB="0" anchor="b"/>
                </a:tc>
                <a:tc>
                  <a:txBody>
                    <a:bodyPr/>
                    <a:lstStyle/>
                    <a:p>
                      <a:pPr algn="l" fontAlgn="b"/>
                      <a:r>
                        <a:rPr lang="en-US" sz="1400" b="0" i="0" u="none" strike="noStrike" dirty="0" smtClean="0">
                          <a:solidFill>
                            <a:schemeClr val="tx1"/>
                          </a:solidFill>
                          <a:latin typeface="Tahoma"/>
                          <a:cs typeface="Tahoma"/>
                        </a:rPr>
                        <a:t>Mar 2013</a:t>
                      </a:r>
                      <a:endParaRPr lang="en-US" sz="1400" b="0" i="0" u="none" strike="noStrike" dirty="0">
                        <a:solidFill>
                          <a:schemeClr val="tx1"/>
                        </a:solidFill>
                        <a:latin typeface="Tahoma"/>
                        <a:cs typeface="Tahoma"/>
                      </a:endParaRPr>
                    </a:p>
                  </a:txBody>
                  <a:tcPr marL="12700" marR="12700" marT="12700" marB="0" anchor="b"/>
                </a:tc>
                <a:tc>
                  <a:txBody>
                    <a:bodyPr/>
                    <a:lstStyle/>
                    <a:p>
                      <a:pPr algn="l" fontAlgn="b"/>
                      <a:r>
                        <a:rPr lang="en-US" sz="1400" u="none" strike="noStrike" dirty="0" smtClean="0">
                          <a:solidFill>
                            <a:schemeClr val="tx1"/>
                          </a:solidFill>
                          <a:latin typeface="Tahoma"/>
                          <a:cs typeface="Tahoma"/>
                        </a:rPr>
                        <a:t>draft-</a:t>
                      </a:r>
                      <a:r>
                        <a:rPr lang="en-US" sz="1400" u="none" strike="noStrike" dirty="0" err="1" smtClean="0">
                          <a:solidFill>
                            <a:schemeClr val="tx1"/>
                          </a:solidFill>
                          <a:latin typeface="Tahoma"/>
                          <a:cs typeface="Tahoma"/>
                        </a:rPr>
                        <a:t>ietf</a:t>
                      </a:r>
                      <a:r>
                        <a:rPr lang="en-US" sz="1400" u="none" strike="noStrike" dirty="0" smtClean="0">
                          <a:solidFill>
                            <a:schemeClr val="tx1"/>
                          </a:solidFill>
                          <a:latin typeface="Tahoma"/>
                          <a:cs typeface="Tahoma"/>
                        </a:rPr>
                        <a:t>-</a:t>
                      </a:r>
                      <a:r>
                        <a:rPr lang="en-US" sz="1400" u="none" strike="noStrike" dirty="0" err="1" smtClean="0">
                          <a:solidFill>
                            <a:schemeClr val="tx1"/>
                          </a:solidFill>
                          <a:latin typeface="Tahoma"/>
                          <a:cs typeface="Tahoma"/>
                        </a:rPr>
                        <a:t>xrblock</a:t>
                      </a:r>
                      <a:r>
                        <a:rPr lang="en-US" sz="1400" u="none" strike="noStrike" dirty="0" smtClean="0">
                          <a:solidFill>
                            <a:schemeClr val="tx1"/>
                          </a:solidFill>
                          <a:latin typeface="Tahoma"/>
                          <a:cs typeface="Tahoma"/>
                        </a:rPr>
                        <a:t>-</a:t>
                      </a:r>
                      <a:r>
                        <a:rPr lang="en-US" sz="1400" u="none" strike="noStrike" dirty="0" err="1" smtClean="0">
                          <a:solidFill>
                            <a:schemeClr val="tx1"/>
                          </a:solidFill>
                          <a:latin typeface="Tahoma"/>
                          <a:cs typeface="Tahoma"/>
                        </a:rPr>
                        <a:t>rtcp</a:t>
                      </a:r>
                      <a:r>
                        <a:rPr lang="en-US" sz="1400" u="none" strike="noStrike" dirty="0" smtClean="0">
                          <a:solidFill>
                            <a:schemeClr val="tx1"/>
                          </a:solidFill>
                          <a:latin typeface="Tahoma"/>
                          <a:cs typeface="Tahoma"/>
                        </a:rPr>
                        <a:t>-</a:t>
                      </a:r>
                      <a:r>
                        <a:rPr lang="en-US" sz="1400" u="none" strike="noStrike" dirty="0" err="1" smtClean="0">
                          <a:solidFill>
                            <a:schemeClr val="tx1"/>
                          </a:solidFill>
                          <a:latin typeface="Tahoma"/>
                          <a:cs typeface="Tahoma"/>
                        </a:rPr>
                        <a:t>xr</a:t>
                      </a:r>
                      <a:r>
                        <a:rPr lang="en-US" sz="1400" u="none" strike="noStrike" dirty="0" smtClean="0">
                          <a:solidFill>
                            <a:schemeClr val="tx1"/>
                          </a:solidFill>
                          <a:latin typeface="Tahoma"/>
                          <a:cs typeface="Tahoma"/>
                        </a:rPr>
                        <a:t>-summary-stat</a:t>
                      </a:r>
                      <a:endParaRPr lang="en-US" sz="1400" b="0" i="0" u="none" strike="noStrike" dirty="0">
                        <a:solidFill>
                          <a:schemeClr val="tx1"/>
                        </a:solidFill>
                        <a:latin typeface="Tahoma"/>
                        <a:cs typeface="Tahoma"/>
                      </a:endParaRPr>
                    </a:p>
                  </a:txBody>
                  <a:tcPr marL="12700" marR="12700" marT="12700" marB="0" anchor="b"/>
                </a:tc>
                <a:tc>
                  <a:txBody>
                    <a:bodyPr/>
                    <a:lstStyle/>
                    <a:p>
                      <a:pPr algn="l" fontAlgn="b"/>
                      <a:r>
                        <a:rPr lang="en-US" sz="1400" u="none" strike="noStrike" dirty="0">
                          <a:solidFill>
                            <a:schemeClr val="tx1"/>
                          </a:solidFill>
                          <a:latin typeface="Tahoma"/>
                          <a:cs typeface="Tahoma"/>
                        </a:rPr>
                        <a:t>G. </a:t>
                      </a:r>
                      <a:r>
                        <a:rPr lang="en-US" sz="1400" u="none" strike="noStrike" dirty="0" smtClean="0">
                          <a:solidFill>
                            <a:schemeClr val="tx1"/>
                          </a:solidFill>
                          <a:latin typeface="Tahoma"/>
                          <a:cs typeface="Tahoma"/>
                        </a:rPr>
                        <a:t>Zorn, R. Schott, R.</a:t>
                      </a:r>
                      <a:r>
                        <a:rPr lang="en-US" sz="1400" u="none" strike="noStrike" baseline="0" dirty="0" smtClean="0">
                          <a:solidFill>
                            <a:schemeClr val="tx1"/>
                          </a:solidFill>
                          <a:latin typeface="Tahoma"/>
                          <a:cs typeface="Tahoma"/>
                        </a:rPr>
                        <a:t> Huang</a:t>
                      </a:r>
                      <a:r>
                        <a:rPr lang="en-US" sz="1400" u="none" strike="noStrike" dirty="0" smtClean="0">
                          <a:solidFill>
                            <a:schemeClr val="tx1"/>
                          </a:solidFill>
                          <a:latin typeface="Tahoma"/>
                          <a:cs typeface="Tahoma"/>
                        </a:rPr>
                        <a:t>, </a:t>
                      </a:r>
                      <a:r>
                        <a:rPr lang="en-US" sz="1400" u="none" strike="noStrike" dirty="0" err="1">
                          <a:solidFill>
                            <a:schemeClr val="tx1"/>
                          </a:solidFill>
                          <a:latin typeface="Tahoma"/>
                          <a:cs typeface="Tahoma"/>
                        </a:rPr>
                        <a:t>Q.Wu</a:t>
                      </a:r>
                      <a:endParaRPr lang="en-US" sz="1400" b="0" i="0" u="none" strike="noStrike" dirty="0">
                        <a:solidFill>
                          <a:schemeClr val="tx1"/>
                        </a:solidFill>
                        <a:latin typeface="Tahoma"/>
                        <a:cs typeface="Tahoma"/>
                      </a:endParaRPr>
                    </a:p>
                  </a:txBody>
                  <a:tcPr marL="12700" marR="12700" marT="12700" marB="0" anchor="b"/>
                </a:tc>
              </a:tr>
              <a:tr h="632149">
                <a:tc>
                  <a:txBody>
                    <a:bodyPr/>
                    <a:lstStyle/>
                    <a:p>
                      <a:pPr algn="l" fontAlgn="b"/>
                      <a:r>
                        <a:rPr lang="en-US" sz="1400" u="none" strike="noStrike" dirty="0" smtClean="0">
                          <a:solidFill>
                            <a:schemeClr val="tx1"/>
                          </a:solidFill>
                          <a:latin typeface="Tahoma"/>
                          <a:cs typeface="Tahoma"/>
                        </a:rPr>
                        <a:t>Transport Stream</a:t>
                      </a:r>
                      <a:r>
                        <a:rPr lang="en-US" sz="1400" u="none" strike="noStrike" baseline="0" dirty="0" smtClean="0">
                          <a:solidFill>
                            <a:schemeClr val="tx1"/>
                          </a:solidFill>
                          <a:latin typeface="Tahoma"/>
                          <a:cs typeface="Tahoma"/>
                        </a:rPr>
                        <a:t> (TS) </a:t>
                      </a:r>
                      <a:r>
                        <a:rPr lang="en-US" sz="1400" u="none" strike="noStrike" baseline="0" dirty="0" err="1" smtClean="0">
                          <a:solidFill>
                            <a:schemeClr val="tx1"/>
                          </a:solidFill>
                          <a:latin typeface="Tahoma"/>
                          <a:cs typeface="Tahoma"/>
                        </a:rPr>
                        <a:t>Decodability</a:t>
                      </a:r>
                      <a:r>
                        <a:rPr lang="en-US" sz="1400" u="none" strike="noStrike" baseline="0" dirty="0" smtClean="0">
                          <a:solidFill>
                            <a:schemeClr val="tx1"/>
                          </a:solidFill>
                          <a:latin typeface="Tahoma"/>
                          <a:cs typeface="Tahoma"/>
                        </a:rPr>
                        <a:t> Metric Reporting</a:t>
                      </a:r>
                      <a:endParaRPr lang="en-US" sz="1400" b="0" i="0" u="none" strike="noStrike" dirty="0">
                        <a:solidFill>
                          <a:schemeClr val="tx1"/>
                        </a:solidFill>
                        <a:latin typeface="Tahoma"/>
                        <a:cs typeface="Tahoma"/>
                      </a:endParaRPr>
                    </a:p>
                  </a:txBody>
                  <a:tcPr marL="12700" marR="12700" marT="12700" marB="0" anchor="b"/>
                </a:tc>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US" sz="1400" b="0" i="0" u="none" strike="noStrike" dirty="0" smtClean="0">
                          <a:solidFill>
                            <a:schemeClr val="tx1"/>
                          </a:solidFill>
                          <a:latin typeface="Tahoma"/>
                          <a:cs typeface="Tahoma"/>
                        </a:rPr>
                        <a:t>Mar 2013</a:t>
                      </a:r>
                    </a:p>
                  </a:txBody>
                  <a:tcPr marL="12700" marR="12700" marT="12700" marB="0" anchor="b"/>
                </a:tc>
                <a:tc>
                  <a:txBody>
                    <a:bodyPr/>
                    <a:lstStyle/>
                    <a:p>
                      <a:pPr algn="l" fontAlgn="b"/>
                      <a:r>
                        <a:rPr lang="en-US" sz="1400" u="none" strike="noStrike" dirty="0" smtClean="0">
                          <a:solidFill>
                            <a:schemeClr val="tx1"/>
                          </a:solidFill>
                          <a:latin typeface="Tahoma"/>
                          <a:cs typeface="Tahoma"/>
                        </a:rPr>
                        <a:t>draft-</a:t>
                      </a:r>
                      <a:r>
                        <a:rPr lang="en-US" sz="1400" u="none" strike="noStrike" dirty="0" err="1" smtClean="0">
                          <a:solidFill>
                            <a:schemeClr val="tx1"/>
                          </a:solidFill>
                          <a:latin typeface="Tahoma"/>
                          <a:cs typeface="Tahoma"/>
                        </a:rPr>
                        <a:t>ietf</a:t>
                      </a:r>
                      <a:r>
                        <a:rPr lang="en-US" sz="1400" u="none" strike="noStrike" dirty="0" smtClean="0">
                          <a:solidFill>
                            <a:schemeClr val="tx1"/>
                          </a:solidFill>
                          <a:latin typeface="Tahoma"/>
                          <a:cs typeface="Tahoma"/>
                        </a:rPr>
                        <a:t>-</a:t>
                      </a:r>
                      <a:r>
                        <a:rPr lang="en-US" sz="1400" u="none" strike="noStrike" dirty="0" err="1" smtClean="0">
                          <a:solidFill>
                            <a:schemeClr val="tx1"/>
                          </a:solidFill>
                          <a:latin typeface="Tahoma"/>
                          <a:cs typeface="Tahoma"/>
                        </a:rPr>
                        <a:t>xrblock-rtcp-xr-decodability</a:t>
                      </a:r>
                      <a:endParaRPr lang="en-US" sz="1400" b="0" i="0" u="none" strike="noStrike" dirty="0">
                        <a:solidFill>
                          <a:schemeClr val="tx1"/>
                        </a:solidFill>
                        <a:latin typeface="Tahoma"/>
                        <a:cs typeface="Tahoma"/>
                      </a:endParaRPr>
                    </a:p>
                  </a:txBody>
                  <a:tcPr marL="12700" marR="12700" marT="12700" marB="0" anchor="b"/>
                </a:tc>
                <a:tc>
                  <a:txBody>
                    <a:bodyPr/>
                    <a:lstStyle/>
                    <a:p>
                      <a:pPr algn="l" fontAlgn="b"/>
                      <a:r>
                        <a:rPr lang="en-US" sz="1400" u="none" strike="noStrike" dirty="0">
                          <a:solidFill>
                            <a:schemeClr val="tx1"/>
                          </a:solidFill>
                          <a:latin typeface="Tahoma"/>
                          <a:cs typeface="Tahoma"/>
                        </a:rPr>
                        <a:t>G. </a:t>
                      </a:r>
                      <a:r>
                        <a:rPr lang="en-US" sz="1400" u="none" strike="noStrike" dirty="0" smtClean="0">
                          <a:solidFill>
                            <a:schemeClr val="tx1"/>
                          </a:solidFill>
                          <a:latin typeface="Tahoma"/>
                          <a:cs typeface="Tahoma"/>
                        </a:rPr>
                        <a:t>Zorn, </a:t>
                      </a:r>
                      <a:r>
                        <a:rPr lang="en-US" sz="1400" u="none" strike="noStrike" dirty="0" err="1" smtClean="0">
                          <a:solidFill>
                            <a:schemeClr val="tx1"/>
                          </a:solidFill>
                          <a:latin typeface="Tahoma"/>
                          <a:cs typeface="Tahoma"/>
                        </a:rPr>
                        <a:t>H.Asaeda</a:t>
                      </a:r>
                      <a:r>
                        <a:rPr lang="en-US" sz="1400" u="none" strike="noStrike" dirty="0" smtClean="0">
                          <a:solidFill>
                            <a:schemeClr val="tx1"/>
                          </a:solidFill>
                          <a:latin typeface="Tahoma"/>
                          <a:cs typeface="Tahoma"/>
                        </a:rPr>
                        <a:t>, R. Huang,</a:t>
                      </a:r>
                      <a:r>
                        <a:rPr lang="en-US" sz="1400" u="none" strike="noStrike" baseline="0" dirty="0" smtClean="0">
                          <a:solidFill>
                            <a:schemeClr val="tx1"/>
                          </a:solidFill>
                          <a:latin typeface="Tahoma"/>
                          <a:cs typeface="Tahoma"/>
                        </a:rPr>
                        <a:t> Q. Wu</a:t>
                      </a:r>
                      <a:endParaRPr lang="en-US" sz="1400" b="0" i="0" u="none" strike="noStrike" dirty="0">
                        <a:solidFill>
                          <a:schemeClr val="tx1"/>
                        </a:solidFill>
                        <a:latin typeface="Tahoma"/>
                        <a:cs typeface="Tahoma"/>
                      </a:endParaRPr>
                    </a:p>
                  </a:txBody>
                  <a:tcPr marL="12700" marR="12700" marT="12700" marB="0" anchor="b"/>
                </a:tc>
              </a:tr>
            </a:tbl>
          </a:graphicData>
        </a:graphic>
      </p:graphicFrame>
    </p:spTree>
    <p:extLst>
      <p:ext uri="{BB962C8B-B14F-4D97-AF65-F5344CB8AC3E}">
        <p14:creationId xmlns:p14="http://schemas.microsoft.com/office/powerpoint/2010/main" val="380178284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24194</TotalTime>
  <Words>877</Words>
  <Application>Microsoft Macintosh PowerPoint</Application>
  <PresentationFormat>On-screen Show (4:3)</PresentationFormat>
  <Paragraphs>115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Default Design</vt:lpstr>
      <vt:lpstr>XRBLOCK IETF 84, Vancouver</vt:lpstr>
      <vt:lpstr>Note Well</vt:lpstr>
      <vt:lpstr>Administrative Tasks</vt:lpstr>
      <vt:lpstr>Agenda</vt:lpstr>
      <vt:lpstr>WG Progress</vt:lpstr>
      <vt:lpstr>Updated Milestones (1/2)</vt:lpstr>
      <vt:lpstr>Updated Milestones (2/2)</vt:lpstr>
    </vt:vector>
  </TitlesOfParts>
  <Company>Ericsson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RAI Open Area Meeting IETF 81, Quebec</dc:title>
  <dc:creator>Gonzalo Camarillo</dc:creator>
  <cp:lastModifiedBy>S</cp:lastModifiedBy>
  <cp:revision>90</cp:revision>
  <cp:lastPrinted>2011-07-19T19:56:53Z</cp:lastPrinted>
  <dcterms:created xsi:type="dcterms:W3CDTF">2011-11-14T09:39:54Z</dcterms:created>
  <dcterms:modified xsi:type="dcterms:W3CDTF">2012-07-31T06:53:06Z</dcterms:modified>
</cp:coreProperties>
</file>