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2" r:id="rId2"/>
    <p:sldId id="326" r:id="rId3"/>
    <p:sldId id="325" r:id="rId4"/>
    <p:sldId id="327" r:id="rId5"/>
    <p:sldId id="330" r:id="rId6"/>
    <p:sldId id="329" r:id="rId7"/>
    <p:sldId id="333" r:id="rId8"/>
    <p:sldId id="331" r:id="rId9"/>
    <p:sldId id="332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00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5" autoAdjust="0"/>
    <p:restoredTop sz="74406" autoAdjust="0"/>
  </p:normalViewPr>
  <p:slideViewPr>
    <p:cSldViewPr snapToGrid="0">
      <p:cViewPr varScale="1">
        <p:scale>
          <a:sx n="73" d="100"/>
          <a:sy n="73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A62506-E8A7-4B3C-9EE7-E0D1CC24A6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FAB7B-1BDC-4506-87DE-4E561BE00FF6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F9472-3013-4B34-8550-659A272716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05680-A486-4C5B-8936-98DA6F3F0744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F4C7D-263A-431E-9C01-2B9C0BBBFF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EB6FB-251D-454E-A335-B64EE5EC6D9D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8B57B-50EE-4797-AB79-BB25B91B4E9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FAAA-24A7-4E1E-8CC5-8D6A20C21A6F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99DF7-A977-4CE1-90FC-A6DCD3E8A1F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81D45-413D-4C38-9335-12D50EF8302F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A267D-DB94-41F8-82D1-E0AAA5B4C30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A8A4C-1273-4A9D-9342-712320C6E1B1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D059B-3E40-460D-A9C2-4897703D754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F8405-1C56-4F06-8D8E-4354C2F0C525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8FAF9-2B4B-4AFC-99FF-68BCB8EE82E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3D66E-685D-49A0-A5D7-F1E4D2921EEB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CEBCD-E15A-4B29-8948-1C63F88CA1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93F47-9747-4925-AD81-A927EAAE174E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1A04A-9DA5-499E-B882-15BE6FCA37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C1CC4-DC6A-4F2C-B857-CF37BB23AAB8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25E00-BD88-4123-A50D-5B04AF69E9F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0E27F-3491-456B-89EF-DD4F27300B10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46861-5F6B-40C6-9694-1F3C0600CFE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C95069C1-127F-49A2-A5B2-D43A4E0CF557}" type="datetime1">
              <a:rPr lang="zh-CN" altLang="de-DE"/>
              <a:pPr>
                <a:defRPr/>
              </a:pPr>
              <a:t>2012/11/6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XRBLOCK IETF 85 Atlanta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11650BE1-65FA-46BF-9179-67F4197F0B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6D4C58B-5161-4F75-A5D1-AECB48572358}" type="datetime1">
              <a:rPr lang="zh-CN" altLang="en-US" smtClean="0">
                <a:ea typeface="宋体"/>
                <a:cs typeface="宋体"/>
              </a:rPr>
              <a:pPr/>
              <a:t>2012/11/6</a:t>
            </a:fld>
            <a:endParaRPr lang="en-US" altLang="zh-CN" smtClean="0">
              <a:ea typeface="宋体"/>
              <a:cs typeface="宋体"/>
            </a:endParaRPr>
          </a:p>
        </p:txBody>
      </p:sp>
      <p:sp>
        <p:nvSpPr>
          <p:cNvPr id="1433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ea typeface="宋体"/>
                <a:cs typeface="宋体"/>
              </a:rPr>
              <a:t>FMC BoF IETF 85 Atlanta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25488" y="1349375"/>
            <a:ext cx="7772400" cy="2060575"/>
          </a:xfrm>
        </p:spPr>
        <p:txBody>
          <a:bodyPr/>
          <a:lstStyle/>
          <a:p>
            <a:r>
              <a:rPr lang="en-US" altLang="zh-CN" sz="3600" b="1" smtClean="0">
                <a:ea typeface="宋体"/>
                <a:cs typeface="宋体"/>
              </a:rPr>
              <a:t>FMC BoF IETF 85</a:t>
            </a:r>
            <a:r>
              <a:rPr lang="en-US" altLang="zh-CN" sz="3600" smtClean="0">
                <a:ea typeface="宋体"/>
                <a:cs typeface="宋体"/>
              </a:rPr>
              <a:t> </a:t>
            </a:r>
            <a:r>
              <a:rPr lang="en-US" altLang="zh-CN" smtClean="0">
                <a:ea typeface="宋体"/>
                <a:cs typeface="宋体"/>
              </a:rPr>
              <a:t/>
            </a:r>
            <a:br>
              <a:rPr lang="en-US" altLang="zh-CN" smtClean="0">
                <a:ea typeface="宋体"/>
                <a:cs typeface="宋体"/>
              </a:rPr>
            </a:br>
            <a:r>
              <a:rPr lang="en-US" altLang="en-US" sz="2800" smtClean="0">
                <a:ea typeface="宋体"/>
                <a:cs typeface="宋体"/>
              </a:rPr>
              <a:t>Requirements in Fixed Mobile Convergence</a:t>
            </a:r>
            <a:br>
              <a:rPr lang="en-US" altLang="en-US" sz="2800" smtClean="0">
                <a:ea typeface="宋体"/>
                <a:cs typeface="宋体"/>
              </a:rPr>
            </a:br>
            <a:r>
              <a:rPr lang="en-US" altLang="en-US" sz="2800" smtClean="0">
                <a:ea typeface="宋体"/>
                <a:cs typeface="宋体"/>
              </a:rPr>
              <a:t>draft-schott-fmc-requirements-04</a:t>
            </a:r>
            <a:r>
              <a:rPr lang="en-US" altLang="zh-CN" sz="4000" smtClean="0">
                <a:ea typeface="宋体"/>
                <a:cs typeface="宋体"/>
              </a:rPr>
              <a:t/>
            </a:r>
            <a:br>
              <a:rPr lang="en-US" altLang="zh-CN" sz="4000" smtClean="0">
                <a:ea typeface="宋体"/>
                <a:cs typeface="宋体"/>
              </a:rPr>
            </a:br>
            <a:r>
              <a:rPr lang="en-US" altLang="zh-CN" sz="3200" smtClean="0">
                <a:ea typeface="宋体"/>
                <a:cs typeface="宋体"/>
              </a:rPr>
              <a:t/>
            </a:r>
            <a:br>
              <a:rPr lang="en-US" altLang="zh-CN" sz="3200" smtClean="0">
                <a:ea typeface="宋体"/>
                <a:cs typeface="宋体"/>
              </a:rPr>
            </a:br>
            <a:r>
              <a:rPr lang="en-US" altLang="zh-CN" smtClean="0">
                <a:ea typeface="宋体"/>
                <a:cs typeface="宋体"/>
              </a:rPr>
              <a:t> </a:t>
            </a:r>
            <a:r>
              <a:rPr lang="en-US" altLang="zh-CN" sz="2400" smtClean="0">
                <a:ea typeface="宋体"/>
                <a:cs typeface="宋体"/>
              </a:rPr>
              <a:t> </a:t>
            </a:r>
            <a:endParaRPr lang="zh-CN" altLang="en-US" sz="2400" smtClean="0">
              <a:ea typeface="宋体"/>
              <a:cs typeface="宋体"/>
            </a:endParaRP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42963" y="3540125"/>
            <a:ext cx="7386637" cy="20701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zh-CN" sz="2800" smtClean="0">
              <a:ea typeface="宋体"/>
              <a:cs typeface="宋体"/>
            </a:endParaRPr>
          </a:p>
          <a:p>
            <a:pPr>
              <a:lnSpc>
                <a:spcPct val="80000"/>
              </a:lnSpc>
            </a:pPr>
            <a:r>
              <a:rPr lang="en-US" altLang="zh-CN" sz="2800" smtClean="0">
                <a:ea typeface="宋体"/>
                <a:cs typeface="宋体"/>
              </a:rPr>
              <a:t>Roland Schott</a:t>
            </a:r>
          </a:p>
          <a:p>
            <a:pPr>
              <a:lnSpc>
                <a:spcPct val="80000"/>
              </a:lnSpc>
            </a:pPr>
            <a:endParaRPr lang="en-US" altLang="zh-CN" sz="2800" smtClean="0">
              <a:ea typeface="宋体"/>
              <a:cs typeface="宋体"/>
            </a:endParaRPr>
          </a:p>
        </p:txBody>
      </p:sp>
      <p:sp>
        <p:nvSpPr>
          <p:cNvPr id="14341" name="DtsShapeName" descr="4B1D9D9E0@G655B@@79179E15G@08E87085I:E847ACV43117@!!!!!BIHO@]v43117!!!!@@51B041108CCD551821108CCD55182!!!!!!!!!!!!!!!!!!!!!!!!!!!!!!!!!!!!!!!!!!!!!!!!!!!!84C?@8:4E?V42264!!!!!!BIHO@]v42264!!!1@@51B3711053@CDEBBCEh`lduds!@uushctud,W`mtd!Q`hsr!gns!Bsxqunfs`qihb!J//s`orqnsu/qqu87K8?87J;NV43117E!!!!!BIHO@]v43117!!!1@@51B001108CCD551821108CCD55182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342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58624C-CF60-4B68-AAAC-2BAC179009F2}" type="slidenum">
              <a:rPr lang="zh-CN" altLang="en-US" smtClean="0">
                <a:ea typeface="宋体"/>
                <a:cs typeface="宋体"/>
              </a:rPr>
              <a:pPr/>
              <a:t>1</a:t>
            </a:fld>
            <a:endParaRPr lang="en-US" altLang="zh-CN" smtClean="0">
              <a:ea typeface="宋体"/>
              <a:cs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Motivation for Us #1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smtClean="0"/>
              <a:t>From the service provider perspective </a:t>
            </a:r>
            <a:r>
              <a:rPr lang="en-US" altLang="zh-CN" sz="2000" b="1" smtClean="0">
                <a:ea typeface="宋体"/>
                <a:cs typeface="宋体"/>
              </a:rPr>
              <a:t>Fixed Mobile Interworking</a:t>
            </a:r>
            <a:r>
              <a:rPr lang="en-US" sz="2000" smtClean="0"/>
              <a:t> it is the ability to deliver any service with any device at any time and anywhere.</a:t>
            </a:r>
          </a:p>
          <a:p>
            <a:endParaRPr lang="en-US" sz="2000" smtClean="0"/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 rot="-2607931">
            <a:off x="3249613" y="2897188"/>
            <a:ext cx="2822575" cy="2487612"/>
            <a:chOff x="1824" y="633"/>
            <a:chExt cx="2834" cy="2849"/>
          </a:xfrm>
        </p:grpSpPr>
        <p:sp>
          <p:nvSpPr>
            <p:cNvPr id="15371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28 w 21600"/>
                <a:gd name="T1" fmla="*/ 78 h 21600"/>
                <a:gd name="T2" fmla="*/ 55 w 21600"/>
                <a:gd name="T3" fmla="*/ 104 h 21600"/>
                <a:gd name="T4" fmla="*/ 35 w 21600"/>
                <a:gd name="T5" fmla="*/ 68 h 21600"/>
                <a:gd name="T6" fmla="*/ 55 w 21600"/>
                <a:gd name="T7" fmla="*/ 34 h 21600"/>
                <a:gd name="T8" fmla="*/ 28 w 21600"/>
                <a:gd name="T9" fmla="*/ 0 h 21600"/>
                <a:gd name="T10" fmla="*/ 2 w 21600"/>
                <a:gd name="T11" fmla="*/ 33 h 21600"/>
                <a:gd name="T12" fmla="*/ 21 w 21600"/>
                <a:gd name="T13" fmla="*/ 66 h 21600"/>
                <a:gd name="T14" fmla="*/ 2 w 21600"/>
                <a:gd name="T15" fmla="*/ 10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2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0 w 21600"/>
                <a:gd name="T1" fmla="*/ 55 h 21600"/>
                <a:gd name="T2" fmla="*/ 28 w 21600"/>
                <a:gd name="T3" fmla="*/ 86 h 21600"/>
                <a:gd name="T4" fmla="*/ 70 w 21600"/>
                <a:gd name="T5" fmla="*/ 57 h 21600"/>
                <a:gd name="T6" fmla="*/ 114 w 21600"/>
                <a:gd name="T7" fmla="*/ 86 h 21600"/>
                <a:gd name="T8" fmla="*/ 146 w 21600"/>
                <a:gd name="T9" fmla="*/ 61 h 21600"/>
                <a:gd name="T10" fmla="*/ 114 w 21600"/>
                <a:gd name="T11" fmla="*/ 23 h 21600"/>
                <a:gd name="T12" fmla="*/ 73 w 21600"/>
                <a:gd name="T13" fmla="*/ 0 h 21600"/>
                <a:gd name="T14" fmla="*/ 28 w 21600"/>
                <a:gd name="T15" fmla="*/ 2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3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20 w 21600"/>
                <a:gd name="T1" fmla="*/ 77 h 21600"/>
                <a:gd name="T2" fmla="*/ 1 w 21600"/>
                <a:gd name="T3" fmla="*/ 113 h 21600"/>
                <a:gd name="T4" fmla="*/ 28 w 21600"/>
                <a:gd name="T5" fmla="*/ 144 h 21600"/>
                <a:gd name="T6" fmla="*/ 52 w 21600"/>
                <a:gd name="T7" fmla="*/ 112 h 21600"/>
                <a:gd name="T8" fmla="*/ 34 w 21600"/>
                <a:gd name="T9" fmla="*/ 73 h 21600"/>
                <a:gd name="T10" fmla="*/ 52 w 21600"/>
                <a:gd name="T11" fmla="*/ 31 h 21600"/>
                <a:gd name="T12" fmla="*/ 27 w 21600"/>
                <a:gd name="T13" fmla="*/ 0 h 21600"/>
                <a:gd name="T14" fmla="*/ 1 w 21600"/>
                <a:gd name="T15" fmla="*/ 3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5 w 21600"/>
                <a:gd name="T25" fmla="*/ 5660 h 21600"/>
                <a:gd name="T26" fmla="*/ 20210 w 21600"/>
                <a:gd name="T27" fmla="*/ 1597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4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16 w 21600"/>
                <a:gd name="T1" fmla="*/ 50 h 21600"/>
                <a:gd name="T2" fmla="*/ 118 w 21600"/>
                <a:gd name="T3" fmla="*/ 1 h 21600"/>
                <a:gd name="T4" fmla="*/ 33 w 21600"/>
                <a:gd name="T5" fmla="*/ 2 h 21600"/>
                <a:gd name="T6" fmla="*/ 35 w 21600"/>
                <a:gd name="T7" fmla="*/ 50 h 21600"/>
                <a:gd name="T8" fmla="*/ 75 w 21600"/>
                <a:gd name="T9" fmla="*/ 31 h 21600"/>
                <a:gd name="T10" fmla="*/ 75 w 21600"/>
                <a:gd name="T11" fmla="*/ 21 h 21600"/>
                <a:gd name="T12" fmla="*/ 150 w 21600"/>
                <a:gd name="T13" fmla="*/ 24 h 21600"/>
                <a:gd name="T14" fmla="*/ 0 w 21600"/>
                <a:gd name="T15" fmla="*/ 2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4 w 21600"/>
                <a:gd name="T25" fmla="*/ 2569 h 21600"/>
                <a:gd name="T26" fmla="*/ 16128 w 21600"/>
                <a:gd name="T27" fmla="*/ 195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6251575" y="3998913"/>
            <a:ext cx="2767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Converged Business Models</a:t>
            </a:r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3489325" y="2478088"/>
            <a:ext cx="201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Converged Services</a:t>
            </a:r>
          </a:p>
        </p:txBody>
      </p:sp>
      <p:sp>
        <p:nvSpPr>
          <p:cNvPr id="15366" name="Text Box 11"/>
          <p:cNvSpPr txBox="1">
            <a:spLocks noChangeArrowheads="1"/>
          </p:cNvSpPr>
          <p:nvPr/>
        </p:nvSpPr>
        <p:spPr bwMode="auto">
          <a:xfrm>
            <a:off x="2943225" y="5614988"/>
            <a:ext cx="3427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Converged Network &amp; Infrastructure</a:t>
            </a:r>
          </a:p>
        </p:txBody>
      </p:sp>
      <p:sp>
        <p:nvSpPr>
          <p:cNvPr id="15367" name="Text Box 12"/>
          <p:cNvSpPr txBox="1">
            <a:spLocks noChangeArrowheads="1"/>
          </p:cNvSpPr>
          <p:nvPr/>
        </p:nvSpPr>
        <p:spPr bwMode="auto">
          <a:xfrm>
            <a:off x="198438" y="3854450"/>
            <a:ext cx="30972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Converged User Management &amp;</a:t>
            </a:r>
          </a:p>
          <a:p>
            <a:r>
              <a:rPr lang="en-US" sz="1600"/>
              <a:t>Terminals </a:t>
            </a:r>
          </a:p>
        </p:txBody>
      </p:sp>
      <p:sp>
        <p:nvSpPr>
          <p:cNvPr id="15368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B1397B4-9AE1-4952-9F21-DA1D88BA58DB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5369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2E1552-1AE4-411E-9E6F-3FC9854DDED5}" type="slidenum">
              <a:rPr lang="zh-CN" altLang="en-US" sz="1400">
                <a:ea typeface="宋体"/>
                <a:cs typeface="宋体"/>
              </a:rPr>
              <a:pPr algn="r"/>
              <a:t>2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5370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Motivation for Us #2</a:t>
            </a:r>
            <a:endParaRPr lang="zh-CN" altLang="en-US" sz="4000" smtClean="0">
              <a:ea typeface="宋体"/>
              <a:cs typeface="宋体"/>
            </a:endParaRPr>
          </a:p>
        </p:txBody>
      </p:sp>
      <p:sp>
        <p:nvSpPr>
          <p:cNvPr id="16386" name="内容占位符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229600" cy="4525962"/>
          </a:xfrm>
        </p:spPr>
        <p:txBody>
          <a:bodyPr/>
          <a:lstStyle/>
          <a:p>
            <a:pPr marL="266700" indent="-266700">
              <a:buFontTx/>
              <a:buNone/>
            </a:pPr>
            <a:r>
              <a:rPr lang="en-US" altLang="zh-CN" sz="2000" b="1" smtClean="0">
                <a:ea typeface="宋体"/>
                <a:cs typeface="宋体"/>
              </a:rPr>
              <a:t>Fixed Mobile Interworking in context of Multi Access Connectivity to IP networks and services.:</a:t>
            </a:r>
            <a:r>
              <a:rPr lang="en-US" altLang="zh-CN" sz="1800" smtClean="0">
                <a:ea typeface="宋体"/>
                <a:cs typeface="宋体"/>
              </a:rPr>
              <a:t> </a:t>
            </a:r>
          </a:p>
          <a:p>
            <a:pPr marL="266700" indent="-266700"/>
            <a:endParaRPr lang="en-US" altLang="zh-CN" sz="1800" smtClean="0">
              <a:ea typeface="宋体"/>
              <a:cs typeface="宋体"/>
            </a:endParaRPr>
          </a:p>
          <a:p>
            <a:pPr marL="266700" indent="-266700"/>
            <a:r>
              <a:rPr lang="en-US" altLang="zh-CN" sz="1600" smtClean="0">
                <a:ea typeface="宋体"/>
                <a:cs typeface="宋体"/>
              </a:rPr>
              <a:t>Ubiquitous consumption of data and efficient resource usage call for integrated access to fixed and mobile networks</a:t>
            </a:r>
          </a:p>
          <a:p>
            <a:pPr marL="266700" indent="-266700"/>
            <a:r>
              <a:rPr lang="en-US" altLang="zh-CN" sz="1600" smtClean="0">
                <a:ea typeface="宋体"/>
                <a:cs typeface="宋体"/>
              </a:rPr>
              <a:t>Most smartphones today allow for multiple options to access the network  e.g. via WiFi and cellular technology</a:t>
            </a:r>
          </a:p>
          <a:p>
            <a:pPr marL="266700" indent="-266700"/>
            <a:r>
              <a:rPr lang="en-US" altLang="zh-CN" sz="1600" smtClean="0">
                <a:ea typeface="宋体"/>
                <a:cs typeface="宋体"/>
              </a:rPr>
              <a:t>Seamless service provisioning via Fixed Mobile Interworking/Integrated infrastructure demands for bunch of new features supporting highly heterogeneous access technologies on potentially different administrative domains with different AAA entities, mobility anchors (such as)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Proper access technology selection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UE identity handling (user mobility)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Subscriber/Group identity handling (service mobility)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UE mobility across domains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Link quality information for service adaptation and connectivity policy 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… </a:t>
            </a:r>
          </a:p>
          <a:p>
            <a:pPr marL="266700" indent="-266700"/>
            <a:endParaRPr lang="zh-CN" altLang="en-US" sz="2800" smtClean="0">
              <a:ea typeface="宋体"/>
              <a:cs typeface="宋体"/>
            </a:endParaRPr>
          </a:p>
        </p:txBody>
      </p:sp>
      <p:sp>
        <p:nvSpPr>
          <p:cNvPr id="16387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4FDEC89-08F5-4923-B650-CC3CAA6E285E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6388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ED4EBA8-E445-4B66-8713-B45570CA1AF5}" type="slidenum">
              <a:rPr lang="zh-CN" altLang="en-US" sz="1400">
                <a:ea typeface="宋体"/>
                <a:cs typeface="宋体"/>
              </a:rPr>
              <a:pPr algn="r"/>
              <a:t>3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6389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 idx="4294967295"/>
          </p:nvPr>
        </p:nvSpPr>
        <p:spPr>
          <a:xfrm>
            <a:off x="457200" y="174625"/>
            <a:ext cx="8229600" cy="1143000"/>
          </a:xfrm>
        </p:spPr>
        <p:txBody>
          <a:bodyPr/>
          <a:lstStyle/>
          <a:p>
            <a:r>
              <a:rPr lang="en-US" altLang="zh-CN" sz="3600" smtClean="0">
                <a:ea typeface="宋体"/>
                <a:cs typeface="宋体"/>
              </a:rPr>
              <a:t>Why Standardization is needed?</a:t>
            </a:r>
            <a:endParaRPr lang="zh-CN" altLang="en-US" sz="3600" smtClean="0">
              <a:ea typeface="宋体"/>
              <a:cs typeface="宋体"/>
            </a:endParaRPr>
          </a:p>
        </p:txBody>
      </p:sp>
      <p:sp>
        <p:nvSpPr>
          <p:cNvPr id="17410" name="内容占位符 2"/>
          <p:cNvSpPr>
            <a:spLocks noGrp="1"/>
          </p:cNvSpPr>
          <p:nvPr>
            <p:ph idx="4294967295"/>
          </p:nvPr>
        </p:nvSpPr>
        <p:spPr>
          <a:xfrm>
            <a:off x="457200" y="1157288"/>
            <a:ext cx="8229600" cy="50180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000" b="1" smtClean="0">
                <a:ea typeface="宋体"/>
                <a:cs typeface="宋体"/>
              </a:rPr>
              <a:t>Current Status of ID Handling:</a:t>
            </a:r>
            <a:r>
              <a:rPr lang="en-US" altLang="zh-CN" sz="1800" smtClean="0">
                <a:ea typeface="宋体"/>
                <a:cs typeface="宋体"/>
              </a:rPr>
              <a:t> 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Subscriber/Group Identity handling (service mobility) &amp; device handling: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Multi-SIM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Access Identification in fixed networks for plug &amp; play by using specific ID format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…</a:t>
            </a:r>
          </a:p>
          <a:p>
            <a:pPr lvl="1">
              <a:buFontTx/>
              <a:buNone/>
            </a:pPr>
            <a:endParaRPr lang="en-US" altLang="zh-CN" sz="14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Characteristic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focusing on specific problems &amp; networks, not FMC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proprietary</a:t>
            </a:r>
          </a:p>
          <a:p>
            <a:pPr lvl="1"/>
            <a:endParaRPr lang="en-US" altLang="zh-CN" sz="14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Goal for a standardized subscriber/group ID:</a:t>
            </a:r>
          </a:p>
          <a:p>
            <a:pPr lvl="1">
              <a:buFontTx/>
              <a:buNone/>
            </a:pPr>
            <a:r>
              <a:rPr lang="en-US" altLang="zh-CN" sz="1400" smtClean="0">
                <a:ea typeface="宋体"/>
                <a:cs typeface="宋体"/>
              </a:rPr>
              <a:t>to achieve network synergies &amp; seamless services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low cost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independent of access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secure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useful for various use cases</a:t>
            </a:r>
          </a:p>
        </p:txBody>
      </p:sp>
      <p:sp>
        <p:nvSpPr>
          <p:cNvPr id="17411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B7C7247E-A096-4BC3-A93E-7CE984D5F6B9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7412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3C04296-E883-428D-AE75-DE8CF3E5AB9B}" type="slidenum">
              <a:rPr lang="zh-CN" altLang="en-US" sz="1400">
                <a:ea typeface="宋体"/>
                <a:cs typeface="宋体"/>
              </a:rPr>
              <a:pPr algn="r"/>
              <a:t>4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7413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 idx="4294967295"/>
          </p:nvPr>
        </p:nvSpPr>
        <p:spPr>
          <a:xfrm>
            <a:off x="457200" y="174625"/>
            <a:ext cx="8229600" cy="1143000"/>
          </a:xfrm>
        </p:spPr>
        <p:txBody>
          <a:bodyPr/>
          <a:lstStyle/>
          <a:p>
            <a:r>
              <a:rPr lang="en-US" altLang="en-US" sz="3600" smtClean="0">
                <a:ea typeface="宋体"/>
                <a:cs typeface="宋体"/>
              </a:rPr>
              <a:t>Network Architecture Evolution</a:t>
            </a:r>
            <a:endParaRPr lang="zh-CN" altLang="en-US" sz="3600" smtClean="0">
              <a:ea typeface="宋体"/>
              <a:cs typeface="宋体"/>
            </a:endParaRPr>
          </a:p>
        </p:txBody>
      </p:sp>
      <p:sp>
        <p:nvSpPr>
          <p:cNvPr id="18434" name="内容占位符 2"/>
          <p:cNvSpPr>
            <a:spLocks noGrp="1"/>
          </p:cNvSpPr>
          <p:nvPr>
            <p:ph idx="4294967295"/>
          </p:nvPr>
        </p:nvSpPr>
        <p:spPr>
          <a:xfrm>
            <a:off x="428625" y="1339850"/>
            <a:ext cx="8229600" cy="9239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000" b="1" smtClean="0">
                <a:ea typeface="宋体"/>
                <a:cs typeface="宋体"/>
              </a:rPr>
              <a:t>Control protocols and functional modules to support operator and user chosen policies within network and terminal nodes:</a:t>
            </a:r>
            <a:r>
              <a:rPr lang="en-US" altLang="zh-CN" sz="1800" smtClean="0">
                <a:ea typeface="宋体"/>
                <a:cs typeface="宋体"/>
              </a:rPr>
              <a:t> </a:t>
            </a:r>
          </a:p>
          <a:p>
            <a:pPr>
              <a:buFontTx/>
              <a:buNone/>
            </a:pPr>
            <a:endParaRPr lang="en-US" altLang="zh-CN" sz="1800" smtClean="0">
              <a:ea typeface="宋体"/>
              <a:cs typeface="宋体"/>
            </a:endParaRPr>
          </a:p>
        </p:txBody>
      </p:sp>
      <p:sp>
        <p:nvSpPr>
          <p:cNvPr id="18435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7AC4ECF1-BA26-4832-840E-803E51049F48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8436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9DE3362-27AD-44E2-A328-913558A0805C}" type="slidenum">
              <a:rPr lang="zh-CN" altLang="en-US" sz="1400">
                <a:ea typeface="宋体"/>
                <a:cs typeface="宋体"/>
              </a:rPr>
              <a:pPr algn="r"/>
              <a:t>5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8437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  <p:sp>
        <p:nvSpPr>
          <p:cNvPr id="18438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420938" y="5411788"/>
            <a:ext cx="14398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 b="1">
                <a:latin typeface="Calibri" pitchFamily="34" charset="0"/>
                <a:ea typeface="宋体"/>
                <a:cs typeface="宋体"/>
              </a:rPr>
              <a:t>IP Network</a:t>
            </a:r>
            <a:endParaRPr lang="en-US" sz="44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39" name="Rectangle 1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60575" y="3036888"/>
            <a:ext cx="14398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 b="1">
                <a:latin typeface="Calibri" pitchFamily="34" charset="0"/>
                <a:ea typeface="宋体"/>
                <a:cs typeface="宋体"/>
              </a:rPr>
              <a:t>IP Network</a:t>
            </a:r>
            <a:endParaRPr lang="en-US" sz="44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6" name="Nuvola 254"/>
          <p:cNvSpPr/>
          <p:nvPr>
            <p:custDataLst>
              <p:tags r:id="rId3"/>
            </p:custDataLst>
          </p:nvPr>
        </p:nvSpPr>
        <p:spPr bwMode="auto">
          <a:xfrm>
            <a:off x="3213100" y="3252788"/>
            <a:ext cx="1819275" cy="649287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latin typeface="+mn-lt"/>
              </a:rPr>
              <a:t>Operator IP Network</a:t>
            </a:r>
          </a:p>
        </p:txBody>
      </p:sp>
      <p:sp>
        <p:nvSpPr>
          <p:cNvPr id="18441" name="Freeform 65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1485900" y="4044950"/>
            <a:ext cx="504825" cy="304800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UE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42" name="Freeform 6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349500" y="3468688"/>
            <a:ext cx="576263" cy="360362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3G/4G BS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4" name="Nuvola 172"/>
          <p:cNvSpPr/>
          <p:nvPr>
            <p:custDataLst>
              <p:tags r:id="rId6"/>
            </p:custDataLst>
          </p:nvPr>
        </p:nvSpPr>
        <p:spPr bwMode="auto">
          <a:xfrm>
            <a:off x="5089525" y="4154488"/>
            <a:ext cx="1009650" cy="504825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>
              <a:defRPr/>
            </a:pPr>
            <a:r>
              <a:rPr lang="en-GB" sz="1000">
                <a:latin typeface="Tele-GroteskNor" pitchFamily="2" charset="0"/>
              </a:rPr>
              <a:t>Internet </a:t>
            </a:r>
          </a:p>
        </p:txBody>
      </p:sp>
      <p:sp>
        <p:nvSpPr>
          <p:cNvPr id="31" name="Nuvola 254"/>
          <p:cNvSpPr/>
          <p:nvPr>
            <p:custDataLst>
              <p:tags r:id="rId7"/>
            </p:custDataLst>
          </p:nvPr>
        </p:nvSpPr>
        <p:spPr bwMode="auto">
          <a:xfrm>
            <a:off x="3294063" y="4764088"/>
            <a:ext cx="1819275" cy="647700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latin typeface="+mn-lt"/>
              </a:rPr>
              <a:t>Operator IP Network</a:t>
            </a:r>
          </a:p>
        </p:txBody>
      </p:sp>
      <p:cxnSp>
        <p:nvCxnSpPr>
          <p:cNvPr id="39" name="Straight Connector 38"/>
          <p:cNvCxnSpPr/>
          <p:nvPr>
            <p:custDataLst>
              <p:tags r:id="rId8"/>
            </p:custDataLst>
          </p:nvPr>
        </p:nvCxnSpPr>
        <p:spPr>
          <a:xfrm flipV="1">
            <a:off x="5086350" y="4621213"/>
            <a:ext cx="646113" cy="431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6" name="Line 1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5013325" y="3611563"/>
            <a:ext cx="5762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47" name="Line 2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2925763" y="36115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48" name="Line 2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3141663" y="505301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49" name="Freeform 65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3502025" y="3829050"/>
            <a:ext cx="504825" cy="288925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PCRF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0" name="Freeform 65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>
            <a:off x="4149725" y="3829050"/>
            <a:ext cx="504825" cy="288925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mAAA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1" name="Freeform 65"/>
          <p:cNvSpPr>
            <a:spLocks noEditPoints="1"/>
          </p:cNvSpPr>
          <p:nvPr>
            <p:custDataLst>
              <p:tags r:id="rId14"/>
            </p:custDataLst>
          </p:nvPr>
        </p:nvSpPr>
        <p:spPr bwMode="auto">
          <a:xfrm>
            <a:off x="3573463" y="4510088"/>
            <a:ext cx="504825" cy="288925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BPCF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2" name="Freeform 65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4221163" y="4510088"/>
            <a:ext cx="504825" cy="288925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fAAA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3" name="Line 2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 flipH="1">
            <a:off x="1917700" y="3684588"/>
            <a:ext cx="431800" cy="3603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54" name="Line 27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H="1" flipV="1">
            <a:off x="1895475" y="4381500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55" name="Freeform 65"/>
          <p:cNvSpPr>
            <a:spLocks noEditPoints="1"/>
          </p:cNvSpPr>
          <p:nvPr>
            <p:custDataLst>
              <p:tags r:id="rId18"/>
            </p:custDataLst>
          </p:nvPr>
        </p:nvSpPr>
        <p:spPr bwMode="auto">
          <a:xfrm>
            <a:off x="7102475" y="4910138"/>
            <a:ext cx="431800" cy="358775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Real time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6" name="Freeform 65"/>
          <p:cNvSpPr>
            <a:spLocks noEditPoints="1"/>
          </p:cNvSpPr>
          <p:nvPr>
            <p:custDataLst>
              <p:tags r:id="rId19"/>
            </p:custDataLst>
          </p:nvPr>
        </p:nvSpPr>
        <p:spPr bwMode="auto">
          <a:xfrm>
            <a:off x="6815138" y="4260850"/>
            <a:ext cx="706437" cy="214313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streaming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57" name="Freeform 65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6235700" y="5053013"/>
            <a:ext cx="647700" cy="360362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Delay tolerant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2" name="Nuvola 172"/>
          <p:cNvSpPr/>
          <p:nvPr>
            <p:custDataLst>
              <p:tags r:id="rId21"/>
            </p:custDataLst>
          </p:nvPr>
        </p:nvSpPr>
        <p:spPr bwMode="auto">
          <a:xfrm>
            <a:off x="6238875" y="4476750"/>
            <a:ext cx="1009650" cy="576263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 algn="ctr">
              <a:defRPr/>
            </a:pPr>
            <a:r>
              <a:rPr lang="en-GB" sz="1000">
                <a:latin typeface="Tele-GroteskNor" pitchFamily="2" charset="0"/>
              </a:rPr>
              <a:t>Service platform</a:t>
            </a:r>
          </a:p>
        </p:txBody>
      </p:sp>
      <p:sp>
        <p:nvSpPr>
          <p:cNvPr id="18459" name="Rectangle 38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558925" y="4116388"/>
            <a:ext cx="5032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2000">
              <a:latin typeface="Tele-GroteskNor" pitchFamily="2" charset="0"/>
            </a:endParaRPr>
          </a:p>
        </p:txBody>
      </p:sp>
      <p:sp>
        <p:nvSpPr>
          <p:cNvPr id="18460" name="Freeform 65"/>
          <p:cNvSpPr>
            <a:spLocks noEditPoints="1"/>
          </p:cNvSpPr>
          <p:nvPr>
            <p:custDataLst>
              <p:tags r:id="rId23"/>
            </p:custDataLst>
          </p:nvPr>
        </p:nvSpPr>
        <p:spPr bwMode="auto">
          <a:xfrm>
            <a:off x="1558925" y="4116388"/>
            <a:ext cx="504825" cy="304800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UE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61" name="Rectangle 36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630363" y="4187825"/>
            <a:ext cx="50482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2000">
              <a:latin typeface="Tele-GroteskNor" pitchFamily="2" charset="0"/>
            </a:endParaRPr>
          </a:p>
        </p:txBody>
      </p:sp>
      <p:sp>
        <p:nvSpPr>
          <p:cNvPr id="18462" name="Freeform 65"/>
          <p:cNvSpPr>
            <a:spLocks noEditPoints="1"/>
          </p:cNvSpPr>
          <p:nvPr>
            <p:custDataLst>
              <p:tags r:id="rId25"/>
            </p:custDataLst>
          </p:nvPr>
        </p:nvSpPr>
        <p:spPr bwMode="auto">
          <a:xfrm>
            <a:off x="1630363" y="4171950"/>
            <a:ext cx="504825" cy="304800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UE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63" name="Freeform 65"/>
          <p:cNvSpPr>
            <a:spLocks noEditPoints="1"/>
          </p:cNvSpPr>
          <p:nvPr>
            <p:custDataLst>
              <p:tags r:id="rId26"/>
            </p:custDataLst>
          </p:nvPr>
        </p:nvSpPr>
        <p:spPr bwMode="auto">
          <a:xfrm>
            <a:off x="2422525" y="4621213"/>
            <a:ext cx="863600" cy="431800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WiFi AP</a:t>
            </a:r>
          </a:p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RG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64" name="Rectangle 75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278063" y="4837113"/>
            <a:ext cx="865187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 sz="2000">
              <a:latin typeface="Tele-GroteskNor" pitchFamily="2" charset="0"/>
            </a:endParaRPr>
          </a:p>
        </p:txBody>
      </p:sp>
      <p:sp>
        <p:nvSpPr>
          <p:cNvPr id="18465" name="Freeform 65"/>
          <p:cNvSpPr>
            <a:spLocks noEditPoints="1"/>
          </p:cNvSpPr>
          <p:nvPr>
            <p:custDataLst>
              <p:tags r:id="rId28"/>
            </p:custDataLst>
          </p:nvPr>
        </p:nvSpPr>
        <p:spPr bwMode="auto">
          <a:xfrm>
            <a:off x="2278063" y="4837113"/>
            <a:ext cx="863600" cy="431800"/>
          </a:xfrm>
          <a:custGeom>
            <a:avLst/>
            <a:gdLst>
              <a:gd name="T0" fmla="*/ 0 w 330"/>
              <a:gd name="T1" fmla="*/ 0 h 198"/>
              <a:gd name="T2" fmla="*/ 2147483647 w 330"/>
              <a:gd name="T3" fmla="*/ 0 h 198"/>
              <a:gd name="T4" fmla="*/ 2147483647 w 330"/>
              <a:gd name="T5" fmla="*/ 2147483647 h 198"/>
              <a:gd name="T6" fmla="*/ 0 w 330"/>
              <a:gd name="T7" fmla="*/ 2147483647 h 198"/>
              <a:gd name="T8" fmla="*/ 0 w 330"/>
              <a:gd name="T9" fmla="*/ 0 h 198"/>
              <a:gd name="T10" fmla="*/ 2147483647 w 330"/>
              <a:gd name="T11" fmla="*/ 2147483647 h 198"/>
              <a:gd name="T12" fmla="*/ 2147483647 w 330"/>
              <a:gd name="T13" fmla="*/ 2147483647 h 198"/>
              <a:gd name="T14" fmla="*/ 2147483647 w 330"/>
              <a:gd name="T15" fmla="*/ 2147483647 h 198"/>
              <a:gd name="T16" fmla="*/ 2147483647 w 330"/>
              <a:gd name="T17" fmla="*/ 2147483647 h 198"/>
              <a:gd name="T18" fmla="*/ 2147483647 w 330"/>
              <a:gd name="T19" fmla="*/ 2147483647 h 198"/>
              <a:gd name="T20" fmla="*/ 2147483647 w 330"/>
              <a:gd name="T21" fmla="*/ 2147483647 h 198"/>
              <a:gd name="T22" fmla="*/ 2147483647 w 330"/>
              <a:gd name="T23" fmla="*/ 2147483647 h 198"/>
              <a:gd name="T24" fmla="*/ 2147483647 w 330"/>
              <a:gd name="T25" fmla="*/ 2147483647 h 198"/>
              <a:gd name="T26" fmla="*/ 2147483647 w 330"/>
              <a:gd name="T27" fmla="*/ 2147483647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H(e)NB</a:t>
            </a:r>
          </a:p>
          <a:p>
            <a:pPr algn="ctr"/>
            <a:r>
              <a:rPr lang="en-US" altLang="zh-CN" sz="1000">
                <a:latin typeface="Calibri" pitchFamily="34" charset="0"/>
                <a:ea typeface="宋体"/>
                <a:cs typeface="宋体"/>
              </a:rPr>
              <a:t>RG</a:t>
            </a:r>
            <a:endParaRPr lang="zh-CN" altLang="en-US" sz="1000">
              <a:latin typeface="Calibri" pitchFamily="34" charset="0"/>
              <a:ea typeface="宋体"/>
              <a:cs typeface="宋体"/>
            </a:endParaRPr>
          </a:p>
        </p:txBody>
      </p:sp>
      <p:sp>
        <p:nvSpPr>
          <p:cNvPr id="18466" name="Rectangle 76"/>
          <p:cNvSpPr>
            <a:spLocks noChangeArrowheads="1"/>
          </p:cNvSpPr>
          <p:nvPr/>
        </p:nvSpPr>
        <p:spPr bwMode="auto">
          <a:xfrm>
            <a:off x="5911850" y="2551113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AAA      Authentication Authorization Accounting 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AP         Access Point 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BS         Base Station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BPCF    Broadband Policy Control Function 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fAAA      AAA in fixed network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H(e)NB Home (evolved) NodeB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 mAAA   AAA in mobile network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PCRF     Policy Charging Rule Function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RG          Residential Gateway</a:t>
            </a:r>
          </a:p>
          <a:p>
            <a:r>
              <a:rPr lang="en-US" altLang="zh-CN" sz="900">
                <a:latin typeface="Tele-GroteskNor" pitchFamily="2" charset="0"/>
                <a:ea typeface="宋体"/>
                <a:cs typeface="宋体"/>
              </a:rPr>
              <a:t>UE          User Equipment</a:t>
            </a:r>
          </a:p>
        </p:txBody>
      </p:sp>
      <p:sp>
        <p:nvSpPr>
          <p:cNvPr id="18467" name="Line 77"/>
          <p:cNvSpPr>
            <a:spLocks noChangeShapeType="1"/>
          </p:cNvSpPr>
          <p:nvPr/>
        </p:nvSpPr>
        <p:spPr bwMode="auto">
          <a:xfrm>
            <a:off x="6022975" y="4476750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8468" name="TextBox 36"/>
          <p:cNvSpPr txBox="1">
            <a:spLocks noChangeArrowheads="1"/>
          </p:cNvSpPr>
          <p:nvPr/>
        </p:nvSpPr>
        <p:spPr bwMode="auto">
          <a:xfrm>
            <a:off x="300038" y="4754563"/>
            <a:ext cx="1776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Heterogeneous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 idx="4294967295"/>
          </p:nvPr>
        </p:nvSpPr>
        <p:spPr>
          <a:xfrm>
            <a:off x="457200" y="174625"/>
            <a:ext cx="8229600" cy="1143000"/>
          </a:xfrm>
        </p:spPr>
        <p:txBody>
          <a:bodyPr/>
          <a:lstStyle/>
          <a:p>
            <a:r>
              <a:rPr lang="en-US" altLang="zh-CN" sz="3600" smtClean="0">
                <a:ea typeface="宋体"/>
                <a:cs typeface="宋体"/>
              </a:rPr>
              <a:t>Requirement #1: Group Identification</a:t>
            </a:r>
            <a:endParaRPr lang="zh-CN" altLang="en-US" sz="3600" smtClean="0">
              <a:ea typeface="宋体"/>
              <a:cs typeface="宋体"/>
            </a:endParaRPr>
          </a:p>
        </p:txBody>
      </p:sp>
      <p:sp>
        <p:nvSpPr>
          <p:cNvPr id="19458" name="内容占位符 2"/>
          <p:cNvSpPr>
            <a:spLocks noGrp="1"/>
          </p:cNvSpPr>
          <p:nvPr>
            <p:ph idx="4294967295"/>
          </p:nvPr>
        </p:nvSpPr>
        <p:spPr>
          <a:xfrm>
            <a:off x="528638" y="931863"/>
            <a:ext cx="8229600" cy="5046662"/>
          </a:xfrm>
        </p:spPr>
        <p:txBody>
          <a:bodyPr/>
          <a:lstStyle/>
          <a:p>
            <a:pPr>
              <a:buFontTx/>
              <a:buNone/>
            </a:pPr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The goal of our model is to enforce certain unified policy control for consumer’s service by means of grouping the consumer’s devices for management.</a:t>
            </a:r>
          </a:p>
          <a:p>
            <a:r>
              <a:rPr lang="en-US" altLang="zh-CN" sz="1600" smtClean="0">
                <a:ea typeface="宋体"/>
                <a:cs typeface="宋体"/>
              </a:rPr>
              <a:t>This group can be configured in the subscription server of the operator.</a:t>
            </a:r>
          </a:p>
          <a:p>
            <a:r>
              <a:rPr lang="en-US" altLang="zh-CN" sz="1600" smtClean="0">
                <a:ea typeface="宋体"/>
                <a:cs typeface="宋体"/>
              </a:rPr>
              <a:t>Subscriber ID used for unified service management can be constructed based on the requirements of </a:t>
            </a:r>
            <a:r>
              <a:rPr lang="en-US" altLang="zh-CN" sz="1600" b="1" smtClean="0">
                <a:ea typeface="宋体"/>
                <a:cs typeface="宋体"/>
              </a:rPr>
              <a:t>Subscriber ID</a:t>
            </a:r>
            <a:r>
              <a:rPr lang="en-US" altLang="zh-CN" sz="1600" smtClean="0">
                <a:ea typeface="宋体"/>
                <a:cs typeface="宋体"/>
              </a:rPr>
              <a:t>: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is assigned &amp; configured by the ISP or operators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determine which traffic policy such as QoS are enforced by the nodes inside the network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is combined with the subscriber information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may correspond to the device identifiers, such as ISIM, etc. 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should be kept unchanged in the Carrier Grade Network Address Translation (CGN) devices</a:t>
            </a:r>
          </a:p>
          <a:p>
            <a:r>
              <a:rPr lang="en-US" altLang="zh-CN" sz="1600" smtClean="0">
                <a:ea typeface="宋体"/>
                <a:cs typeface="宋体"/>
              </a:rPr>
              <a:t>The devices of the consumer and the operator must have the consistent ID for the same management group.</a:t>
            </a:r>
          </a:p>
          <a:p>
            <a:r>
              <a:rPr lang="en-US" altLang="zh-CN" sz="1600" smtClean="0">
                <a:ea typeface="宋体"/>
                <a:cs typeface="宋体"/>
              </a:rPr>
              <a:t>Use of Subscriber ID should enable access to the network and applications including third-party service without additional authentication.</a:t>
            </a:r>
          </a:p>
          <a:p>
            <a:pPr lvl="1"/>
            <a:endParaRPr lang="en-US" altLang="zh-CN" sz="1400" smtClean="0">
              <a:ea typeface="宋体"/>
              <a:cs typeface="宋体"/>
            </a:endParaRPr>
          </a:p>
        </p:txBody>
      </p:sp>
      <p:sp>
        <p:nvSpPr>
          <p:cNvPr id="19459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68EA2836-30D3-4653-BA5B-1C08452B3078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9460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C9309F-DEB4-4950-BD13-FDB1A1CAAB9C}" type="slidenum">
              <a:rPr lang="zh-CN" altLang="en-US" sz="1400">
                <a:ea typeface="宋体"/>
                <a:cs typeface="宋体"/>
              </a:rPr>
              <a:pPr algn="r"/>
              <a:t>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19461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 idx="4294967295"/>
          </p:nvPr>
        </p:nvSpPr>
        <p:spPr>
          <a:xfrm>
            <a:off x="457200" y="174625"/>
            <a:ext cx="8229600" cy="1143000"/>
          </a:xfrm>
        </p:spPr>
        <p:txBody>
          <a:bodyPr/>
          <a:lstStyle/>
          <a:p>
            <a:r>
              <a:rPr lang="en-US" altLang="zh-CN" sz="3600" smtClean="0">
                <a:ea typeface="宋体"/>
                <a:cs typeface="宋体"/>
              </a:rPr>
              <a:t>Group Identification: Technical Issues</a:t>
            </a:r>
            <a:endParaRPr lang="zh-CN" altLang="en-US" sz="3600" smtClean="0">
              <a:ea typeface="宋体"/>
              <a:cs typeface="宋体"/>
            </a:endParaRPr>
          </a:p>
        </p:txBody>
      </p:sp>
      <p:sp>
        <p:nvSpPr>
          <p:cNvPr id="20482" name="内容占位符 2"/>
          <p:cNvSpPr>
            <a:spLocks noGrp="1"/>
          </p:cNvSpPr>
          <p:nvPr>
            <p:ph idx="4294967295"/>
          </p:nvPr>
        </p:nvSpPr>
        <p:spPr>
          <a:xfrm>
            <a:off x="457200" y="1157288"/>
            <a:ext cx="8229600" cy="5046662"/>
          </a:xfrm>
        </p:spPr>
        <p:txBody>
          <a:bodyPr/>
          <a:lstStyle/>
          <a:p>
            <a:pPr>
              <a:buFontTx/>
              <a:buNone/>
            </a:pPr>
            <a:endParaRPr lang="en-US" altLang="zh-CN" sz="2000" smtClean="0">
              <a:ea typeface="宋体"/>
              <a:cs typeface="宋体"/>
            </a:endParaRPr>
          </a:p>
          <a:p>
            <a:r>
              <a:rPr lang="en-US" altLang="zh-CN" sz="2000" smtClean="0">
                <a:ea typeface="宋体"/>
                <a:cs typeface="宋体"/>
              </a:rPr>
              <a:t>Two different types of identifiers play an important role in this case: </a:t>
            </a:r>
          </a:p>
          <a:p>
            <a:endParaRPr lang="en-US" altLang="zh-CN" sz="2000" smtClean="0">
              <a:ea typeface="宋体"/>
              <a:cs typeface="宋体"/>
            </a:endParaRPr>
          </a:p>
          <a:p>
            <a:pPr lvl="1"/>
            <a:r>
              <a:rPr lang="en-US" altLang="zh-CN" sz="1800" smtClean="0">
                <a:ea typeface="宋体"/>
                <a:cs typeface="宋体"/>
              </a:rPr>
              <a:t>Device Identifier: </a:t>
            </a:r>
          </a:p>
          <a:p>
            <a:pPr lvl="2"/>
            <a:r>
              <a:rPr lang="en-US" altLang="zh-CN" sz="1600" smtClean="0">
                <a:ea typeface="宋体"/>
                <a:cs typeface="宋体"/>
              </a:rPr>
              <a:t>the Device Identifier is used to indicate each individual devices for the</a:t>
            </a:r>
            <a:br>
              <a:rPr lang="en-US" altLang="zh-CN" sz="1600" smtClean="0">
                <a:ea typeface="宋体"/>
                <a:cs typeface="宋体"/>
              </a:rPr>
            </a:br>
            <a:r>
              <a:rPr lang="en-US" altLang="zh-CN" sz="1600" smtClean="0">
                <a:ea typeface="宋体"/>
                <a:cs typeface="宋体"/>
              </a:rPr>
              <a:t>customer</a:t>
            </a:r>
          </a:p>
          <a:p>
            <a:pPr lvl="2"/>
            <a:r>
              <a:rPr lang="en-US" altLang="zh-CN" sz="1600" smtClean="0">
                <a:ea typeface="宋体"/>
                <a:cs typeface="宋体"/>
              </a:rPr>
              <a:t>should be kept unchanged in the Carrier Grade Network Address Translation (CGNs) </a:t>
            </a:r>
          </a:p>
          <a:p>
            <a:pPr lvl="2"/>
            <a:r>
              <a:rPr lang="en-US" altLang="zh-CN" sz="1600" smtClean="0">
                <a:ea typeface="宋体"/>
                <a:cs typeface="宋体"/>
              </a:rPr>
              <a:t>the device identifier should be unchanged or updated in case of roaming among different Access Points or Home Gateways.</a:t>
            </a:r>
          </a:p>
          <a:p>
            <a:pPr lvl="1"/>
            <a:endParaRPr lang="en-US" altLang="zh-CN" sz="1800" smtClean="0">
              <a:ea typeface="宋体"/>
              <a:cs typeface="宋体"/>
            </a:endParaRPr>
          </a:p>
          <a:p>
            <a:pPr lvl="1"/>
            <a:r>
              <a:rPr lang="en-US" altLang="zh-CN" sz="1800" smtClean="0">
                <a:ea typeface="宋体"/>
                <a:cs typeface="宋体"/>
              </a:rPr>
              <a:t>Subscriber Identifier:</a:t>
            </a:r>
          </a:p>
          <a:p>
            <a:pPr lvl="2"/>
            <a:r>
              <a:rPr lang="en-US" altLang="zh-CN" sz="1600" smtClean="0">
                <a:ea typeface="宋体"/>
                <a:cs typeface="宋体"/>
              </a:rPr>
              <a:t>is used to indicate a customer under the same policy, e.g. accounting policy, priority profile, etc.</a:t>
            </a:r>
          </a:p>
          <a:p>
            <a:pPr lvl="2"/>
            <a:r>
              <a:rPr lang="en-US" altLang="zh-CN" sz="1600" smtClean="0">
                <a:ea typeface="宋体"/>
                <a:cs typeface="宋体"/>
              </a:rPr>
              <a:t>one Subscriber Identifier may correspondent to multiple Device Identifiers</a:t>
            </a:r>
          </a:p>
        </p:txBody>
      </p:sp>
      <p:sp>
        <p:nvSpPr>
          <p:cNvPr id="20483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74F545B9-2F8E-4B1E-B3BC-7E08F4A80482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0484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A9B372F-B400-4829-B813-8800CDF7A058}" type="slidenum">
              <a:rPr lang="zh-CN" altLang="en-US" sz="1400">
                <a:ea typeface="宋体"/>
                <a:cs typeface="宋体"/>
              </a:rPr>
              <a:pPr algn="r"/>
              <a:t>7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0485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 idx="4294967295"/>
          </p:nvPr>
        </p:nvSpPr>
        <p:spPr>
          <a:xfrm>
            <a:off x="319088" y="242888"/>
            <a:ext cx="8229600" cy="1143000"/>
          </a:xfrm>
        </p:spPr>
        <p:txBody>
          <a:bodyPr/>
          <a:lstStyle/>
          <a:p>
            <a:r>
              <a:rPr lang="en-US" altLang="zh-CN" sz="2800" smtClean="0">
                <a:ea typeface="宋体"/>
                <a:cs typeface="宋体"/>
              </a:rPr>
              <a:t>Requirement #2: </a:t>
            </a:r>
            <a:br>
              <a:rPr lang="en-US" altLang="zh-CN" sz="2800" smtClean="0">
                <a:ea typeface="宋体"/>
                <a:cs typeface="宋体"/>
              </a:rPr>
            </a:br>
            <a:r>
              <a:rPr lang="en-US" altLang="en-US" sz="2800" smtClean="0">
                <a:ea typeface="宋体"/>
                <a:cs typeface="宋体"/>
              </a:rPr>
              <a:t>Requirements for UE Mobility in Fixed IP Network</a:t>
            </a:r>
            <a:endParaRPr lang="zh-CN" altLang="en-US" sz="2800" smtClean="0">
              <a:ea typeface="宋体"/>
              <a:cs typeface="宋体"/>
            </a:endParaRPr>
          </a:p>
        </p:txBody>
      </p:sp>
      <p:sp>
        <p:nvSpPr>
          <p:cNvPr id="21506" name="内容占位符 2"/>
          <p:cNvSpPr>
            <a:spLocks noGrp="1"/>
          </p:cNvSpPr>
          <p:nvPr>
            <p:ph idx="4294967295"/>
          </p:nvPr>
        </p:nvSpPr>
        <p:spPr>
          <a:xfrm>
            <a:off x="457200" y="1571625"/>
            <a:ext cx="8229600" cy="38782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000" b="1" smtClean="0">
                <a:ea typeface="宋体"/>
                <a:cs typeface="宋体"/>
              </a:rPr>
              <a:t>Mobility Requirement:</a:t>
            </a:r>
            <a:r>
              <a:rPr lang="en-US" altLang="zh-CN" sz="1800" smtClean="0">
                <a:ea typeface="宋体"/>
                <a:cs typeface="宋体"/>
              </a:rPr>
              <a:t> 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Regarding the requirements for MN (Mobile Node) mobility in fixed IP networks two use cases can be distinguished: </a:t>
            </a:r>
          </a:p>
          <a:p>
            <a:pPr lvl="1"/>
            <a:r>
              <a:rPr lang="en-US" altLang="zh-CN" sz="1600" smtClean="0">
                <a:ea typeface="宋体"/>
                <a:cs typeface="宋体"/>
              </a:rPr>
              <a:t>mobility between different access technologies e.g. WiFi and 3 GPP</a:t>
            </a:r>
          </a:p>
          <a:p>
            <a:pPr lvl="1"/>
            <a:r>
              <a:rPr lang="en-US" altLang="zh-CN" sz="1600" smtClean="0">
                <a:ea typeface="宋体"/>
                <a:cs typeface="宋体"/>
              </a:rPr>
              <a:t>mobile node MN mobility in a WiFi scenario</a:t>
            </a:r>
          </a:p>
          <a:p>
            <a:r>
              <a:rPr lang="en-US" altLang="zh-CN" sz="1800" smtClean="0">
                <a:ea typeface="宋体"/>
                <a:cs typeface="宋体"/>
              </a:rPr>
              <a:t>The following are the requirements for the User Equipment Mobility in Fixed IP Network: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Requirement for handover between networks while the session is active according to the network status with the change in the MN attachment.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Mechanisms and interfaces between operators or access networks SHOULD be deployed to manage the mobility of the traffic flows of their users.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Mobility should be enabled whether or not coverage areas overlap.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Differentiated Services (QoS) for the mobile device (MN) should be provided to ensure service guarantee when device is roaming.</a:t>
            </a:r>
          </a:p>
          <a:p>
            <a:pPr lvl="1"/>
            <a:r>
              <a:rPr lang="en-US" altLang="zh-CN" sz="1400" smtClean="0">
                <a:ea typeface="宋体"/>
                <a:cs typeface="宋体"/>
              </a:rPr>
              <a:t>Connectivity status of the MN should be reported to the fixed IP edge router. </a:t>
            </a:r>
          </a:p>
        </p:txBody>
      </p:sp>
      <p:sp>
        <p:nvSpPr>
          <p:cNvPr id="21507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A517DFC7-B9BE-44F5-83AB-B25F20216AA1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1508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829C518-2E35-4304-8A59-B597FAA99E58}" type="slidenum">
              <a:rPr lang="zh-CN" altLang="en-US" sz="1400">
                <a:ea typeface="宋体"/>
                <a:cs typeface="宋体"/>
              </a:rPr>
              <a:pPr algn="r"/>
              <a:t>8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1509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 idx="4294967295"/>
          </p:nvPr>
        </p:nvSpPr>
        <p:spPr>
          <a:xfrm>
            <a:off x="457200" y="174625"/>
            <a:ext cx="8229600" cy="1143000"/>
          </a:xfrm>
        </p:spPr>
        <p:txBody>
          <a:bodyPr/>
          <a:lstStyle/>
          <a:p>
            <a:r>
              <a:rPr lang="en-US" altLang="zh-CN" sz="3600" smtClean="0">
                <a:ea typeface="宋体"/>
                <a:cs typeface="宋体"/>
              </a:rPr>
              <a:t>Summary</a:t>
            </a:r>
            <a:endParaRPr lang="zh-CN" altLang="en-US" sz="3600" smtClean="0">
              <a:ea typeface="宋体"/>
              <a:cs typeface="宋体"/>
            </a:endParaRPr>
          </a:p>
        </p:txBody>
      </p:sp>
      <p:sp>
        <p:nvSpPr>
          <p:cNvPr id="22530" name="内容占位符 2"/>
          <p:cNvSpPr>
            <a:spLocks noGrp="1"/>
          </p:cNvSpPr>
          <p:nvPr>
            <p:ph idx="4294967295"/>
          </p:nvPr>
        </p:nvSpPr>
        <p:spPr>
          <a:xfrm>
            <a:off x="541338" y="1241425"/>
            <a:ext cx="8229600" cy="4214813"/>
          </a:xfrm>
        </p:spPr>
        <p:txBody>
          <a:bodyPr/>
          <a:lstStyle/>
          <a:p>
            <a:r>
              <a:rPr lang="en-US" altLang="zh-CN" sz="1800" smtClean="0">
                <a:ea typeface="宋体"/>
                <a:cs typeface="宋体"/>
              </a:rPr>
              <a:t>Strong requirements on Group/Subscriber Identification.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pPr lvl="1"/>
            <a:r>
              <a:rPr lang="en-US" altLang="zh-CN" sz="1600" smtClean="0">
                <a:ea typeface="宋体"/>
                <a:cs typeface="宋体"/>
              </a:rPr>
              <a:t>Challenge is to transmit the Group/Subscriber ID to the fixed IP network.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Strong requirements on support of MN mobility in fixed IP network.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pPr lvl="1"/>
            <a:r>
              <a:rPr lang="en-US" altLang="zh-CN" sz="1600" smtClean="0">
                <a:ea typeface="宋体"/>
                <a:cs typeface="宋体"/>
              </a:rPr>
              <a:t>Challenge is to transmit MN connectivity status to the fixed IP network.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Benefit of this solution will be seamless connectivity and service provisioning to the fixed IP network improving resource allocation and QoS provisioning.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r>
              <a:rPr lang="en-US" altLang="zh-CN" sz="1800" smtClean="0">
                <a:ea typeface="宋体"/>
                <a:cs typeface="宋体"/>
              </a:rPr>
              <a:t>Improve user experience and reduce Capex/Opex for operators.</a:t>
            </a:r>
          </a:p>
          <a:p>
            <a:endParaRPr lang="en-US" altLang="zh-CN" sz="1800" smtClean="0">
              <a:ea typeface="宋体"/>
              <a:cs typeface="宋体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1800" smtClean="0">
                <a:ea typeface="宋体"/>
                <a:cs typeface="宋体"/>
              </a:rPr>
              <a:t>IETF is strongly encouraged to work on these issues. </a:t>
            </a:r>
          </a:p>
        </p:txBody>
      </p:sp>
      <p:sp>
        <p:nvSpPr>
          <p:cNvPr id="22531" name="日期占位符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3CEBCB6-2DC7-4458-A383-05AC1FC9D65B}" type="datetime1">
              <a:rPr lang="zh-CN" altLang="en-US" sz="1400">
                <a:ea typeface="宋体"/>
                <a:cs typeface="宋体"/>
              </a:rPr>
              <a:pPr/>
              <a:t>2012/11/6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2532" name="灯片编号占位符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37BA39A-7CFF-4920-A081-4EBAA40E6CDE}" type="slidenum">
              <a:rPr lang="zh-CN" altLang="en-US" sz="1400">
                <a:ea typeface="宋体"/>
                <a:cs typeface="宋体"/>
              </a:rPr>
              <a:pPr algn="r"/>
              <a:t>9</a:t>
            </a:fld>
            <a:endParaRPr lang="en-US" altLang="zh-CN" sz="1400">
              <a:ea typeface="宋体"/>
              <a:cs typeface="宋体"/>
            </a:endParaRPr>
          </a:p>
        </p:txBody>
      </p:sp>
      <p:sp>
        <p:nvSpPr>
          <p:cNvPr id="22533" name="Rectangle 5"/>
          <p:cNvSpPr txBox="1"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1400">
                <a:ea typeface="宋体"/>
                <a:cs typeface="宋体"/>
              </a:rPr>
              <a:t>FMC BoF IETF 85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XrZfRLAkStK709jV1ru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7zI8nuw0aLY9PgPqH.m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nT2RuCgy0.YluhQyytoY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Y79DySYjk2ERm72XvdYW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23PnLGdEOLyhwRhsxv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uNgFLOsWkW.K2EmQgsSL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9pZI.Z81USKkTBxszV9J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Sk.H.tKR0O_rWeS19_wb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.cO04woM0W0KnvIJMUAa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zGE4hClUUK833k92Edf1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OAnuTGlBkS5Rc2ArNpTX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NmIToPLkiqYfdEbofqY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xM__lngEWcvXd2llnKg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TW3BQDDKUW0rFA5F7_WO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yCTYNg.U0i85.wX_vbQ1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DsFMT0iQUyc4S6ye5Xgf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9q_N6MfkeQkFVazHg1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n6biFetUEGYriy4_Wg0C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CEnIHf1okWFvC4CBxVlf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n7_MmV0sUSg7heF1y.hL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KnE9zjUJUOs9twK6d8D4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63XfvI6FE.HU.QxFDXiD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Rmuh.MxiEeYAHv3gnYLV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P0c_Uhjg0eyqlqleeR5U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Ndf1X8YVUmvwjs_zG8UR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sRoZweckuureeXYoCr4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.FwFJLUUeRKFMCwLcu.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VBvobS9UiDcLbfSCZnTg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11285</TotalTime>
  <Words>843</Words>
  <Application>Microsoft Office PowerPoint</Application>
  <PresentationFormat>On-screen Show (4:3)</PresentationFormat>
  <Paragraphs>151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FMC BoF IETF 85  Requirements in Fixed Mobile Convergence draft-schott-fmc-requirements-04    </vt:lpstr>
      <vt:lpstr>Motivation for Us #1</vt:lpstr>
      <vt:lpstr>Motivation for Us #2</vt:lpstr>
      <vt:lpstr>Why Standardization is needed?</vt:lpstr>
      <vt:lpstr>Network Architecture Evolution</vt:lpstr>
      <vt:lpstr>Requirement #1: Group Identification</vt:lpstr>
      <vt:lpstr>Group Identification: Technical Issues</vt:lpstr>
      <vt:lpstr>Requirement #2:  Requirements for UE Mobility in Fixed IP Network</vt:lpstr>
      <vt:lpstr>Summary</vt:lpstr>
    </vt:vector>
  </TitlesOfParts>
  <Company>Deutsche Telekom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FMC BOF</dc:title>
  <dc:creator>Roland Schott</dc:creator>
  <cp:lastModifiedBy>Huawei</cp:lastModifiedBy>
  <cp:revision>1128</cp:revision>
  <dcterms:created xsi:type="dcterms:W3CDTF">2009-03-13T18:05:52Z</dcterms:created>
  <dcterms:modified xsi:type="dcterms:W3CDTF">2012-11-06T19:14:46Z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(2)jzd1+Af+lSyDzt9zTOdB62DgJGg/ozGgsCJ3D6Muj1N2H2GgqpDcmx2Ylf6qcYc00MUDQCDA
3iI3elsG/00tcMrM5niQlrUkl3jxXWcTOf9CuD1O+wUXHTYp5u53CYLX7NMjo7x9Za0XmMda
emvbdNvagWyzHf3hVC6gQCElifSlOQnEn7PhkcKrqHwkqHC9B4bq9pPitTVbzpcSkA+oc9wj
yIvqCcOsRl12AiY9hRRS9</vt:lpwstr>
  </property>
  <property fmtid="{D5CDD505-2E9C-101B-9397-08002B2CF9AE}" pid="3" name="_ms_pID_7253431">
    <vt:lpwstr>2rc69uVco+B1mldTucAHTZGOy2O4CI2EuFhpKxZ1jTZ3bcoWhqe
gGVZ7E3EyC8zBIkpJP6m2yzWcW/eee0dX8l1qQKM6Igc5gbtJ1MNlT8t2IyPsYRqAxu1S2nU
n0v518E02WUhpapKDkIRXP6+DgbuHOsSFTswbgU/hS8sag==</vt:lpwstr>
  </property>
  <property fmtid="{D5CDD505-2E9C-101B-9397-08002B2CF9AE}" pid="4" name="sflag">
    <vt:lpwstr>1351222080</vt:lpwstr>
  </property>
</Properties>
</file>