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79" r:id="rId4"/>
    <p:sldId id="286" r:id="rId5"/>
    <p:sldId id="284" r:id="rId6"/>
    <p:sldId id="292" r:id="rId7"/>
    <p:sldId id="288" r:id="rId8"/>
    <p:sldId id="290" r:id="rId9"/>
    <p:sldId id="293" r:id="rId10"/>
    <p:sldId id="295" r:id="rId11"/>
    <p:sldId id="296" r:id="rId12"/>
    <p:sldId id="280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0099"/>
    <a:srgbClr val="660066"/>
    <a:srgbClr val="DF5FD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9" autoAdjust="0"/>
    <p:restoredTop sz="94746" autoAdjust="0"/>
  </p:normalViewPr>
  <p:slideViewPr>
    <p:cSldViewPr>
      <p:cViewPr varScale="1">
        <p:scale>
          <a:sx n="69" d="100"/>
          <a:sy n="69" d="100"/>
        </p:scale>
        <p:origin x="-97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7973E-F42B-4712-86B2-34B4053B14E6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FE65D-222C-4249-992A-D2D986E416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78E1B-5673-4FF9-9A6E-429BEB20086A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78E1B-5673-4FF9-9A6E-429BEB20086A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78E1B-5673-4FF9-9A6E-429BEB20086A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72F515-21E0-4273-BCF1-DDB90D958555}" type="slidenum">
              <a:rPr lang="zh-CN" altLang="en-US" smtClean="0">
                <a:latin typeface="Arial" pitchFamily="34" charset="0"/>
              </a:rPr>
              <a:pPr/>
              <a:t>5</a:t>
            </a:fld>
            <a:endParaRPr lang="en-US" altLang="zh-CN" smtClean="0">
              <a:latin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CB80-2DFD-4100-9ACB-C0EA08C3A765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4F57-383D-449F-A570-142892681CD9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7A33-1375-4429-A048-04E0353D5247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F3516-C914-4656-976C-1A98AD6B6F19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716D-A2B2-4F31-BC74-26443DB499DD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77B9-9246-4E22-BD98-5D75545BF5BA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07B48-D3E5-49BF-B712-51D5B1306607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14C0-BE68-41FA-BDD3-BD235780E7CC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6583-4D6D-4CF7-B531-EE52F1358CF4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DA8A-387C-42F9-B127-498C72C2FBE8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3E0A-7CE2-41EF-9ECE-29CF41D9E334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2383C-9C32-4784-8C3B-E6082B3EA191}" type="datetime1">
              <a:rPr lang="zh-CN" altLang="en-US" smtClean="0"/>
              <a:pPr/>
              <a:t>2012/11/6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5" Type="http://schemas.openxmlformats.org/officeDocument/2006/relationships/image" Target="../media/image21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23.png"/><Relationship Id="rId4" Type="http://schemas.openxmlformats.org/officeDocument/2006/relationships/image" Target="../media/image28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Problem Statement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5536" y="422108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FMC </a:t>
            </a:r>
            <a:r>
              <a:rPr lang="en-US" altLang="zh-CN" b="1" dirty="0" err="1" smtClean="0">
                <a:solidFill>
                  <a:schemeClr val="tx1"/>
                </a:solidFill>
              </a:rPr>
              <a:t>BoF</a:t>
            </a:r>
            <a:r>
              <a:rPr lang="en-US" altLang="zh-CN" b="1" dirty="0" smtClean="0">
                <a:solidFill>
                  <a:schemeClr val="tx1"/>
                </a:solidFill>
              </a:rPr>
              <a:t> </a:t>
            </a:r>
            <a:r>
              <a:rPr lang="en-US" altLang="zh-CN" b="1" dirty="0" smtClean="0">
                <a:solidFill>
                  <a:schemeClr val="tx1"/>
                </a:solidFill>
              </a:rPr>
              <a:t>at IETF </a:t>
            </a:r>
            <a:r>
              <a:rPr lang="en-US" altLang="zh-CN" b="1" dirty="0" smtClean="0">
                <a:solidFill>
                  <a:schemeClr val="tx1"/>
                </a:solidFill>
              </a:rPr>
              <a:t>85</a:t>
            </a:r>
          </a:p>
          <a:p>
            <a:endParaRPr lang="en-US" altLang="zh-CN" b="1" dirty="0" smtClean="0">
              <a:solidFill>
                <a:schemeClr val="tx1"/>
              </a:solidFill>
            </a:endParaRPr>
          </a:p>
          <a:p>
            <a:r>
              <a:rPr lang="en-US" altLang="zh-CN" b="1" dirty="0" smtClean="0">
                <a:solidFill>
                  <a:schemeClr val="tx1"/>
                </a:solidFill>
              </a:rPr>
              <a:t>draft-xue-intarea-fmc-ps-02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339752" y="594928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November </a:t>
            </a:r>
            <a:r>
              <a:rPr lang="en-US" dirty="0" smtClean="0"/>
              <a:t>6, </a:t>
            </a:r>
            <a:r>
              <a:rPr lang="en-US" dirty="0" smtClean="0"/>
              <a:t>2012, Atlanta, US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Use Case </a:t>
            </a:r>
            <a:r>
              <a:rPr lang="en-US" altLang="zh-CN" dirty="0" smtClean="0"/>
              <a:t>2 – Protocol Issues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1905075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Fixed IP network edge routers need to signaling protocol to report the connectivity status of the devices;</a:t>
            </a:r>
          </a:p>
          <a:p>
            <a:r>
              <a:rPr lang="en-US" altLang="zh-CN" dirty="0" smtClean="0"/>
              <a:t>Access points need to transmit the status via protocols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331640" y="1412776"/>
            <a:ext cx="6399005" cy="2880320"/>
            <a:chOff x="1331640" y="1412776"/>
            <a:chExt cx="6399005" cy="2880320"/>
          </a:xfrm>
        </p:grpSpPr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3371867" y="3331731"/>
              <a:ext cx="1200133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1" dirty="0" smtClean="0"/>
                <a:t>Fixed Network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7" name="Nuvola 172"/>
            <p:cNvSpPr/>
            <p:nvPr/>
          </p:nvSpPr>
          <p:spPr bwMode="auto">
            <a:xfrm>
              <a:off x="6156176" y="3789040"/>
              <a:ext cx="1574469" cy="504056"/>
            </a:xfrm>
            <a:prstGeom prst="cloud">
              <a:avLst/>
            </a:prstGeom>
            <a:solidFill>
              <a:schemeClr val="accent1">
                <a:alpha val="41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6000" tIns="0" rIns="36000" bIns="36000"/>
            <a:lstStyle/>
            <a:p>
              <a:pPr algn="ctr">
                <a:defRPr/>
              </a:pPr>
              <a:r>
                <a:rPr lang="en-GB" sz="1600" dirty="0" smtClean="0"/>
                <a:t>Internet 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 65"/>
            <p:cNvSpPr>
              <a:spLocks noEditPoints="1"/>
            </p:cNvSpPr>
            <p:nvPr/>
          </p:nvSpPr>
          <p:spPr bwMode="auto">
            <a:xfrm>
              <a:off x="1331640" y="2060848"/>
              <a:ext cx="420688" cy="240323"/>
            </a:xfrm>
            <a:custGeom>
              <a:avLst/>
              <a:gdLst>
                <a:gd name="T0" fmla="*/ 0 w 330"/>
                <a:gd name="T1" fmla="*/ 0 h 198"/>
                <a:gd name="T2" fmla="*/ 772267423 w 330"/>
                <a:gd name="T3" fmla="*/ 0 h 198"/>
                <a:gd name="T4" fmla="*/ 772267423 w 330"/>
                <a:gd name="T5" fmla="*/ 469207321 h 198"/>
                <a:gd name="T6" fmla="*/ 0 w 330"/>
                <a:gd name="T7" fmla="*/ 469207321 h 198"/>
                <a:gd name="T8" fmla="*/ 0 w 330"/>
                <a:gd name="T9" fmla="*/ 0 h 198"/>
                <a:gd name="T10" fmla="*/ 11701230 w 330"/>
                <a:gd name="T11" fmla="*/ 462098401 h 198"/>
                <a:gd name="T12" fmla="*/ 7020127 w 330"/>
                <a:gd name="T13" fmla="*/ 457358609 h 198"/>
                <a:gd name="T14" fmla="*/ 767586320 w 330"/>
                <a:gd name="T15" fmla="*/ 457358609 h 198"/>
                <a:gd name="T16" fmla="*/ 760566195 w 330"/>
                <a:gd name="T17" fmla="*/ 462098401 h 198"/>
                <a:gd name="T18" fmla="*/ 760566195 w 330"/>
                <a:gd name="T19" fmla="*/ 4739794 h 198"/>
                <a:gd name="T20" fmla="*/ 767586320 w 330"/>
                <a:gd name="T21" fmla="*/ 11848715 h 198"/>
                <a:gd name="T22" fmla="*/ 7020127 w 330"/>
                <a:gd name="T23" fmla="*/ 11848715 h 198"/>
                <a:gd name="T24" fmla="*/ 11701230 w 330"/>
                <a:gd name="T25" fmla="*/ 4739794 h 198"/>
                <a:gd name="T26" fmla="*/ 11701230 w 330"/>
                <a:gd name="T27" fmla="*/ 462098401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0"/>
                <a:gd name="T43" fmla="*/ 0 h 198"/>
                <a:gd name="T44" fmla="*/ 330 w 3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0" h="198">
                  <a:moveTo>
                    <a:pt x="0" y="0"/>
                  </a:moveTo>
                  <a:lnTo>
                    <a:pt x="330" y="0"/>
                  </a:lnTo>
                  <a:lnTo>
                    <a:pt x="330" y="198"/>
                  </a:lnTo>
                  <a:lnTo>
                    <a:pt x="0" y="198"/>
                  </a:lnTo>
                  <a:lnTo>
                    <a:pt x="0" y="0"/>
                  </a:lnTo>
                  <a:close/>
                  <a:moveTo>
                    <a:pt x="5" y="195"/>
                  </a:moveTo>
                  <a:lnTo>
                    <a:pt x="3" y="193"/>
                  </a:lnTo>
                  <a:lnTo>
                    <a:pt x="328" y="193"/>
                  </a:lnTo>
                  <a:lnTo>
                    <a:pt x="325" y="195"/>
                  </a:lnTo>
                  <a:lnTo>
                    <a:pt x="325" y="2"/>
                  </a:lnTo>
                  <a:lnTo>
                    <a:pt x="328" y="5"/>
                  </a:lnTo>
                  <a:lnTo>
                    <a:pt x="3" y="5"/>
                  </a:lnTo>
                  <a:lnTo>
                    <a:pt x="5" y="2"/>
                  </a:lnTo>
                  <a:lnTo>
                    <a:pt x="5" y="19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zh-CN" sz="1100" dirty="0" smtClean="0"/>
                <a:t>UE1</a:t>
              </a: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 65"/>
            <p:cNvSpPr>
              <a:spLocks noEditPoints="1"/>
            </p:cNvSpPr>
            <p:nvPr/>
          </p:nvSpPr>
          <p:spPr bwMode="auto">
            <a:xfrm>
              <a:off x="2267744" y="2132856"/>
              <a:ext cx="504056" cy="648072"/>
            </a:xfrm>
            <a:custGeom>
              <a:avLst/>
              <a:gdLst>
                <a:gd name="T0" fmla="*/ 0 w 330"/>
                <a:gd name="T1" fmla="*/ 0 h 198"/>
                <a:gd name="T2" fmla="*/ 772267423 w 330"/>
                <a:gd name="T3" fmla="*/ 0 h 198"/>
                <a:gd name="T4" fmla="*/ 772267423 w 330"/>
                <a:gd name="T5" fmla="*/ 469207321 h 198"/>
                <a:gd name="T6" fmla="*/ 0 w 330"/>
                <a:gd name="T7" fmla="*/ 469207321 h 198"/>
                <a:gd name="T8" fmla="*/ 0 w 330"/>
                <a:gd name="T9" fmla="*/ 0 h 198"/>
                <a:gd name="T10" fmla="*/ 11701230 w 330"/>
                <a:gd name="T11" fmla="*/ 462098401 h 198"/>
                <a:gd name="T12" fmla="*/ 7020127 w 330"/>
                <a:gd name="T13" fmla="*/ 457358609 h 198"/>
                <a:gd name="T14" fmla="*/ 767586320 w 330"/>
                <a:gd name="T15" fmla="*/ 457358609 h 198"/>
                <a:gd name="T16" fmla="*/ 760566195 w 330"/>
                <a:gd name="T17" fmla="*/ 462098401 h 198"/>
                <a:gd name="T18" fmla="*/ 760566195 w 330"/>
                <a:gd name="T19" fmla="*/ 4739794 h 198"/>
                <a:gd name="T20" fmla="*/ 767586320 w 330"/>
                <a:gd name="T21" fmla="*/ 11848715 h 198"/>
                <a:gd name="T22" fmla="*/ 7020127 w 330"/>
                <a:gd name="T23" fmla="*/ 11848715 h 198"/>
                <a:gd name="T24" fmla="*/ 11701230 w 330"/>
                <a:gd name="T25" fmla="*/ 4739794 h 198"/>
                <a:gd name="T26" fmla="*/ 11701230 w 330"/>
                <a:gd name="T27" fmla="*/ 462098401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0"/>
                <a:gd name="T43" fmla="*/ 0 h 198"/>
                <a:gd name="T44" fmla="*/ 330 w 3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0" h="198">
                  <a:moveTo>
                    <a:pt x="0" y="0"/>
                  </a:moveTo>
                  <a:lnTo>
                    <a:pt x="330" y="0"/>
                  </a:lnTo>
                  <a:lnTo>
                    <a:pt x="330" y="198"/>
                  </a:lnTo>
                  <a:lnTo>
                    <a:pt x="0" y="198"/>
                  </a:lnTo>
                  <a:lnTo>
                    <a:pt x="0" y="0"/>
                  </a:lnTo>
                  <a:close/>
                  <a:moveTo>
                    <a:pt x="5" y="195"/>
                  </a:moveTo>
                  <a:lnTo>
                    <a:pt x="3" y="193"/>
                  </a:lnTo>
                  <a:lnTo>
                    <a:pt x="328" y="193"/>
                  </a:lnTo>
                  <a:lnTo>
                    <a:pt x="325" y="195"/>
                  </a:lnTo>
                  <a:lnTo>
                    <a:pt x="325" y="2"/>
                  </a:lnTo>
                  <a:lnTo>
                    <a:pt x="328" y="5"/>
                  </a:lnTo>
                  <a:lnTo>
                    <a:pt x="3" y="5"/>
                  </a:lnTo>
                  <a:lnTo>
                    <a:pt x="5" y="2"/>
                  </a:lnTo>
                  <a:lnTo>
                    <a:pt x="5" y="19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zh-CN" sz="1100" dirty="0" smtClean="0"/>
                <a:t>AP</a:t>
              </a:r>
            </a:p>
            <a:p>
              <a:pPr algn="ctr"/>
              <a:r>
                <a:rPr lang="en-US" altLang="zh-CN" sz="1100" dirty="0" smtClean="0"/>
                <a:t>&amp;</a:t>
              </a:r>
            </a:p>
            <a:p>
              <a:pPr algn="ctr"/>
              <a:r>
                <a:rPr lang="en-US" altLang="zh-CN" sz="1100" dirty="0" smtClean="0"/>
                <a:t>RG</a:t>
              </a: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491880" y="1412776"/>
              <a:ext cx="1440160" cy="208823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724128" y="1412776"/>
              <a:ext cx="1872208" cy="223224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65"/>
            <p:cNvSpPr>
              <a:spLocks noEditPoints="1"/>
            </p:cNvSpPr>
            <p:nvPr/>
          </p:nvSpPr>
          <p:spPr bwMode="auto">
            <a:xfrm>
              <a:off x="3995936" y="2060848"/>
              <a:ext cx="648072" cy="792088"/>
            </a:xfrm>
            <a:custGeom>
              <a:avLst/>
              <a:gdLst>
                <a:gd name="T0" fmla="*/ 0 w 330"/>
                <a:gd name="T1" fmla="*/ 0 h 198"/>
                <a:gd name="T2" fmla="*/ 772267423 w 330"/>
                <a:gd name="T3" fmla="*/ 0 h 198"/>
                <a:gd name="T4" fmla="*/ 772267423 w 330"/>
                <a:gd name="T5" fmla="*/ 469207321 h 198"/>
                <a:gd name="T6" fmla="*/ 0 w 330"/>
                <a:gd name="T7" fmla="*/ 469207321 h 198"/>
                <a:gd name="T8" fmla="*/ 0 w 330"/>
                <a:gd name="T9" fmla="*/ 0 h 198"/>
                <a:gd name="T10" fmla="*/ 11701230 w 330"/>
                <a:gd name="T11" fmla="*/ 462098401 h 198"/>
                <a:gd name="T12" fmla="*/ 7020127 w 330"/>
                <a:gd name="T13" fmla="*/ 457358609 h 198"/>
                <a:gd name="T14" fmla="*/ 767586320 w 330"/>
                <a:gd name="T15" fmla="*/ 457358609 h 198"/>
                <a:gd name="T16" fmla="*/ 760566195 w 330"/>
                <a:gd name="T17" fmla="*/ 462098401 h 198"/>
                <a:gd name="T18" fmla="*/ 760566195 w 330"/>
                <a:gd name="T19" fmla="*/ 4739794 h 198"/>
                <a:gd name="T20" fmla="*/ 767586320 w 330"/>
                <a:gd name="T21" fmla="*/ 11848715 h 198"/>
                <a:gd name="T22" fmla="*/ 7020127 w 330"/>
                <a:gd name="T23" fmla="*/ 11848715 h 198"/>
                <a:gd name="T24" fmla="*/ 11701230 w 330"/>
                <a:gd name="T25" fmla="*/ 4739794 h 198"/>
                <a:gd name="T26" fmla="*/ 11701230 w 330"/>
                <a:gd name="T27" fmla="*/ 462098401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0"/>
                <a:gd name="T43" fmla="*/ 0 h 198"/>
                <a:gd name="T44" fmla="*/ 330 w 3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0" h="198">
                  <a:moveTo>
                    <a:pt x="0" y="0"/>
                  </a:moveTo>
                  <a:lnTo>
                    <a:pt x="330" y="0"/>
                  </a:lnTo>
                  <a:lnTo>
                    <a:pt x="330" y="198"/>
                  </a:lnTo>
                  <a:lnTo>
                    <a:pt x="0" y="198"/>
                  </a:lnTo>
                  <a:lnTo>
                    <a:pt x="0" y="0"/>
                  </a:lnTo>
                  <a:close/>
                  <a:moveTo>
                    <a:pt x="5" y="195"/>
                  </a:moveTo>
                  <a:lnTo>
                    <a:pt x="3" y="193"/>
                  </a:lnTo>
                  <a:lnTo>
                    <a:pt x="328" y="193"/>
                  </a:lnTo>
                  <a:lnTo>
                    <a:pt x="325" y="195"/>
                  </a:lnTo>
                  <a:lnTo>
                    <a:pt x="325" y="2"/>
                  </a:lnTo>
                  <a:lnTo>
                    <a:pt x="328" y="5"/>
                  </a:lnTo>
                  <a:lnTo>
                    <a:pt x="3" y="5"/>
                  </a:lnTo>
                  <a:lnTo>
                    <a:pt x="5" y="2"/>
                  </a:lnTo>
                  <a:lnTo>
                    <a:pt x="5" y="19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altLang="zh-CN" sz="1000" dirty="0" smtClean="0"/>
            </a:p>
            <a:p>
              <a:pPr algn="ctr"/>
              <a:r>
                <a:rPr lang="en-US" altLang="zh-CN" sz="1100" dirty="0" smtClean="0"/>
                <a:t>IP Edge </a:t>
              </a: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5724128" y="3429000"/>
              <a:ext cx="1200133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1" dirty="0" smtClean="0"/>
                <a:t>Mobile Network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7092280" y="2905557"/>
              <a:ext cx="0" cy="9029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644008" y="2598138"/>
              <a:ext cx="2088232" cy="193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65"/>
            <p:cNvSpPr>
              <a:spLocks noEditPoints="1"/>
            </p:cNvSpPr>
            <p:nvPr/>
          </p:nvSpPr>
          <p:spPr bwMode="auto">
            <a:xfrm>
              <a:off x="1331640" y="2636912"/>
              <a:ext cx="420688" cy="240323"/>
            </a:xfrm>
            <a:custGeom>
              <a:avLst/>
              <a:gdLst>
                <a:gd name="T0" fmla="*/ 0 w 330"/>
                <a:gd name="T1" fmla="*/ 0 h 198"/>
                <a:gd name="T2" fmla="*/ 772267423 w 330"/>
                <a:gd name="T3" fmla="*/ 0 h 198"/>
                <a:gd name="T4" fmla="*/ 772267423 w 330"/>
                <a:gd name="T5" fmla="*/ 469207321 h 198"/>
                <a:gd name="T6" fmla="*/ 0 w 330"/>
                <a:gd name="T7" fmla="*/ 469207321 h 198"/>
                <a:gd name="T8" fmla="*/ 0 w 330"/>
                <a:gd name="T9" fmla="*/ 0 h 198"/>
                <a:gd name="T10" fmla="*/ 11701230 w 330"/>
                <a:gd name="T11" fmla="*/ 462098401 h 198"/>
                <a:gd name="T12" fmla="*/ 7020127 w 330"/>
                <a:gd name="T13" fmla="*/ 457358609 h 198"/>
                <a:gd name="T14" fmla="*/ 767586320 w 330"/>
                <a:gd name="T15" fmla="*/ 457358609 h 198"/>
                <a:gd name="T16" fmla="*/ 760566195 w 330"/>
                <a:gd name="T17" fmla="*/ 462098401 h 198"/>
                <a:gd name="T18" fmla="*/ 760566195 w 330"/>
                <a:gd name="T19" fmla="*/ 4739794 h 198"/>
                <a:gd name="T20" fmla="*/ 767586320 w 330"/>
                <a:gd name="T21" fmla="*/ 11848715 h 198"/>
                <a:gd name="T22" fmla="*/ 7020127 w 330"/>
                <a:gd name="T23" fmla="*/ 11848715 h 198"/>
                <a:gd name="T24" fmla="*/ 11701230 w 330"/>
                <a:gd name="T25" fmla="*/ 4739794 h 198"/>
                <a:gd name="T26" fmla="*/ 11701230 w 330"/>
                <a:gd name="T27" fmla="*/ 462098401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0"/>
                <a:gd name="T43" fmla="*/ 0 h 198"/>
                <a:gd name="T44" fmla="*/ 330 w 3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0" h="198">
                  <a:moveTo>
                    <a:pt x="0" y="0"/>
                  </a:moveTo>
                  <a:lnTo>
                    <a:pt x="330" y="0"/>
                  </a:lnTo>
                  <a:lnTo>
                    <a:pt x="330" y="198"/>
                  </a:lnTo>
                  <a:lnTo>
                    <a:pt x="0" y="198"/>
                  </a:lnTo>
                  <a:lnTo>
                    <a:pt x="0" y="0"/>
                  </a:lnTo>
                  <a:close/>
                  <a:moveTo>
                    <a:pt x="5" y="195"/>
                  </a:moveTo>
                  <a:lnTo>
                    <a:pt x="3" y="193"/>
                  </a:lnTo>
                  <a:lnTo>
                    <a:pt x="328" y="193"/>
                  </a:lnTo>
                  <a:lnTo>
                    <a:pt x="325" y="195"/>
                  </a:lnTo>
                  <a:lnTo>
                    <a:pt x="325" y="2"/>
                  </a:lnTo>
                  <a:lnTo>
                    <a:pt x="328" y="5"/>
                  </a:lnTo>
                  <a:lnTo>
                    <a:pt x="3" y="5"/>
                  </a:lnTo>
                  <a:lnTo>
                    <a:pt x="5" y="2"/>
                  </a:lnTo>
                  <a:lnTo>
                    <a:pt x="5" y="19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zh-CN" sz="1100" dirty="0" smtClean="0"/>
                <a:t>UE2</a:t>
              </a: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直接连接符 35"/>
            <p:cNvCxnSpPr/>
            <p:nvPr/>
          </p:nvCxnSpPr>
          <p:spPr>
            <a:xfrm>
              <a:off x="2771800" y="2473509"/>
              <a:ext cx="122413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65"/>
            <p:cNvSpPr>
              <a:spLocks noEditPoints="1"/>
            </p:cNvSpPr>
            <p:nvPr/>
          </p:nvSpPr>
          <p:spPr bwMode="auto">
            <a:xfrm>
              <a:off x="6732240" y="2113469"/>
              <a:ext cx="648072" cy="792088"/>
            </a:xfrm>
            <a:custGeom>
              <a:avLst/>
              <a:gdLst>
                <a:gd name="T0" fmla="*/ 0 w 330"/>
                <a:gd name="T1" fmla="*/ 0 h 198"/>
                <a:gd name="T2" fmla="*/ 772267423 w 330"/>
                <a:gd name="T3" fmla="*/ 0 h 198"/>
                <a:gd name="T4" fmla="*/ 772267423 w 330"/>
                <a:gd name="T5" fmla="*/ 469207321 h 198"/>
                <a:gd name="T6" fmla="*/ 0 w 330"/>
                <a:gd name="T7" fmla="*/ 469207321 h 198"/>
                <a:gd name="T8" fmla="*/ 0 w 330"/>
                <a:gd name="T9" fmla="*/ 0 h 198"/>
                <a:gd name="T10" fmla="*/ 11701230 w 330"/>
                <a:gd name="T11" fmla="*/ 462098401 h 198"/>
                <a:gd name="T12" fmla="*/ 7020127 w 330"/>
                <a:gd name="T13" fmla="*/ 457358609 h 198"/>
                <a:gd name="T14" fmla="*/ 767586320 w 330"/>
                <a:gd name="T15" fmla="*/ 457358609 h 198"/>
                <a:gd name="T16" fmla="*/ 760566195 w 330"/>
                <a:gd name="T17" fmla="*/ 462098401 h 198"/>
                <a:gd name="T18" fmla="*/ 760566195 w 330"/>
                <a:gd name="T19" fmla="*/ 4739794 h 198"/>
                <a:gd name="T20" fmla="*/ 767586320 w 330"/>
                <a:gd name="T21" fmla="*/ 11848715 h 198"/>
                <a:gd name="T22" fmla="*/ 7020127 w 330"/>
                <a:gd name="T23" fmla="*/ 11848715 h 198"/>
                <a:gd name="T24" fmla="*/ 11701230 w 330"/>
                <a:gd name="T25" fmla="*/ 4739794 h 198"/>
                <a:gd name="T26" fmla="*/ 11701230 w 330"/>
                <a:gd name="T27" fmla="*/ 462098401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0"/>
                <a:gd name="T43" fmla="*/ 0 h 198"/>
                <a:gd name="T44" fmla="*/ 330 w 3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0" h="198">
                  <a:moveTo>
                    <a:pt x="0" y="0"/>
                  </a:moveTo>
                  <a:lnTo>
                    <a:pt x="330" y="0"/>
                  </a:lnTo>
                  <a:lnTo>
                    <a:pt x="330" y="198"/>
                  </a:lnTo>
                  <a:lnTo>
                    <a:pt x="0" y="198"/>
                  </a:lnTo>
                  <a:lnTo>
                    <a:pt x="0" y="0"/>
                  </a:lnTo>
                  <a:close/>
                  <a:moveTo>
                    <a:pt x="5" y="195"/>
                  </a:moveTo>
                  <a:lnTo>
                    <a:pt x="3" y="193"/>
                  </a:lnTo>
                  <a:lnTo>
                    <a:pt x="328" y="193"/>
                  </a:lnTo>
                  <a:lnTo>
                    <a:pt x="325" y="195"/>
                  </a:lnTo>
                  <a:lnTo>
                    <a:pt x="325" y="2"/>
                  </a:lnTo>
                  <a:lnTo>
                    <a:pt x="328" y="5"/>
                  </a:lnTo>
                  <a:lnTo>
                    <a:pt x="3" y="5"/>
                  </a:lnTo>
                  <a:lnTo>
                    <a:pt x="5" y="2"/>
                  </a:lnTo>
                  <a:lnTo>
                    <a:pt x="5" y="19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altLang="zh-CN" sz="1000" dirty="0" smtClean="0"/>
            </a:p>
            <a:p>
              <a:pPr algn="ctr"/>
              <a:r>
                <a:rPr lang="en-US" altLang="zh-CN" sz="1100" dirty="0" smtClean="0"/>
                <a:t>Mobile Edge </a:t>
              </a: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直接连接符 35"/>
            <p:cNvCxnSpPr/>
            <p:nvPr/>
          </p:nvCxnSpPr>
          <p:spPr>
            <a:xfrm>
              <a:off x="4283968" y="3985677"/>
              <a:ext cx="1872208" cy="193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49"/>
            <p:cNvCxnSpPr/>
            <p:nvPr/>
          </p:nvCxnSpPr>
          <p:spPr>
            <a:xfrm>
              <a:off x="4283968" y="2833549"/>
              <a:ext cx="0" cy="11521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en-US" altLang="zh-CN" sz="3200" b="1" dirty="0" smtClean="0"/>
              <a:t>Use Case </a:t>
            </a:r>
            <a:r>
              <a:rPr lang="en-US" altLang="zh-CN" sz="3200" b="1" dirty="0" smtClean="0"/>
              <a:t>2 – Solution Approaches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199" y="1600200"/>
            <a:ext cx="8496499" cy="6581328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New extension  based on CAPWAP.</a:t>
            </a:r>
          </a:p>
          <a:p>
            <a:pPr lvl="1"/>
            <a:r>
              <a:rPr lang="en-US" altLang="zh-CN" dirty="0" smtClean="0"/>
              <a:t>Connectivity status transmitted via protocols such as CAPWAP. </a:t>
            </a:r>
          </a:p>
          <a:p>
            <a:pPr lvl="1"/>
            <a:r>
              <a:rPr lang="en-US" altLang="zh-CN" dirty="0" smtClean="0"/>
              <a:t>New signaling protocol.</a:t>
            </a:r>
          </a:p>
          <a:p>
            <a:r>
              <a:rPr lang="en-US" altLang="zh-CN" dirty="0" smtClean="0"/>
              <a:t>Protocol </a:t>
            </a:r>
            <a:r>
              <a:rPr lang="en-US" altLang="zh-CN" dirty="0" smtClean="0"/>
              <a:t>work in IETF is needed.</a:t>
            </a:r>
          </a:p>
        </p:txBody>
      </p:sp>
    </p:spTree>
    <p:extLst>
      <p:ext uri="{BB962C8B-B14F-4D97-AF65-F5344CB8AC3E}">
        <p14:creationId xmlns:p14="http://schemas.microsoft.com/office/powerpoint/2010/main" xmlns="" val="8693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5" name="Picture 13" descr="j0304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1772816"/>
            <a:ext cx="3672407" cy="320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5436096" y="2996952"/>
            <a:ext cx="2736304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9"/>
          <p:cNvGrpSpPr>
            <a:grpSpLocks/>
          </p:cNvGrpSpPr>
          <p:nvPr/>
        </p:nvGrpSpPr>
        <p:grpSpPr bwMode="auto">
          <a:xfrm>
            <a:off x="922340" y="3406139"/>
            <a:ext cx="601661" cy="902971"/>
            <a:chOff x="1602" y="2359"/>
            <a:chExt cx="910" cy="1047"/>
          </a:xfrm>
        </p:grpSpPr>
        <p:sp>
          <p:nvSpPr>
            <p:cNvPr id="74" name="Freeform 390"/>
            <p:cNvSpPr>
              <a:spLocks noEditPoints="1"/>
            </p:cNvSpPr>
            <p:nvPr/>
          </p:nvSpPr>
          <p:spPr bwMode="auto">
            <a:xfrm>
              <a:off x="1708" y="2927"/>
              <a:ext cx="619" cy="4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48" y="0"/>
                </a:cxn>
                <a:cxn ang="0">
                  <a:pos x="8048" y="6209"/>
                </a:cxn>
                <a:cxn ang="0">
                  <a:pos x="0" y="6209"/>
                </a:cxn>
                <a:cxn ang="0">
                  <a:pos x="0" y="0"/>
                </a:cxn>
                <a:cxn ang="0">
                  <a:pos x="329" y="326"/>
                </a:cxn>
                <a:cxn ang="0">
                  <a:pos x="1451" y="326"/>
                </a:cxn>
                <a:cxn ang="0">
                  <a:pos x="1451" y="2637"/>
                </a:cxn>
                <a:cxn ang="0">
                  <a:pos x="329" y="2637"/>
                </a:cxn>
                <a:cxn ang="0">
                  <a:pos x="329" y="326"/>
                </a:cxn>
              </a:cxnLst>
              <a:rect l="0" t="0" r="r" b="b"/>
              <a:pathLst>
                <a:path w="8048" h="6209">
                  <a:moveTo>
                    <a:pt x="0" y="0"/>
                  </a:moveTo>
                  <a:lnTo>
                    <a:pt x="8048" y="0"/>
                  </a:lnTo>
                  <a:lnTo>
                    <a:pt x="8048" y="6209"/>
                  </a:lnTo>
                  <a:lnTo>
                    <a:pt x="0" y="6209"/>
                  </a:lnTo>
                  <a:lnTo>
                    <a:pt x="0" y="0"/>
                  </a:lnTo>
                  <a:close/>
                  <a:moveTo>
                    <a:pt x="329" y="326"/>
                  </a:moveTo>
                  <a:lnTo>
                    <a:pt x="1451" y="326"/>
                  </a:lnTo>
                  <a:lnTo>
                    <a:pt x="1451" y="2637"/>
                  </a:lnTo>
                  <a:lnTo>
                    <a:pt x="329" y="2637"/>
                  </a:lnTo>
                  <a:lnTo>
                    <a:pt x="329" y="326"/>
                  </a:lnTo>
                  <a:close/>
                </a:path>
              </a:pathLst>
            </a:custGeom>
            <a:solidFill>
              <a:srgbClr val="F6C58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391"/>
            <p:cNvSpPr>
              <a:spLocks/>
            </p:cNvSpPr>
            <p:nvPr/>
          </p:nvSpPr>
          <p:spPr bwMode="auto">
            <a:xfrm>
              <a:off x="1728" y="2937"/>
              <a:ext cx="568" cy="2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378" y="0"/>
                </a:cxn>
                <a:cxn ang="0">
                  <a:pos x="7378" y="3127"/>
                </a:cxn>
                <a:cxn ang="0">
                  <a:pos x="0" y="3127"/>
                </a:cxn>
                <a:cxn ang="0">
                  <a:pos x="0" y="2680"/>
                </a:cxn>
                <a:cxn ang="0">
                  <a:pos x="1282" y="2680"/>
                </a:cxn>
                <a:cxn ang="0">
                  <a:pos x="1282" y="151"/>
                </a:cxn>
                <a:cxn ang="0">
                  <a:pos x="0" y="151"/>
                </a:cxn>
                <a:cxn ang="0">
                  <a:pos x="0" y="0"/>
                </a:cxn>
              </a:cxnLst>
              <a:rect l="0" t="0" r="r" b="b"/>
              <a:pathLst>
                <a:path w="7378" h="3127">
                  <a:moveTo>
                    <a:pt x="0" y="0"/>
                  </a:moveTo>
                  <a:lnTo>
                    <a:pt x="7378" y="0"/>
                  </a:lnTo>
                  <a:lnTo>
                    <a:pt x="7378" y="3127"/>
                  </a:lnTo>
                  <a:lnTo>
                    <a:pt x="0" y="3127"/>
                  </a:lnTo>
                  <a:lnTo>
                    <a:pt x="0" y="2680"/>
                  </a:lnTo>
                  <a:lnTo>
                    <a:pt x="1282" y="2680"/>
                  </a:lnTo>
                  <a:lnTo>
                    <a:pt x="1282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58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392"/>
            <p:cNvSpPr>
              <a:spLocks/>
            </p:cNvSpPr>
            <p:nvPr/>
          </p:nvSpPr>
          <p:spPr bwMode="auto">
            <a:xfrm>
              <a:off x="1849" y="2937"/>
              <a:ext cx="447" cy="2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08" y="0"/>
                </a:cxn>
                <a:cxn ang="0">
                  <a:pos x="5799" y="3127"/>
                </a:cxn>
                <a:cxn ang="0">
                  <a:pos x="1990" y="3127"/>
                </a:cxn>
                <a:cxn ang="0">
                  <a:pos x="0" y="0"/>
                </a:cxn>
              </a:cxnLst>
              <a:rect l="0" t="0" r="r" b="b"/>
              <a:pathLst>
                <a:path w="5808" h="3127">
                  <a:moveTo>
                    <a:pt x="0" y="0"/>
                  </a:moveTo>
                  <a:lnTo>
                    <a:pt x="5808" y="0"/>
                  </a:lnTo>
                  <a:lnTo>
                    <a:pt x="5799" y="3127"/>
                  </a:lnTo>
                  <a:lnTo>
                    <a:pt x="1990" y="31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59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Rectangle 393"/>
            <p:cNvSpPr>
              <a:spLocks noChangeArrowheads="1"/>
            </p:cNvSpPr>
            <p:nvPr/>
          </p:nvSpPr>
          <p:spPr bwMode="auto">
            <a:xfrm>
              <a:off x="1728" y="3177"/>
              <a:ext cx="568" cy="47"/>
            </a:xfrm>
            <a:prstGeom prst="rect">
              <a:avLst/>
            </a:prstGeom>
            <a:solidFill>
              <a:srgbClr val="FFFA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394"/>
            <p:cNvSpPr>
              <a:spLocks/>
            </p:cNvSpPr>
            <p:nvPr/>
          </p:nvSpPr>
          <p:spPr bwMode="auto">
            <a:xfrm>
              <a:off x="2327" y="2925"/>
              <a:ext cx="149" cy="480"/>
            </a:xfrm>
            <a:custGeom>
              <a:avLst/>
              <a:gdLst/>
              <a:ahLst/>
              <a:cxnLst>
                <a:cxn ang="0">
                  <a:pos x="1940" y="0"/>
                </a:cxn>
                <a:cxn ang="0">
                  <a:pos x="0" y="27"/>
                </a:cxn>
                <a:cxn ang="0">
                  <a:pos x="0" y="6236"/>
                </a:cxn>
                <a:cxn ang="0">
                  <a:pos x="1940" y="5697"/>
                </a:cxn>
                <a:cxn ang="0">
                  <a:pos x="1940" y="0"/>
                </a:cxn>
              </a:cxnLst>
              <a:rect l="0" t="0" r="r" b="b"/>
              <a:pathLst>
                <a:path w="1940" h="6236">
                  <a:moveTo>
                    <a:pt x="1940" y="0"/>
                  </a:moveTo>
                  <a:lnTo>
                    <a:pt x="0" y="27"/>
                  </a:lnTo>
                  <a:lnTo>
                    <a:pt x="0" y="6236"/>
                  </a:lnTo>
                  <a:lnTo>
                    <a:pt x="1940" y="5697"/>
                  </a:lnTo>
                  <a:lnTo>
                    <a:pt x="1940" y="0"/>
                  </a:lnTo>
                  <a:close/>
                </a:path>
              </a:pathLst>
            </a:custGeom>
            <a:solidFill>
              <a:srgbClr val="A865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395"/>
            <p:cNvSpPr>
              <a:spLocks/>
            </p:cNvSpPr>
            <p:nvPr/>
          </p:nvSpPr>
          <p:spPr bwMode="auto">
            <a:xfrm>
              <a:off x="2215" y="2911"/>
              <a:ext cx="127" cy="98"/>
            </a:xfrm>
            <a:custGeom>
              <a:avLst/>
              <a:gdLst/>
              <a:ahLst/>
              <a:cxnLst>
                <a:cxn ang="0">
                  <a:pos x="0" y="1271"/>
                </a:cxn>
                <a:cxn ang="0">
                  <a:pos x="1648" y="84"/>
                </a:cxn>
                <a:cxn ang="0">
                  <a:pos x="1328" y="84"/>
                </a:cxn>
                <a:cxn ang="0">
                  <a:pos x="1328" y="0"/>
                </a:cxn>
                <a:cxn ang="0">
                  <a:pos x="0" y="932"/>
                </a:cxn>
                <a:cxn ang="0">
                  <a:pos x="0" y="1271"/>
                </a:cxn>
              </a:cxnLst>
              <a:rect l="0" t="0" r="r" b="b"/>
              <a:pathLst>
                <a:path w="1648" h="1271">
                  <a:moveTo>
                    <a:pt x="0" y="1271"/>
                  </a:moveTo>
                  <a:lnTo>
                    <a:pt x="1648" y="84"/>
                  </a:lnTo>
                  <a:lnTo>
                    <a:pt x="1328" y="84"/>
                  </a:lnTo>
                  <a:lnTo>
                    <a:pt x="1328" y="0"/>
                  </a:lnTo>
                  <a:lnTo>
                    <a:pt x="0" y="932"/>
                  </a:lnTo>
                  <a:lnTo>
                    <a:pt x="0" y="127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396"/>
            <p:cNvSpPr>
              <a:spLocks/>
            </p:cNvSpPr>
            <p:nvPr/>
          </p:nvSpPr>
          <p:spPr bwMode="auto">
            <a:xfrm>
              <a:off x="1603" y="2854"/>
              <a:ext cx="711" cy="132"/>
            </a:xfrm>
            <a:custGeom>
              <a:avLst/>
              <a:gdLst/>
              <a:ahLst/>
              <a:cxnLst>
                <a:cxn ang="0">
                  <a:pos x="2348" y="0"/>
                </a:cxn>
                <a:cxn ang="0">
                  <a:pos x="9252" y="64"/>
                </a:cxn>
                <a:cxn ang="0">
                  <a:pos x="9252" y="802"/>
                </a:cxn>
                <a:cxn ang="0">
                  <a:pos x="7902" y="1723"/>
                </a:cxn>
                <a:cxn ang="0">
                  <a:pos x="0" y="1679"/>
                </a:cxn>
                <a:cxn ang="0">
                  <a:pos x="2348" y="0"/>
                </a:cxn>
              </a:cxnLst>
              <a:rect l="0" t="0" r="r" b="b"/>
              <a:pathLst>
                <a:path w="9252" h="1723">
                  <a:moveTo>
                    <a:pt x="2348" y="0"/>
                  </a:moveTo>
                  <a:lnTo>
                    <a:pt x="9252" y="64"/>
                  </a:lnTo>
                  <a:lnTo>
                    <a:pt x="9252" y="802"/>
                  </a:lnTo>
                  <a:lnTo>
                    <a:pt x="7902" y="1723"/>
                  </a:lnTo>
                  <a:lnTo>
                    <a:pt x="0" y="1679"/>
                  </a:lnTo>
                  <a:lnTo>
                    <a:pt x="2348" y="0"/>
                  </a:lnTo>
                  <a:close/>
                </a:path>
              </a:pathLst>
            </a:custGeom>
            <a:solidFill>
              <a:srgbClr val="5D87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397"/>
            <p:cNvSpPr>
              <a:spLocks/>
            </p:cNvSpPr>
            <p:nvPr/>
          </p:nvSpPr>
          <p:spPr bwMode="auto">
            <a:xfrm>
              <a:off x="1667" y="2614"/>
              <a:ext cx="675" cy="320"/>
            </a:xfrm>
            <a:custGeom>
              <a:avLst/>
              <a:gdLst/>
              <a:ahLst/>
              <a:cxnLst>
                <a:cxn ang="0">
                  <a:pos x="3972" y="0"/>
                </a:cxn>
                <a:cxn ang="0">
                  <a:pos x="0" y="4160"/>
                </a:cxn>
                <a:cxn ang="0">
                  <a:pos x="8780" y="4160"/>
                </a:cxn>
                <a:cxn ang="0">
                  <a:pos x="5817" y="33"/>
                </a:cxn>
                <a:cxn ang="0">
                  <a:pos x="3972" y="0"/>
                </a:cxn>
              </a:cxnLst>
              <a:rect l="0" t="0" r="r" b="b"/>
              <a:pathLst>
                <a:path w="8780" h="4160">
                  <a:moveTo>
                    <a:pt x="3972" y="0"/>
                  </a:moveTo>
                  <a:lnTo>
                    <a:pt x="0" y="4160"/>
                  </a:lnTo>
                  <a:lnTo>
                    <a:pt x="8780" y="4160"/>
                  </a:lnTo>
                  <a:lnTo>
                    <a:pt x="5817" y="33"/>
                  </a:lnTo>
                  <a:lnTo>
                    <a:pt x="3972" y="0"/>
                  </a:lnTo>
                  <a:close/>
                </a:path>
              </a:pathLst>
            </a:custGeom>
            <a:solidFill>
              <a:srgbClr val="ADCA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Rectangle 398"/>
            <p:cNvSpPr>
              <a:spLocks noChangeArrowheads="1"/>
            </p:cNvSpPr>
            <p:nvPr/>
          </p:nvSpPr>
          <p:spPr bwMode="auto">
            <a:xfrm>
              <a:off x="1602" y="2983"/>
              <a:ext cx="613" cy="26"/>
            </a:xfrm>
            <a:prstGeom prst="rect">
              <a:avLst/>
            </a:prstGeom>
            <a:solidFill>
              <a:srgbClr val="ADCA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399"/>
            <p:cNvSpPr>
              <a:spLocks/>
            </p:cNvSpPr>
            <p:nvPr/>
          </p:nvSpPr>
          <p:spPr bwMode="auto">
            <a:xfrm>
              <a:off x="2114" y="2609"/>
              <a:ext cx="398" cy="325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5179" y="4236"/>
                </a:cxn>
                <a:cxn ang="0">
                  <a:pos x="2962" y="4236"/>
                </a:cxn>
                <a:cxn ang="0">
                  <a:pos x="0" y="109"/>
                </a:cxn>
                <a:cxn ang="0">
                  <a:pos x="377" y="0"/>
                </a:cxn>
              </a:cxnLst>
              <a:rect l="0" t="0" r="r" b="b"/>
              <a:pathLst>
                <a:path w="5179" h="4236">
                  <a:moveTo>
                    <a:pt x="377" y="0"/>
                  </a:moveTo>
                  <a:lnTo>
                    <a:pt x="5179" y="4236"/>
                  </a:lnTo>
                  <a:lnTo>
                    <a:pt x="2962" y="4236"/>
                  </a:lnTo>
                  <a:lnTo>
                    <a:pt x="0" y="109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rgbClr val="5D87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Rectangle 400"/>
            <p:cNvSpPr>
              <a:spLocks noChangeArrowheads="1"/>
            </p:cNvSpPr>
            <p:nvPr/>
          </p:nvSpPr>
          <p:spPr bwMode="auto">
            <a:xfrm>
              <a:off x="1970" y="2598"/>
              <a:ext cx="144" cy="19"/>
            </a:xfrm>
            <a:prstGeom prst="rect">
              <a:avLst/>
            </a:prstGeom>
            <a:solidFill>
              <a:srgbClr val="5172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401"/>
            <p:cNvSpPr>
              <a:spLocks/>
            </p:cNvSpPr>
            <p:nvPr/>
          </p:nvSpPr>
          <p:spPr bwMode="auto">
            <a:xfrm>
              <a:off x="2114" y="2589"/>
              <a:ext cx="29" cy="28"/>
            </a:xfrm>
            <a:custGeom>
              <a:avLst/>
              <a:gdLst/>
              <a:ahLst/>
              <a:cxnLst>
                <a:cxn ang="0">
                  <a:pos x="378" y="0"/>
                </a:cxn>
                <a:cxn ang="0">
                  <a:pos x="0" y="107"/>
                </a:cxn>
                <a:cxn ang="0">
                  <a:pos x="0" y="357"/>
                </a:cxn>
                <a:cxn ang="0">
                  <a:pos x="378" y="250"/>
                </a:cxn>
                <a:cxn ang="0">
                  <a:pos x="378" y="0"/>
                </a:cxn>
              </a:cxnLst>
              <a:rect l="0" t="0" r="r" b="b"/>
              <a:pathLst>
                <a:path w="378" h="357">
                  <a:moveTo>
                    <a:pt x="378" y="0"/>
                  </a:moveTo>
                  <a:lnTo>
                    <a:pt x="0" y="107"/>
                  </a:lnTo>
                  <a:lnTo>
                    <a:pt x="0" y="357"/>
                  </a:lnTo>
                  <a:lnTo>
                    <a:pt x="378" y="25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402"/>
            <p:cNvSpPr>
              <a:spLocks/>
            </p:cNvSpPr>
            <p:nvPr/>
          </p:nvSpPr>
          <p:spPr bwMode="auto">
            <a:xfrm>
              <a:off x="1970" y="2589"/>
              <a:ext cx="173" cy="9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1877" y="117"/>
                </a:cxn>
                <a:cxn ang="0">
                  <a:pos x="2255" y="10"/>
                </a:cxn>
                <a:cxn ang="0">
                  <a:pos x="376" y="0"/>
                </a:cxn>
                <a:cxn ang="0">
                  <a:pos x="0" y="117"/>
                </a:cxn>
              </a:cxnLst>
              <a:rect l="0" t="0" r="r" b="b"/>
              <a:pathLst>
                <a:path w="2255" h="117">
                  <a:moveTo>
                    <a:pt x="0" y="117"/>
                  </a:moveTo>
                  <a:lnTo>
                    <a:pt x="1877" y="117"/>
                  </a:lnTo>
                  <a:lnTo>
                    <a:pt x="2255" y="10"/>
                  </a:lnTo>
                  <a:lnTo>
                    <a:pt x="376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ADCA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Rectangle 403"/>
            <p:cNvSpPr>
              <a:spLocks noChangeArrowheads="1"/>
            </p:cNvSpPr>
            <p:nvPr/>
          </p:nvSpPr>
          <p:spPr bwMode="auto">
            <a:xfrm>
              <a:off x="2012" y="2415"/>
              <a:ext cx="26" cy="175"/>
            </a:xfrm>
            <a:prstGeom prst="rect">
              <a:avLst/>
            </a:prstGeom>
            <a:solidFill>
              <a:srgbClr val="ADCA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404"/>
            <p:cNvSpPr>
              <a:spLocks/>
            </p:cNvSpPr>
            <p:nvPr/>
          </p:nvSpPr>
          <p:spPr bwMode="auto">
            <a:xfrm>
              <a:off x="2038" y="2415"/>
              <a:ext cx="18" cy="175"/>
            </a:xfrm>
            <a:custGeom>
              <a:avLst/>
              <a:gdLst/>
              <a:ahLst/>
              <a:cxnLst>
                <a:cxn ang="0">
                  <a:pos x="229" y="92"/>
                </a:cxn>
                <a:cxn ang="0">
                  <a:pos x="0" y="0"/>
                </a:cxn>
                <a:cxn ang="0">
                  <a:pos x="0" y="2273"/>
                </a:cxn>
                <a:cxn ang="0">
                  <a:pos x="229" y="2254"/>
                </a:cxn>
                <a:cxn ang="0">
                  <a:pos x="229" y="92"/>
                </a:cxn>
              </a:cxnLst>
              <a:rect l="0" t="0" r="r" b="b"/>
              <a:pathLst>
                <a:path w="229" h="2273">
                  <a:moveTo>
                    <a:pt x="229" y="92"/>
                  </a:moveTo>
                  <a:lnTo>
                    <a:pt x="0" y="0"/>
                  </a:lnTo>
                  <a:lnTo>
                    <a:pt x="0" y="2273"/>
                  </a:lnTo>
                  <a:lnTo>
                    <a:pt x="229" y="2254"/>
                  </a:lnTo>
                  <a:lnTo>
                    <a:pt x="229" y="92"/>
                  </a:lnTo>
                  <a:close/>
                </a:path>
              </a:pathLst>
            </a:custGeom>
            <a:solidFill>
              <a:srgbClr val="5D87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Rectangle 405"/>
            <p:cNvSpPr>
              <a:spLocks noChangeArrowheads="1"/>
            </p:cNvSpPr>
            <p:nvPr/>
          </p:nvSpPr>
          <p:spPr bwMode="auto">
            <a:xfrm>
              <a:off x="1728" y="3224"/>
              <a:ext cx="568" cy="18"/>
            </a:xfrm>
            <a:prstGeom prst="rect">
              <a:avLst/>
            </a:prstGeom>
            <a:solidFill>
              <a:srgbClr val="B7681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Rectangle 406"/>
            <p:cNvSpPr>
              <a:spLocks noChangeArrowheads="1"/>
            </p:cNvSpPr>
            <p:nvPr/>
          </p:nvSpPr>
          <p:spPr bwMode="auto">
            <a:xfrm>
              <a:off x="1803" y="3254"/>
              <a:ext cx="456" cy="103"/>
            </a:xfrm>
            <a:prstGeom prst="rect">
              <a:avLst/>
            </a:prstGeom>
            <a:solidFill>
              <a:srgbClr val="F6C5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Rectangle 407"/>
            <p:cNvSpPr>
              <a:spLocks noChangeArrowheads="1"/>
            </p:cNvSpPr>
            <p:nvPr/>
          </p:nvSpPr>
          <p:spPr bwMode="auto">
            <a:xfrm>
              <a:off x="1803" y="3254"/>
              <a:ext cx="456" cy="103"/>
            </a:xfrm>
            <a:prstGeom prst="rect">
              <a:avLst/>
            </a:prstGeom>
            <a:solidFill>
              <a:srgbClr val="F6C5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408"/>
            <p:cNvSpPr>
              <a:spLocks/>
            </p:cNvSpPr>
            <p:nvPr/>
          </p:nvSpPr>
          <p:spPr bwMode="auto">
            <a:xfrm>
              <a:off x="1803" y="3254"/>
              <a:ext cx="456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5" y="0"/>
                </a:cxn>
                <a:cxn ang="0">
                  <a:pos x="415" y="960"/>
                </a:cxn>
                <a:cxn ang="0">
                  <a:pos x="5937" y="960"/>
                </a:cxn>
                <a:cxn ang="0">
                  <a:pos x="5937" y="1342"/>
                </a:cxn>
                <a:cxn ang="0">
                  <a:pos x="0" y="1342"/>
                </a:cxn>
                <a:cxn ang="0">
                  <a:pos x="0" y="0"/>
                </a:cxn>
              </a:cxnLst>
              <a:rect l="0" t="0" r="r" b="b"/>
              <a:pathLst>
                <a:path w="5937" h="1342">
                  <a:moveTo>
                    <a:pt x="0" y="0"/>
                  </a:moveTo>
                  <a:lnTo>
                    <a:pt x="415" y="0"/>
                  </a:lnTo>
                  <a:lnTo>
                    <a:pt x="415" y="960"/>
                  </a:lnTo>
                  <a:lnTo>
                    <a:pt x="5937" y="960"/>
                  </a:lnTo>
                  <a:lnTo>
                    <a:pt x="5937" y="1342"/>
                  </a:lnTo>
                  <a:lnTo>
                    <a:pt x="0" y="1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8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409"/>
            <p:cNvSpPr>
              <a:spLocks/>
            </p:cNvSpPr>
            <p:nvPr/>
          </p:nvSpPr>
          <p:spPr bwMode="auto">
            <a:xfrm>
              <a:off x="1803" y="3254"/>
              <a:ext cx="456" cy="1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937" y="0"/>
                </a:cxn>
                <a:cxn ang="0">
                  <a:pos x="5937" y="1342"/>
                </a:cxn>
                <a:cxn ang="0">
                  <a:pos x="5633" y="1342"/>
                </a:cxn>
                <a:cxn ang="0">
                  <a:pos x="5633" y="194"/>
                </a:cxn>
                <a:cxn ang="0">
                  <a:pos x="0" y="194"/>
                </a:cxn>
                <a:cxn ang="0">
                  <a:pos x="0" y="0"/>
                </a:cxn>
              </a:cxnLst>
              <a:rect l="0" t="0" r="r" b="b"/>
              <a:pathLst>
                <a:path w="5937" h="1342">
                  <a:moveTo>
                    <a:pt x="0" y="0"/>
                  </a:moveTo>
                  <a:lnTo>
                    <a:pt x="5937" y="0"/>
                  </a:lnTo>
                  <a:lnTo>
                    <a:pt x="5937" y="1342"/>
                  </a:lnTo>
                  <a:lnTo>
                    <a:pt x="5633" y="1342"/>
                  </a:lnTo>
                  <a:lnTo>
                    <a:pt x="5633" y="194"/>
                  </a:lnTo>
                  <a:lnTo>
                    <a:pt x="0" y="1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8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05" name="Picture 4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11" y="3177"/>
              <a:ext cx="384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" name="Freeform 411"/>
            <p:cNvSpPr>
              <a:spLocks/>
            </p:cNvSpPr>
            <p:nvPr/>
          </p:nvSpPr>
          <p:spPr bwMode="auto">
            <a:xfrm>
              <a:off x="2351" y="2962"/>
              <a:ext cx="105" cy="188"/>
            </a:xfrm>
            <a:custGeom>
              <a:avLst/>
              <a:gdLst/>
              <a:ahLst/>
              <a:cxnLst>
                <a:cxn ang="0">
                  <a:pos x="753" y="7"/>
                </a:cxn>
                <a:cxn ang="0">
                  <a:pos x="855" y="41"/>
                </a:cxn>
                <a:cxn ang="0">
                  <a:pos x="949" y="100"/>
                </a:cxn>
                <a:cxn ang="0">
                  <a:pos x="1038" y="181"/>
                </a:cxn>
                <a:cxn ang="0">
                  <a:pos x="1118" y="285"/>
                </a:cxn>
                <a:cxn ang="0">
                  <a:pos x="1189" y="406"/>
                </a:cxn>
                <a:cxn ang="0">
                  <a:pos x="1250" y="545"/>
                </a:cxn>
                <a:cxn ang="0">
                  <a:pos x="1300" y="699"/>
                </a:cxn>
                <a:cxn ang="0">
                  <a:pos x="1336" y="866"/>
                </a:cxn>
                <a:cxn ang="0">
                  <a:pos x="1359" y="1043"/>
                </a:cxn>
                <a:cxn ang="0">
                  <a:pos x="1367" y="1229"/>
                </a:cxn>
                <a:cxn ang="0">
                  <a:pos x="1359" y="1414"/>
                </a:cxn>
                <a:cxn ang="0">
                  <a:pos x="1336" y="1591"/>
                </a:cxn>
                <a:cxn ang="0">
                  <a:pos x="1300" y="1756"/>
                </a:cxn>
                <a:cxn ang="0">
                  <a:pos x="1250" y="1909"/>
                </a:cxn>
                <a:cxn ang="0">
                  <a:pos x="1189" y="2047"/>
                </a:cxn>
                <a:cxn ang="0">
                  <a:pos x="1118" y="2168"/>
                </a:cxn>
                <a:cxn ang="0">
                  <a:pos x="1038" y="2268"/>
                </a:cxn>
                <a:cxn ang="0">
                  <a:pos x="949" y="2348"/>
                </a:cxn>
                <a:cxn ang="0">
                  <a:pos x="855" y="2405"/>
                </a:cxn>
                <a:cxn ang="0">
                  <a:pos x="753" y="2436"/>
                </a:cxn>
                <a:cxn ang="0">
                  <a:pos x="648" y="2439"/>
                </a:cxn>
                <a:cxn ang="0">
                  <a:pos x="547" y="2415"/>
                </a:cxn>
                <a:cxn ang="0">
                  <a:pos x="450" y="2365"/>
                </a:cxn>
                <a:cxn ang="0">
                  <a:pos x="359" y="2290"/>
                </a:cxn>
                <a:cxn ang="0">
                  <a:pos x="275" y="2194"/>
                </a:cxn>
                <a:cxn ang="0">
                  <a:pos x="201" y="2077"/>
                </a:cxn>
                <a:cxn ang="0">
                  <a:pos x="136" y="1943"/>
                </a:cxn>
                <a:cxn ang="0">
                  <a:pos x="84" y="1795"/>
                </a:cxn>
                <a:cxn ang="0">
                  <a:pos x="42" y="1632"/>
                </a:cxn>
                <a:cxn ang="0">
                  <a:pos x="14" y="1458"/>
                </a:cxn>
                <a:cxn ang="0">
                  <a:pos x="2" y="1275"/>
                </a:cxn>
                <a:cxn ang="0">
                  <a:pos x="5" y="1088"/>
                </a:cxn>
                <a:cxn ang="0">
                  <a:pos x="22" y="908"/>
                </a:cxn>
                <a:cxn ang="0">
                  <a:pos x="55" y="739"/>
                </a:cxn>
                <a:cxn ang="0">
                  <a:pos x="100" y="582"/>
                </a:cxn>
                <a:cxn ang="0">
                  <a:pos x="157" y="438"/>
                </a:cxn>
                <a:cxn ang="0">
                  <a:pos x="225" y="312"/>
                </a:cxn>
                <a:cxn ang="0">
                  <a:pos x="302" y="204"/>
                </a:cxn>
                <a:cxn ang="0">
                  <a:pos x="389" y="117"/>
                </a:cxn>
                <a:cxn ang="0">
                  <a:pos x="482" y="53"/>
                </a:cxn>
                <a:cxn ang="0">
                  <a:pos x="580" y="13"/>
                </a:cxn>
                <a:cxn ang="0">
                  <a:pos x="684" y="0"/>
                </a:cxn>
              </a:cxnLst>
              <a:rect l="0" t="0" r="r" b="b"/>
              <a:pathLst>
                <a:path w="1367" h="2441">
                  <a:moveTo>
                    <a:pt x="684" y="0"/>
                  </a:moveTo>
                  <a:lnTo>
                    <a:pt x="719" y="2"/>
                  </a:lnTo>
                  <a:lnTo>
                    <a:pt x="753" y="7"/>
                  </a:lnTo>
                  <a:lnTo>
                    <a:pt x="787" y="15"/>
                  </a:lnTo>
                  <a:lnTo>
                    <a:pt x="822" y="26"/>
                  </a:lnTo>
                  <a:lnTo>
                    <a:pt x="855" y="41"/>
                  </a:lnTo>
                  <a:lnTo>
                    <a:pt x="887" y="57"/>
                  </a:lnTo>
                  <a:lnTo>
                    <a:pt x="918" y="77"/>
                  </a:lnTo>
                  <a:lnTo>
                    <a:pt x="949" y="100"/>
                  </a:lnTo>
                  <a:lnTo>
                    <a:pt x="980" y="124"/>
                  </a:lnTo>
                  <a:lnTo>
                    <a:pt x="1009" y="152"/>
                  </a:lnTo>
                  <a:lnTo>
                    <a:pt x="1038" y="181"/>
                  </a:lnTo>
                  <a:lnTo>
                    <a:pt x="1065" y="214"/>
                  </a:lnTo>
                  <a:lnTo>
                    <a:pt x="1092" y="248"/>
                  </a:lnTo>
                  <a:lnTo>
                    <a:pt x="1118" y="285"/>
                  </a:lnTo>
                  <a:lnTo>
                    <a:pt x="1142" y="323"/>
                  </a:lnTo>
                  <a:lnTo>
                    <a:pt x="1167" y="364"/>
                  </a:lnTo>
                  <a:lnTo>
                    <a:pt x="1189" y="406"/>
                  </a:lnTo>
                  <a:lnTo>
                    <a:pt x="1211" y="451"/>
                  </a:lnTo>
                  <a:lnTo>
                    <a:pt x="1231" y="497"/>
                  </a:lnTo>
                  <a:lnTo>
                    <a:pt x="1250" y="545"/>
                  </a:lnTo>
                  <a:lnTo>
                    <a:pt x="1268" y="596"/>
                  </a:lnTo>
                  <a:lnTo>
                    <a:pt x="1285" y="647"/>
                  </a:lnTo>
                  <a:lnTo>
                    <a:pt x="1300" y="699"/>
                  </a:lnTo>
                  <a:lnTo>
                    <a:pt x="1314" y="754"/>
                  </a:lnTo>
                  <a:lnTo>
                    <a:pt x="1325" y="809"/>
                  </a:lnTo>
                  <a:lnTo>
                    <a:pt x="1336" y="866"/>
                  </a:lnTo>
                  <a:lnTo>
                    <a:pt x="1346" y="925"/>
                  </a:lnTo>
                  <a:lnTo>
                    <a:pt x="1353" y="984"/>
                  </a:lnTo>
                  <a:lnTo>
                    <a:pt x="1359" y="1043"/>
                  </a:lnTo>
                  <a:lnTo>
                    <a:pt x="1364" y="1104"/>
                  </a:lnTo>
                  <a:lnTo>
                    <a:pt x="1366" y="1166"/>
                  </a:lnTo>
                  <a:lnTo>
                    <a:pt x="1367" y="1229"/>
                  </a:lnTo>
                  <a:lnTo>
                    <a:pt x="1366" y="1291"/>
                  </a:lnTo>
                  <a:lnTo>
                    <a:pt x="1364" y="1353"/>
                  </a:lnTo>
                  <a:lnTo>
                    <a:pt x="1359" y="1414"/>
                  </a:lnTo>
                  <a:lnTo>
                    <a:pt x="1353" y="1474"/>
                  </a:lnTo>
                  <a:lnTo>
                    <a:pt x="1346" y="1533"/>
                  </a:lnTo>
                  <a:lnTo>
                    <a:pt x="1336" y="1591"/>
                  </a:lnTo>
                  <a:lnTo>
                    <a:pt x="1325" y="1647"/>
                  </a:lnTo>
                  <a:lnTo>
                    <a:pt x="1314" y="1703"/>
                  </a:lnTo>
                  <a:lnTo>
                    <a:pt x="1300" y="1756"/>
                  </a:lnTo>
                  <a:lnTo>
                    <a:pt x="1285" y="1809"/>
                  </a:lnTo>
                  <a:lnTo>
                    <a:pt x="1268" y="1860"/>
                  </a:lnTo>
                  <a:lnTo>
                    <a:pt x="1250" y="1909"/>
                  </a:lnTo>
                  <a:lnTo>
                    <a:pt x="1231" y="1957"/>
                  </a:lnTo>
                  <a:lnTo>
                    <a:pt x="1211" y="2003"/>
                  </a:lnTo>
                  <a:lnTo>
                    <a:pt x="1189" y="2047"/>
                  </a:lnTo>
                  <a:lnTo>
                    <a:pt x="1167" y="2089"/>
                  </a:lnTo>
                  <a:lnTo>
                    <a:pt x="1142" y="2129"/>
                  </a:lnTo>
                  <a:lnTo>
                    <a:pt x="1118" y="2168"/>
                  </a:lnTo>
                  <a:lnTo>
                    <a:pt x="1092" y="2203"/>
                  </a:lnTo>
                  <a:lnTo>
                    <a:pt x="1065" y="2237"/>
                  </a:lnTo>
                  <a:lnTo>
                    <a:pt x="1038" y="2268"/>
                  </a:lnTo>
                  <a:lnTo>
                    <a:pt x="1009" y="2298"/>
                  </a:lnTo>
                  <a:lnTo>
                    <a:pt x="980" y="2325"/>
                  </a:lnTo>
                  <a:lnTo>
                    <a:pt x="949" y="2348"/>
                  </a:lnTo>
                  <a:lnTo>
                    <a:pt x="918" y="2370"/>
                  </a:lnTo>
                  <a:lnTo>
                    <a:pt x="887" y="2389"/>
                  </a:lnTo>
                  <a:lnTo>
                    <a:pt x="855" y="2405"/>
                  </a:lnTo>
                  <a:lnTo>
                    <a:pt x="822" y="2418"/>
                  </a:lnTo>
                  <a:lnTo>
                    <a:pt x="787" y="2429"/>
                  </a:lnTo>
                  <a:lnTo>
                    <a:pt x="753" y="2436"/>
                  </a:lnTo>
                  <a:lnTo>
                    <a:pt x="719" y="2440"/>
                  </a:lnTo>
                  <a:lnTo>
                    <a:pt x="684" y="2441"/>
                  </a:lnTo>
                  <a:lnTo>
                    <a:pt x="648" y="2439"/>
                  </a:lnTo>
                  <a:lnTo>
                    <a:pt x="614" y="2434"/>
                  </a:lnTo>
                  <a:lnTo>
                    <a:pt x="580" y="2427"/>
                  </a:lnTo>
                  <a:lnTo>
                    <a:pt x="547" y="2415"/>
                  </a:lnTo>
                  <a:lnTo>
                    <a:pt x="514" y="2401"/>
                  </a:lnTo>
                  <a:lnTo>
                    <a:pt x="482" y="2384"/>
                  </a:lnTo>
                  <a:lnTo>
                    <a:pt x="450" y="2365"/>
                  </a:lnTo>
                  <a:lnTo>
                    <a:pt x="419" y="2342"/>
                  </a:lnTo>
                  <a:lnTo>
                    <a:pt x="389" y="2318"/>
                  </a:lnTo>
                  <a:lnTo>
                    <a:pt x="359" y="2290"/>
                  </a:lnTo>
                  <a:lnTo>
                    <a:pt x="330" y="2260"/>
                  </a:lnTo>
                  <a:lnTo>
                    <a:pt x="302" y="2228"/>
                  </a:lnTo>
                  <a:lnTo>
                    <a:pt x="275" y="2194"/>
                  </a:lnTo>
                  <a:lnTo>
                    <a:pt x="250" y="2157"/>
                  </a:lnTo>
                  <a:lnTo>
                    <a:pt x="225" y="2119"/>
                  </a:lnTo>
                  <a:lnTo>
                    <a:pt x="201" y="2077"/>
                  </a:lnTo>
                  <a:lnTo>
                    <a:pt x="179" y="2034"/>
                  </a:lnTo>
                  <a:lnTo>
                    <a:pt x="157" y="1990"/>
                  </a:lnTo>
                  <a:lnTo>
                    <a:pt x="136" y="1943"/>
                  </a:lnTo>
                  <a:lnTo>
                    <a:pt x="118" y="1895"/>
                  </a:lnTo>
                  <a:lnTo>
                    <a:pt x="100" y="1846"/>
                  </a:lnTo>
                  <a:lnTo>
                    <a:pt x="84" y="1795"/>
                  </a:lnTo>
                  <a:lnTo>
                    <a:pt x="68" y="1741"/>
                  </a:lnTo>
                  <a:lnTo>
                    <a:pt x="55" y="1688"/>
                  </a:lnTo>
                  <a:lnTo>
                    <a:pt x="42" y="1632"/>
                  </a:lnTo>
                  <a:lnTo>
                    <a:pt x="31" y="1575"/>
                  </a:lnTo>
                  <a:lnTo>
                    <a:pt x="22" y="1517"/>
                  </a:lnTo>
                  <a:lnTo>
                    <a:pt x="14" y="1458"/>
                  </a:lnTo>
                  <a:lnTo>
                    <a:pt x="9" y="1398"/>
                  </a:lnTo>
                  <a:lnTo>
                    <a:pt x="5" y="1337"/>
                  </a:lnTo>
                  <a:lnTo>
                    <a:pt x="2" y="1275"/>
                  </a:lnTo>
                  <a:lnTo>
                    <a:pt x="0" y="1212"/>
                  </a:lnTo>
                  <a:lnTo>
                    <a:pt x="2" y="1149"/>
                  </a:lnTo>
                  <a:lnTo>
                    <a:pt x="5" y="1088"/>
                  </a:lnTo>
                  <a:lnTo>
                    <a:pt x="9" y="1027"/>
                  </a:lnTo>
                  <a:lnTo>
                    <a:pt x="14" y="968"/>
                  </a:lnTo>
                  <a:lnTo>
                    <a:pt x="22" y="908"/>
                  </a:lnTo>
                  <a:lnTo>
                    <a:pt x="31" y="850"/>
                  </a:lnTo>
                  <a:lnTo>
                    <a:pt x="42" y="794"/>
                  </a:lnTo>
                  <a:lnTo>
                    <a:pt x="55" y="739"/>
                  </a:lnTo>
                  <a:lnTo>
                    <a:pt x="68" y="684"/>
                  </a:lnTo>
                  <a:lnTo>
                    <a:pt x="84" y="632"/>
                  </a:lnTo>
                  <a:lnTo>
                    <a:pt x="100" y="582"/>
                  </a:lnTo>
                  <a:lnTo>
                    <a:pt x="118" y="533"/>
                  </a:lnTo>
                  <a:lnTo>
                    <a:pt x="136" y="484"/>
                  </a:lnTo>
                  <a:lnTo>
                    <a:pt x="157" y="438"/>
                  </a:lnTo>
                  <a:lnTo>
                    <a:pt x="179" y="395"/>
                  </a:lnTo>
                  <a:lnTo>
                    <a:pt x="201" y="352"/>
                  </a:lnTo>
                  <a:lnTo>
                    <a:pt x="225" y="312"/>
                  </a:lnTo>
                  <a:lnTo>
                    <a:pt x="250" y="274"/>
                  </a:lnTo>
                  <a:lnTo>
                    <a:pt x="275" y="238"/>
                  </a:lnTo>
                  <a:lnTo>
                    <a:pt x="302" y="204"/>
                  </a:lnTo>
                  <a:lnTo>
                    <a:pt x="330" y="172"/>
                  </a:lnTo>
                  <a:lnTo>
                    <a:pt x="359" y="143"/>
                  </a:lnTo>
                  <a:lnTo>
                    <a:pt x="389" y="117"/>
                  </a:lnTo>
                  <a:lnTo>
                    <a:pt x="419" y="93"/>
                  </a:lnTo>
                  <a:lnTo>
                    <a:pt x="450" y="72"/>
                  </a:lnTo>
                  <a:lnTo>
                    <a:pt x="482" y="53"/>
                  </a:lnTo>
                  <a:lnTo>
                    <a:pt x="514" y="37"/>
                  </a:lnTo>
                  <a:lnTo>
                    <a:pt x="547" y="23"/>
                  </a:lnTo>
                  <a:lnTo>
                    <a:pt x="580" y="13"/>
                  </a:lnTo>
                  <a:lnTo>
                    <a:pt x="614" y="6"/>
                  </a:lnTo>
                  <a:lnTo>
                    <a:pt x="648" y="1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412"/>
            <p:cNvSpPr>
              <a:spLocks/>
            </p:cNvSpPr>
            <p:nvPr/>
          </p:nvSpPr>
          <p:spPr bwMode="auto">
            <a:xfrm>
              <a:off x="2378" y="3005"/>
              <a:ext cx="59" cy="118"/>
            </a:xfrm>
            <a:custGeom>
              <a:avLst/>
              <a:gdLst/>
              <a:ahLst/>
              <a:cxnLst>
                <a:cxn ang="0">
                  <a:pos x="0" y="1525"/>
                </a:cxn>
                <a:cxn ang="0">
                  <a:pos x="50" y="1527"/>
                </a:cxn>
                <a:cxn ang="0">
                  <a:pos x="169" y="1530"/>
                </a:cxn>
                <a:cxn ang="0">
                  <a:pos x="308" y="1535"/>
                </a:cxn>
                <a:cxn ang="0">
                  <a:pos x="419" y="1539"/>
                </a:cxn>
                <a:cxn ang="0">
                  <a:pos x="460" y="1520"/>
                </a:cxn>
                <a:cxn ang="0">
                  <a:pos x="502" y="1491"/>
                </a:cxn>
                <a:cxn ang="0">
                  <a:pos x="546" y="1450"/>
                </a:cxn>
                <a:cxn ang="0">
                  <a:pos x="588" y="1399"/>
                </a:cxn>
                <a:cxn ang="0">
                  <a:pos x="629" y="1338"/>
                </a:cxn>
                <a:cxn ang="0">
                  <a:pos x="666" y="1267"/>
                </a:cxn>
                <a:cxn ang="0">
                  <a:pos x="699" y="1187"/>
                </a:cxn>
                <a:cxn ang="0">
                  <a:pos x="727" y="1098"/>
                </a:cxn>
                <a:cxn ang="0">
                  <a:pos x="748" y="1001"/>
                </a:cxn>
                <a:cxn ang="0">
                  <a:pos x="762" y="896"/>
                </a:cxn>
                <a:cxn ang="0">
                  <a:pos x="767" y="785"/>
                </a:cxn>
                <a:cxn ang="0">
                  <a:pos x="760" y="665"/>
                </a:cxn>
                <a:cxn ang="0">
                  <a:pos x="743" y="540"/>
                </a:cxn>
                <a:cxn ang="0">
                  <a:pos x="713" y="410"/>
                </a:cxn>
                <a:cxn ang="0">
                  <a:pos x="669" y="273"/>
                </a:cxn>
                <a:cxn ang="0">
                  <a:pos x="610" y="132"/>
                </a:cxn>
                <a:cxn ang="0">
                  <a:pos x="515" y="72"/>
                </a:cxn>
                <a:cxn ang="0">
                  <a:pos x="442" y="32"/>
                </a:cxn>
                <a:cxn ang="0">
                  <a:pos x="393" y="7"/>
                </a:cxn>
                <a:cxn ang="0">
                  <a:pos x="377" y="0"/>
                </a:cxn>
                <a:cxn ang="0">
                  <a:pos x="120" y="357"/>
                </a:cxn>
                <a:cxn ang="0">
                  <a:pos x="435" y="383"/>
                </a:cxn>
                <a:cxn ang="0">
                  <a:pos x="446" y="433"/>
                </a:cxn>
                <a:cxn ang="0">
                  <a:pos x="462" y="523"/>
                </a:cxn>
                <a:cxn ang="0">
                  <a:pos x="478" y="640"/>
                </a:cxn>
                <a:cxn ang="0">
                  <a:pos x="486" y="738"/>
                </a:cxn>
                <a:cxn ang="0">
                  <a:pos x="490" y="806"/>
                </a:cxn>
                <a:cxn ang="0">
                  <a:pos x="490" y="875"/>
                </a:cxn>
                <a:cxn ang="0">
                  <a:pos x="485" y="942"/>
                </a:cxn>
                <a:cxn ang="0">
                  <a:pos x="478" y="1006"/>
                </a:cxn>
                <a:cxn ang="0">
                  <a:pos x="465" y="1067"/>
                </a:cxn>
                <a:cxn ang="0">
                  <a:pos x="446" y="1122"/>
                </a:cxn>
                <a:cxn ang="0">
                  <a:pos x="420" y="1170"/>
                </a:cxn>
                <a:cxn ang="0">
                  <a:pos x="151" y="1194"/>
                </a:cxn>
              </a:cxnLst>
              <a:rect l="0" t="0" r="r" b="b"/>
              <a:pathLst>
                <a:path w="767" h="1539">
                  <a:moveTo>
                    <a:pt x="151" y="1194"/>
                  </a:moveTo>
                  <a:lnTo>
                    <a:pt x="0" y="1525"/>
                  </a:lnTo>
                  <a:lnTo>
                    <a:pt x="14" y="1526"/>
                  </a:lnTo>
                  <a:lnTo>
                    <a:pt x="50" y="1527"/>
                  </a:lnTo>
                  <a:lnTo>
                    <a:pt x="104" y="1529"/>
                  </a:lnTo>
                  <a:lnTo>
                    <a:pt x="169" y="1530"/>
                  </a:lnTo>
                  <a:lnTo>
                    <a:pt x="238" y="1533"/>
                  </a:lnTo>
                  <a:lnTo>
                    <a:pt x="308" y="1535"/>
                  </a:lnTo>
                  <a:lnTo>
                    <a:pt x="370" y="1538"/>
                  </a:lnTo>
                  <a:lnTo>
                    <a:pt x="419" y="1539"/>
                  </a:lnTo>
                  <a:lnTo>
                    <a:pt x="439" y="1531"/>
                  </a:lnTo>
                  <a:lnTo>
                    <a:pt x="460" y="1520"/>
                  </a:lnTo>
                  <a:lnTo>
                    <a:pt x="481" y="1508"/>
                  </a:lnTo>
                  <a:lnTo>
                    <a:pt x="502" y="1491"/>
                  </a:lnTo>
                  <a:lnTo>
                    <a:pt x="524" y="1472"/>
                  </a:lnTo>
                  <a:lnTo>
                    <a:pt x="546" y="1450"/>
                  </a:lnTo>
                  <a:lnTo>
                    <a:pt x="568" y="1426"/>
                  </a:lnTo>
                  <a:lnTo>
                    <a:pt x="588" y="1399"/>
                  </a:lnTo>
                  <a:lnTo>
                    <a:pt x="609" y="1370"/>
                  </a:lnTo>
                  <a:lnTo>
                    <a:pt x="629" y="1338"/>
                  </a:lnTo>
                  <a:lnTo>
                    <a:pt x="648" y="1303"/>
                  </a:lnTo>
                  <a:lnTo>
                    <a:pt x="666" y="1267"/>
                  </a:lnTo>
                  <a:lnTo>
                    <a:pt x="683" y="1228"/>
                  </a:lnTo>
                  <a:lnTo>
                    <a:pt x="699" y="1187"/>
                  </a:lnTo>
                  <a:lnTo>
                    <a:pt x="714" y="1143"/>
                  </a:lnTo>
                  <a:lnTo>
                    <a:pt x="727" y="1098"/>
                  </a:lnTo>
                  <a:lnTo>
                    <a:pt x="739" y="1050"/>
                  </a:lnTo>
                  <a:lnTo>
                    <a:pt x="748" y="1001"/>
                  </a:lnTo>
                  <a:lnTo>
                    <a:pt x="756" y="950"/>
                  </a:lnTo>
                  <a:lnTo>
                    <a:pt x="762" y="896"/>
                  </a:lnTo>
                  <a:lnTo>
                    <a:pt x="765" y="842"/>
                  </a:lnTo>
                  <a:lnTo>
                    <a:pt x="767" y="785"/>
                  </a:lnTo>
                  <a:lnTo>
                    <a:pt x="764" y="726"/>
                  </a:lnTo>
                  <a:lnTo>
                    <a:pt x="760" y="665"/>
                  </a:lnTo>
                  <a:lnTo>
                    <a:pt x="753" y="604"/>
                  </a:lnTo>
                  <a:lnTo>
                    <a:pt x="743" y="540"/>
                  </a:lnTo>
                  <a:lnTo>
                    <a:pt x="730" y="476"/>
                  </a:lnTo>
                  <a:lnTo>
                    <a:pt x="713" y="410"/>
                  </a:lnTo>
                  <a:lnTo>
                    <a:pt x="693" y="343"/>
                  </a:lnTo>
                  <a:lnTo>
                    <a:pt x="669" y="273"/>
                  </a:lnTo>
                  <a:lnTo>
                    <a:pt x="643" y="204"/>
                  </a:lnTo>
                  <a:lnTo>
                    <a:pt x="610" y="132"/>
                  </a:lnTo>
                  <a:lnTo>
                    <a:pt x="561" y="100"/>
                  </a:lnTo>
                  <a:lnTo>
                    <a:pt x="515" y="72"/>
                  </a:lnTo>
                  <a:lnTo>
                    <a:pt x="476" y="50"/>
                  </a:lnTo>
                  <a:lnTo>
                    <a:pt x="442" y="32"/>
                  </a:lnTo>
                  <a:lnTo>
                    <a:pt x="415" y="18"/>
                  </a:lnTo>
                  <a:lnTo>
                    <a:pt x="393" y="7"/>
                  </a:lnTo>
                  <a:lnTo>
                    <a:pt x="382" y="2"/>
                  </a:lnTo>
                  <a:lnTo>
                    <a:pt x="377" y="0"/>
                  </a:lnTo>
                  <a:lnTo>
                    <a:pt x="75" y="9"/>
                  </a:lnTo>
                  <a:lnTo>
                    <a:pt x="120" y="357"/>
                  </a:lnTo>
                  <a:lnTo>
                    <a:pt x="434" y="377"/>
                  </a:lnTo>
                  <a:lnTo>
                    <a:pt x="435" y="383"/>
                  </a:lnTo>
                  <a:lnTo>
                    <a:pt x="439" y="404"/>
                  </a:lnTo>
                  <a:lnTo>
                    <a:pt x="446" y="433"/>
                  </a:lnTo>
                  <a:lnTo>
                    <a:pt x="453" y="474"/>
                  </a:lnTo>
                  <a:lnTo>
                    <a:pt x="462" y="523"/>
                  </a:lnTo>
                  <a:lnTo>
                    <a:pt x="470" y="579"/>
                  </a:lnTo>
                  <a:lnTo>
                    <a:pt x="478" y="640"/>
                  </a:lnTo>
                  <a:lnTo>
                    <a:pt x="484" y="705"/>
                  </a:lnTo>
                  <a:lnTo>
                    <a:pt x="486" y="738"/>
                  </a:lnTo>
                  <a:lnTo>
                    <a:pt x="489" y="772"/>
                  </a:lnTo>
                  <a:lnTo>
                    <a:pt x="490" y="806"/>
                  </a:lnTo>
                  <a:lnTo>
                    <a:pt x="490" y="841"/>
                  </a:lnTo>
                  <a:lnTo>
                    <a:pt x="490" y="875"/>
                  </a:lnTo>
                  <a:lnTo>
                    <a:pt x="489" y="909"/>
                  </a:lnTo>
                  <a:lnTo>
                    <a:pt x="485" y="942"/>
                  </a:lnTo>
                  <a:lnTo>
                    <a:pt x="482" y="974"/>
                  </a:lnTo>
                  <a:lnTo>
                    <a:pt x="478" y="1006"/>
                  </a:lnTo>
                  <a:lnTo>
                    <a:pt x="471" y="1037"/>
                  </a:lnTo>
                  <a:lnTo>
                    <a:pt x="465" y="1067"/>
                  </a:lnTo>
                  <a:lnTo>
                    <a:pt x="456" y="1095"/>
                  </a:lnTo>
                  <a:lnTo>
                    <a:pt x="446" y="1122"/>
                  </a:lnTo>
                  <a:lnTo>
                    <a:pt x="434" y="1146"/>
                  </a:lnTo>
                  <a:lnTo>
                    <a:pt x="420" y="1170"/>
                  </a:lnTo>
                  <a:lnTo>
                    <a:pt x="405" y="1190"/>
                  </a:lnTo>
                  <a:lnTo>
                    <a:pt x="151" y="1194"/>
                  </a:lnTo>
                  <a:close/>
                </a:path>
              </a:pathLst>
            </a:custGeom>
            <a:solidFill>
              <a:srgbClr val="A865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413"/>
            <p:cNvSpPr>
              <a:spLocks/>
            </p:cNvSpPr>
            <p:nvPr/>
          </p:nvSpPr>
          <p:spPr bwMode="auto">
            <a:xfrm>
              <a:off x="1977" y="2372"/>
              <a:ext cx="180" cy="203"/>
            </a:xfrm>
            <a:custGeom>
              <a:avLst/>
              <a:gdLst/>
              <a:ahLst/>
              <a:cxnLst>
                <a:cxn ang="0">
                  <a:pos x="243" y="6"/>
                </a:cxn>
                <a:cxn ang="0">
                  <a:pos x="148" y="103"/>
                </a:cxn>
                <a:cxn ang="0">
                  <a:pos x="123" y="140"/>
                </a:cxn>
                <a:cxn ang="0">
                  <a:pos x="100" y="184"/>
                </a:cxn>
                <a:cxn ang="0">
                  <a:pos x="57" y="308"/>
                </a:cxn>
                <a:cxn ang="0">
                  <a:pos x="20" y="449"/>
                </a:cxn>
                <a:cxn ang="0">
                  <a:pos x="4" y="891"/>
                </a:cxn>
                <a:cxn ang="0">
                  <a:pos x="148" y="1496"/>
                </a:cxn>
                <a:cxn ang="0">
                  <a:pos x="510" y="2064"/>
                </a:cxn>
                <a:cxn ang="0">
                  <a:pos x="970" y="2408"/>
                </a:cxn>
                <a:cxn ang="0">
                  <a:pos x="1543" y="2612"/>
                </a:cxn>
                <a:cxn ang="0">
                  <a:pos x="1871" y="2645"/>
                </a:cxn>
                <a:cxn ang="0">
                  <a:pos x="1930" y="2645"/>
                </a:cxn>
                <a:cxn ang="0">
                  <a:pos x="2094" y="2632"/>
                </a:cxn>
                <a:cxn ang="0">
                  <a:pos x="2143" y="2623"/>
                </a:cxn>
                <a:cxn ang="0">
                  <a:pos x="2186" y="2612"/>
                </a:cxn>
                <a:cxn ang="0">
                  <a:pos x="2247" y="2588"/>
                </a:cxn>
                <a:cxn ang="0">
                  <a:pos x="2296" y="2564"/>
                </a:cxn>
                <a:cxn ang="0">
                  <a:pos x="2340" y="2535"/>
                </a:cxn>
                <a:cxn ang="0">
                  <a:pos x="2327" y="2484"/>
                </a:cxn>
                <a:cxn ang="0">
                  <a:pos x="2321" y="2452"/>
                </a:cxn>
                <a:cxn ang="0">
                  <a:pos x="2311" y="2414"/>
                </a:cxn>
                <a:cxn ang="0">
                  <a:pos x="2254" y="2230"/>
                </a:cxn>
                <a:cxn ang="0">
                  <a:pos x="2228" y="2160"/>
                </a:cxn>
                <a:cxn ang="0">
                  <a:pos x="2143" y="1969"/>
                </a:cxn>
                <a:cxn ang="0">
                  <a:pos x="2004" y="1684"/>
                </a:cxn>
                <a:cxn ang="0">
                  <a:pos x="1853" y="1426"/>
                </a:cxn>
                <a:cxn ang="0">
                  <a:pos x="1820" y="1372"/>
                </a:cxn>
                <a:cxn ang="0">
                  <a:pos x="1203" y="643"/>
                </a:cxn>
                <a:cxn ang="0">
                  <a:pos x="1113" y="556"/>
                </a:cxn>
                <a:cxn ang="0">
                  <a:pos x="1071" y="515"/>
                </a:cxn>
                <a:cxn ang="0">
                  <a:pos x="981" y="439"/>
                </a:cxn>
                <a:cxn ang="0">
                  <a:pos x="937" y="402"/>
                </a:cxn>
                <a:cxn ang="0">
                  <a:pos x="894" y="364"/>
                </a:cxn>
                <a:cxn ang="0">
                  <a:pos x="761" y="264"/>
                </a:cxn>
                <a:cxn ang="0">
                  <a:pos x="698" y="220"/>
                </a:cxn>
                <a:cxn ang="0">
                  <a:pos x="654" y="190"/>
                </a:cxn>
                <a:cxn ang="0">
                  <a:pos x="386" y="43"/>
                </a:cxn>
                <a:cxn ang="0">
                  <a:pos x="337" y="20"/>
                </a:cxn>
                <a:cxn ang="0">
                  <a:pos x="287" y="6"/>
                </a:cxn>
              </a:cxnLst>
              <a:rect l="0" t="0" r="r" b="b"/>
              <a:pathLst>
                <a:path w="2340" h="2648">
                  <a:moveTo>
                    <a:pt x="260" y="0"/>
                  </a:moveTo>
                  <a:lnTo>
                    <a:pt x="243" y="6"/>
                  </a:lnTo>
                  <a:lnTo>
                    <a:pt x="175" y="70"/>
                  </a:lnTo>
                  <a:lnTo>
                    <a:pt x="148" y="103"/>
                  </a:lnTo>
                  <a:lnTo>
                    <a:pt x="136" y="124"/>
                  </a:lnTo>
                  <a:lnTo>
                    <a:pt x="123" y="140"/>
                  </a:lnTo>
                  <a:lnTo>
                    <a:pt x="114" y="164"/>
                  </a:lnTo>
                  <a:lnTo>
                    <a:pt x="100" y="184"/>
                  </a:lnTo>
                  <a:lnTo>
                    <a:pt x="63" y="281"/>
                  </a:lnTo>
                  <a:lnTo>
                    <a:pt x="57" y="308"/>
                  </a:lnTo>
                  <a:lnTo>
                    <a:pt x="46" y="334"/>
                  </a:lnTo>
                  <a:lnTo>
                    <a:pt x="20" y="449"/>
                  </a:lnTo>
                  <a:lnTo>
                    <a:pt x="0" y="643"/>
                  </a:lnTo>
                  <a:lnTo>
                    <a:pt x="4" y="891"/>
                  </a:lnTo>
                  <a:lnTo>
                    <a:pt x="44" y="1151"/>
                  </a:lnTo>
                  <a:lnTo>
                    <a:pt x="148" y="1496"/>
                  </a:lnTo>
                  <a:lnTo>
                    <a:pt x="301" y="1791"/>
                  </a:lnTo>
                  <a:lnTo>
                    <a:pt x="510" y="2064"/>
                  </a:lnTo>
                  <a:lnTo>
                    <a:pt x="698" y="2230"/>
                  </a:lnTo>
                  <a:lnTo>
                    <a:pt x="970" y="2408"/>
                  </a:lnTo>
                  <a:lnTo>
                    <a:pt x="1224" y="2521"/>
                  </a:lnTo>
                  <a:lnTo>
                    <a:pt x="1543" y="2612"/>
                  </a:lnTo>
                  <a:lnTo>
                    <a:pt x="1776" y="2642"/>
                  </a:lnTo>
                  <a:lnTo>
                    <a:pt x="1871" y="2645"/>
                  </a:lnTo>
                  <a:lnTo>
                    <a:pt x="1900" y="2648"/>
                  </a:lnTo>
                  <a:lnTo>
                    <a:pt x="1930" y="2645"/>
                  </a:lnTo>
                  <a:lnTo>
                    <a:pt x="1987" y="2645"/>
                  </a:lnTo>
                  <a:lnTo>
                    <a:pt x="2094" y="2632"/>
                  </a:lnTo>
                  <a:lnTo>
                    <a:pt x="2121" y="2625"/>
                  </a:lnTo>
                  <a:lnTo>
                    <a:pt x="2143" y="2623"/>
                  </a:lnTo>
                  <a:lnTo>
                    <a:pt x="2168" y="2615"/>
                  </a:lnTo>
                  <a:lnTo>
                    <a:pt x="2186" y="2612"/>
                  </a:lnTo>
                  <a:lnTo>
                    <a:pt x="2230" y="2598"/>
                  </a:lnTo>
                  <a:lnTo>
                    <a:pt x="2247" y="2588"/>
                  </a:lnTo>
                  <a:lnTo>
                    <a:pt x="2283" y="2576"/>
                  </a:lnTo>
                  <a:lnTo>
                    <a:pt x="2296" y="2564"/>
                  </a:lnTo>
                  <a:lnTo>
                    <a:pt x="2327" y="2545"/>
                  </a:lnTo>
                  <a:lnTo>
                    <a:pt x="2340" y="2535"/>
                  </a:lnTo>
                  <a:lnTo>
                    <a:pt x="2335" y="2501"/>
                  </a:lnTo>
                  <a:lnTo>
                    <a:pt x="2327" y="2484"/>
                  </a:lnTo>
                  <a:lnTo>
                    <a:pt x="2327" y="2468"/>
                  </a:lnTo>
                  <a:lnTo>
                    <a:pt x="2321" y="2452"/>
                  </a:lnTo>
                  <a:lnTo>
                    <a:pt x="2317" y="2435"/>
                  </a:lnTo>
                  <a:lnTo>
                    <a:pt x="2311" y="2414"/>
                  </a:lnTo>
                  <a:lnTo>
                    <a:pt x="2308" y="2398"/>
                  </a:lnTo>
                  <a:lnTo>
                    <a:pt x="2254" y="2230"/>
                  </a:lnTo>
                  <a:lnTo>
                    <a:pt x="2233" y="2182"/>
                  </a:lnTo>
                  <a:lnTo>
                    <a:pt x="2228" y="2160"/>
                  </a:lnTo>
                  <a:lnTo>
                    <a:pt x="2157" y="1992"/>
                  </a:lnTo>
                  <a:lnTo>
                    <a:pt x="2143" y="1969"/>
                  </a:lnTo>
                  <a:lnTo>
                    <a:pt x="2134" y="1942"/>
                  </a:lnTo>
                  <a:lnTo>
                    <a:pt x="2004" y="1684"/>
                  </a:lnTo>
                  <a:lnTo>
                    <a:pt x="1987" y="1662"/>
                  </a:lnTo>
                  <a:lnTo>
                    <a:pt x="1853" y="1426"/>
                  </a:lnTo>
                  <a:lnTo>
                    <a:pt x="1834" y="1400"/>
                  </a:lnTo>
                  <a:lnTo>
                    <a:pt x="1820" y="1372"/>
                  </a:lnTo>
                  <a:lnTo>
                    <a:pt x="1555" y="1011"/>
                  </a:lnTo>
                  <a:lnTo>
                    <a:pt x="1203" y="643"/>
                  </a:lnTo>
                  <a:lnTo>
                    <a:pt x="1183" y="620"/>
                  </a:lnTo>
                  <a:lnTo>
                    <a:pt x="1113" y="556"/>
                  </a:lnTo>
                  <a:lnTo>
                    <a:pt x="1091" y="538"/>
                  </a:lnTo>
                  <a:lnTo>
                    <a:pt x="1071" y="515"/>
                  </a:lnTo>
                  <a:lnTo>
                    <a:pt x="1047" y="500"/>
                  </a:lnTo>
                  <a:lnTo>
                    <a:pt x="981" y="439"/>
                  </a:lnTo>
                  <a:lnTo>
                    <a:pt x="957" y="422"/>
                  </a:lnTo>
                  <a:lnTo>
                    <a:pt x="937" y="402"/>
                  </a:lnTo>
                  <a:lnTo>
                    <a:pt x="914" y="386"/>
                  </a:lnTo>
                  <a:lnTo>
                    <a:pt x="894" y="364"/>
                  </a:lnTo>
                  <a:lnTo>
                    <a:pt x="870" y="351"/>
                  </a:lnTo>
                  <a:lnTo>
                    <a:pt x="761" y="264"/>
                  </a:lnTo>
                  <a:lnTo>
                    <a:pt x="736" y="251"/>
                  </a:lnTo>
                  <a:lnTo>
                    <a:pt x="698" y="220"/>
                  </a:lnTo>
                  <a:lnTo>
                    <a:pt x="673" y="208"/>
                  </a:lnTo>
                  <a:lnTo>
                    <a:pt x="654" y="190"/>
                  </a:lnTo>
                  <a:lnTo>
                    <a:pt x="420" y="57"/>
                  </a:lnTo>
                  <a:lnTo>
                    <a:pt x="386" y="43"/>
                  </a:lnTo>
                  <a:lnTo>
                    <a:pt x="371" y="33"/>
                  </a:lnTo>
                  <a:lnTo>
                    <a:pt x="337" y="20"/>
                  </a:lnTo>
                  <a:lnTo>
                    <a:pt x="304" y="14"/>
                  </a:lnTo>
                  <a:lnTo>
                    <a:pt x="287" y="6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6B9C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414"/>
            <p:cNvSpPr>
              <a:spLocks/>
            </p:cNvSpPr>
            <p:nvPr/>
          </p:nvSpPr>
          <p:spPr bwMode="auto">
            <a:xfrm>
              <a:off x="1988" y="2365"/>
              <a:ext cx="178" cy="208"/>
            </a:xfrm>
            <a:custGeom>
              <a:avLst/>
              <a:gdLst/>
              <a:ahLst/>
              <a:cxnLst>
                <a:cxn ang="0">
                  <a:pos x="65" y="135"/>
                </a:cxn>
                <a:cxn ang="0">
                  <a:pos x="19" y="234"/>
                </a:cxn>
                <a:cxn ang="0">
                  <a:pos x="5" y="295"/>
                </a:cxn>
                <a:cxn ang="0">
                  <a:pos x="3" y="338"/>
                </a:cxn>
                <a:cxn ang="0">
                  <a:pos x="3" y="501"/>
                </a:cxn>
                <a:cxn ang="0">
                  <a:pos x="40" y="689"/>
                </a:cxn>
                <a:cxn ang="0">
                  <a:pos x="63" y="776"/>
                </a:cxn>
                <a:cxn ang="0">
                  <a:pos x="345" y="1377"/>
                </a:cxn>
                <a:cxn ang="0">
                  <a:pos x="409" y="1474"/>
                </a:cxn>
                <a:cxn ang="0">
                  <a:pos x="504" y="1608"/>
                </a:cxn>
                <a:cxn ang="0">
                  <a:pos x="876" y="2053"/>
                </a:cxn>
                <a:cxn ang="0">
                  <a:pos x="960" y="2136"/>
                </a:cxn>
                <a:cxn ang="0">
                  <a:pos x="1212" y="2354"/>
                </a:cxn>
                <a:cxn ang="0">
                  <a:pos x="1512" y="2559"/>
                </a:cxn>
                <a:cxn ang="0">
                  <a:pos x="1832" y="2685"/>
                </a:cxn>
                <a:cxn ang="0">
                  <a:pos x="1900" y="2699"/>
                </a:cxn>
                <a:cxn ang="0">
                  <a:pos x="2038" y="2693"/>
                </a:cxn>
                <a:cxn ang="0">
                  <a:pos x="2075" y="2685"/>
                </a:cxn>
                <a:cxn ang="0">
                  <a:pos x="2143" y="2663"/>
                </a:cxn>
                <a:cxn ang="0">
                  <a:pos x="2187" y="2634"/>
                </a:cxn>
                <a:cxn ang="0">
                  <a:pos x="2219" y="2595"/>
                </a:cxn>
                <a:cxn ang="0">
                  <a:pos x="2253" y="2551"/>
                </a:cxn>
                <a:cxn ang="0">
                  <a:pos x="2270" y="2522"/>
                </a:cxn>
                <a:cxn ang="0">
                  <a:pos x="2286" y="2464"/>
                </a:cxn>
                <a:cxn ang="0">
                  <a:pos x="2296" y="2424"/>
                </a:cxn>
                <a:cxn ang="0">
                  <a:pos x="2306" y="2388"/>
                </a:cxn>
                <a:cxn ang="0">
                  <a:pos x="2308" y="2321"/>
                </a:cxn>
                <a:cxn ang="0">
                  <a:pos x="2272" y="2038"/>
                </a:cxn>
                <a:cxn ang="0">
                  <a:pos x="2213" y="1834"/>
                </a:cxn>
                <a:cxn ang="0">
                  <a:pos x="2189" y="1771"/>
                </a:cxn>
                <a:cxn ang="0">
                  <a:pos x="2085" y="1554"/>
                </a:cxn>
                <a:cxn ang="0">
                  <a:pos x="1849" y="1156"/>
                </a:cxn>
                <a:cxn ang="0">
                  <a:pos x="1512" y="732"/>
                </a:cxn>
                <a:cxn ang="0">
                  <a:pos x="1123" y="366"/>
                </a:cxn>
                <a:cxn ang="0">
                  <a:pos x="666" y="76"/>
                </a:cxn>
                <a:cxn ang="0">
                  <a:pos x="616" y="59"/>
                </a:cxn>
                <a:cxn ang="0">
                  <a:pos x="520" y="27"/>
                </a:cxn>
                <a:cxn ang="0">
                  <a:pos x="430" y="6"/>
                </a:cxn>
                <a:cxn ang="0">
                  <a:pos x="386" y="0"/>
                </a:cxn>
                <a:cxn ang="0">
                  <a:pos x="233" y="13"/>
                </a:cxn>
                <a:cxn ang="0">
                  <a:pos x="200" y="23"/>
                </a:cxn>
                <a:cxn ang="0">
                  <a:pos x="170" y="40"/>
                </a:cxn>
                <a:cxn ang="0">
                  <a:pos x="126" y="74"/>
                </a:cxn>
                <a:cxn ang="0">
                  <a:pos x="85" y="107"/>
                </a:cxn>
              </a:cxnLst>
              <a:rect l="0" t="0" r="r" b="b"/>
              <a:pathLst>
                <a:path w="2308" h="2699">
                  <a:moveTo>
                    <a:pt x="85" y="107"/>
                  </a:moveTo>
                  <a:lnTo>
                    <a:pt x="65" y="135"/>
                  </a:lnTo>
                  <a:lnTo>
                    <a:pt x="40" y="181"/>
                  </a:lnTo>
                  <a:lnTo>
                    <a:pt x="19" y="234"/>
                  </a:lnTo>
                  <a:lnTo>
                    <a:pt x="13" y="274"/>
                  </a:lnTo>
                  <a:lnTo>
                    <a:pt x="5" y="295"/>
                  </a:lnTo>
                  <a:lnTo>
                    <a:pt x="3" y="314"/>
                  </a:lnTo>
                  <a:lnTo>
                    <a:pt x="3" y="338"/>
                  </a:lnTo>
                  <a:lnTo>
                    <a:pt x="0" y="358"/>
                  </a:lnTo>
                  <a:lnTo>
                    <a:pt x="3" y="501"/>
                  </a:lnTo>
                  <a:lnTo>
                    <a:pt x="10" y="528"/>
                  </a:lnTo>
                  <a:lnTo>
                    <a:pt x="40" y="689"/>
                  </a:lnTo>
                  <a:lnTo>
                    <a:pt x="49" y="716"/>
                  </a:lnTo>
                  <a:lnTo>
                    <a:pt x="63" y="776"/>
                  </a:lnTo>
                  <a:lnTo>
                    <a:pt x="116" y="925"/>
                  </a:lnTo>
                  <a:lnTo>
                    <a:pt x="345" y="1377"/>
                  </a:lnTo>
                  <a:lnTo>
                    <a:pt x="369" y="1406"/>
                  </a:lnTo>
                  <a:lnTo>
                    <a:pt x="409" y="1474"/>
                  </a:lnTo>
                  <a:lnTo>
                    <a:pt x="435" y="1506"/>
                  </a:lnTo>
                  <a:lnTo>
                    <a:pt x="504" y="1608"/>
                  </a:lnTo>
                  <a:lnTo>
                    <a:pt x="739" y="1902"/>
                  </a:lnTo>
                  <a:lnTo>
                    <a:pt x="876" y="2053"/>
                  </a:lnTo>
                  <a:lnTo>
                    <a:pt x="907" y="2079"/>
                  </a:lnTo>
                  <a:lnTo>
                    <a:pt x="960" y="2136"/>
                  </a:lnTo>
                  <a:lnTo>
                    <a:pt x="1183" y="2335"/>
                  </a:lnTo>
                  <a:lnTo>
                    <a:pt x="1212" y="2354"/>
                  </a:lnTo>
                  <a:lnTo>
                    <a:pt x="1266" y="2398"/>
                  </a:lnTo>
                  <a:lnTo>
                    <a:pt x="1512" y="2559"/>
                  </a:lnTo>
                  <a:lnTo>
                    <a:pt x="1716" y="2651"/>
                  </a:lnTo>
                  <a:lnTo>
                    <a:pt x="1832" y="2685"/>
                  </a:lnTo>
                  <a:lnTo>
                    <a:pt x="1875" y="2693"/>
                  </a:lnTo>
                  <a:lnTo>
                    <a:pt x="1900" y="2699"/>
                  </a:lnTo>
                  <a:lnTo>
                    <a:pt x="2003" y="2699"/>
                  </a:lnTo>
                  <a:lnTo>
                    <a:pt x="2038" y="2693"/>
                  </a:lnTo>
                  <a:lnTo>
                    <a:pt x="2058" y="2693"/>
                  </a:lnTo>
                  <a:lnTo>
                    <a:pt x="2075" y="2685"/>
                  </a:lnTo>
                  <a:lnTo>
                    <a:pt x="2091" y="2682"/>
                  </a:lnTo>
                  <a:lnTo>
                    <a:pt x="2143" y="2663"/>
                  </a:lnTo>
                  <a:lnTo>
                    <a:pt x="2169" y="2641"/>
                  </a:lnTo>
                  <a:lnTo>
                    <a:pt x="2187" y="2634"/>
                  </a:lnTo>
                  <a:lnTo>
                    <a:pt x="2199" y="2622"/>
                  </a:lnTo>
                  <a:lnTo>
                    <a:pt x="2219" y="2595"/>
                  </a:lnTo>
                  <a:lnTo>
                    <a:pt x="2233" y="2580"/>
                  </a:lnTo>
                  <a:lnTo>
                    <a:pt x="2253" y="2551"/>
                  </a:lnTo>
                  <a:lnTo>
                    <a:pt x="2259" y="2534"/>
                  </a:lnTo>
                  <a:lnTo>
                    <a:pt x="2270" y="2522"/>
                  </a:lnTo>
                  <a:lnTo>
                    <a:pt x="2283" y="2485"/>
                  </a:lnTo>
                  <a:lnTo>
                    <a:pt x="2286" y="2464"/>
                  </a:lnTo>
                  <a:lnTo>
                    <a:pt x="2291" y="2448"/>
                  </a:lnTo>
                  <a:lnTo>
                    <a:pt x="2296" y="2424"/>
                  </a:lnTo>
                  <a:lnTo>
                    <a:pt x="2303" y="2407"/>
                  </a:lnTo>
                  <a:lnTo>
                    <a:pt x="2306" y="2388"/>
                  </a:lnTo>
                  <a:lnTo>
                    <a:pt x="2306" y="2341"/>
                  </a:lnTo>
                  <a:lnTo>
                    <a:pt x="2308" y="2321"/>
                  </a:lnTo>
                  <a:lnTo>
                    <a:pt x="2286" y="2092"/>
                  </a:lnTo>
                  <a:lnTo>
                    <a:pt x="2272" y="2038"/>
                  </a:lnTo>
                  <a:lnTo>
                    <a:pt x="2270" y="2009"/>
                  </a:lnTo>
                  <a:lnTo>
                    <a:pt x="2213" y="1834"/>
                  </a:lnTo>
                  <a:lnTo>
                    <a:pt x="2199" y="1804"/>
                  </a:lnTo>
                  <a:lnTo>
                    <a:pt x="2189" y="1771"/>
                  </a:lnTo>
                  <a:lnTo>
                    <a:pt x="2106" y="1583"/>
                  </a:lnTo>
                  <a:lnTo>
                    <a:pt x="2085" y="1554"/>
                  </a:lnTo>
                  <a:lnTo>
                    <a:pt x="2020" y="1423"/>
                  </a:lnTo>
                  <a:lnTo>
                    <a:pt x="1849" y="1156"/>
                  </a:lnTo>
                  <a:lnTo>
                    <a:pt x="1703" y="957"/>
                  </a:lnTo>
                  <a:lnTo>
                    <a:pt x="1512" y="732"/>
                  </a:lnTo>
                  <a:lnTo>
                    <a:pt x="1263" y="485"/>
                  </a:lnTo>
                  <a:lnTo>
                    <a:pt x="1123" y="366"/>
                  </a:lnTo>
                  <a:lnTo>
                    <a:pt x="876" y="188"/>
                  </a:lnTo>
                  <a:lnTo>
                    <a:pt x="666" y="76"/>
                  </a:lnTo>
                  <a:lnTo>
                    <a:pt x="641" y="66"/>
                  </a:lnTo>
                  <a:lnTo>
                    <a:pt x="616" y="59"/>
                  </a:lnTo>
                  <a:lnTo>
                    <a:pt x="546" y="33"/>
                  </a:lnTo>
                  <a:lnTo>
                    <a:pt x="520" y="27"/>
                  </a:lnTo>
                  <a:lnTo>
                    <a:pt x="498" y="21"/>
                  </a:lnTo>
                  <a:lnTo>
                    <a:pt x="430" y="6"/>
                  </a:lnTo>
                  <a:lnTo>
                    <a:pt x="409" y="6"/>
                  </a:lnTo>
                  <a:lnTo>
                    <a:pt x="386" y="0"/>
                  </a:lnTo>
                  <a:lnTo>
                    <a:pt x="306" y="0"/>
                  </a:lnTo>
                  <a:lnTo>
                    <a:pt x="233" y="13"/>
                  </a:lnTo>
                  <a:lnTo>
                    <a:pt x="216" y="21"/>
                  </a:lnTo>
                  <a:lnTo>
                    <a:pt x="200" y="23"/>
                  </a:lnTo>
                  <a:lnTo>
                    <a:pt x="185" y="33"/>
                  </a:lnTo>
                  <a:lnTo>
                    <a:pt x="170" y="40"/>
                  </a:lnTo>
                  <a:lnTo>
                    <a:pt x="139" y="59"/>
                  </a:lnTo>
                  <a:lnTo>
                    <a:pt x="126" y="74"/>
                  </a:lnTo>
                  <a:lnTo>
                    <a:pt x="112" y="80"/>
                  </a:lnTo>
                  <a:lnTo>
                    <a:pt x="85" y="107"/>
                  </a:lnTo>
                  <a:close/>
                </a:path>
              </a:pathLst>
            </a:custGeom>
            <a:solidFill>
              <a:srgbClr val="DDE0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415"/>
            <p:cNvSpPr>
              <a:spLocks/>
            </p:cNvSpPr>
            <p:nvPr/>
          </p:nvSpPr>
          <p:spPr bwMode="auto">
            <a:xfrm>
              <a:off x="1991" y="2373"/>
              <a:ext cx="167" cy="195"/>
            </a:xfrm>
            <a:custGeom>
              <a:avLst/>
              <a:gdLst/>
              <a:ahLst/>
              <a:cxnLst>
                <a:cxn ang="0">
                  <a:pos x="82" y="96"/>
                </a:cxn>
                <a:cxn ang="0">
                  <a:pos x="40" y="170"/>
                </a:cxn>
                <a:cxn ang="0">
                  <a:pos x="19" y="221"/>
                </a:cxn>
                <a:cxn ang="0">
                  <a:pos x="9" y="254"/>
                </a:cxn>
                <a:cxn ang="0">
                  <a:pos x="2" y="315"/>
                </a:cxn>
                <a:cxn ang="0">
                  <a:pos x="0" y="422"/>
                </a:cxn>
                <a:cxn ang="0">
                  <a:pos x="2" y="468"/>
                </a:cxn>
                <a:cxn ang="0">
                  <a:pos x="9" y="519"/>
                </a:cxn>
                <a:cxn ang="0">
                  <a:pos x="19" y="568"/>
                </a:cxn>
                <a:cxn ang="0">
                  <a:pos x="122" y="897"/>
                </a:cxn>
                <a:cxn ang="0">
                  <a:pos x="329" y="1292"/>
                </a:cxn>
                <a:cxn ang="0">
                  <a:pos x="428" y="1450"/>
                </a:cxn>
                <a:cxn ang="0">
                  <a:pos x="472" y="1513"/>
                </a:cxn>
                <a:cxn ang="0">
                  <a:pos x="823" y="1932"/>
                </a:cxn>
                <a:cxn ang="0">
                  <a:pos x="1270" y="2311"/>
                </a:cxn>
                <a:cxn ang="0">
                  <a:pos x="1470" y="2430"/>
                </a:cxn>
                <a:cxn ang="0">
                  <a:pos x="1700" y="2518"/>
                </a:cxn>
                <a:cxn ang="0">
                  <a:pos x="1843" y="2535"/>
                </a:cxn>
                <a:cxn ang="0">
                  <a:pos x="1879" y="2535"/>
                </a:cxn>
                <a:cxn ang="0">
                  <a:pos x="1916" y="2530"/>
                </a:cxn>
                <a:cxn ang="0">
                  <a:pos x="1996" y="2508"/>
                </a:cxn>
                <a:cxn ang="0">
                  <a:pos x="2026" y="2493"/>
                </a:cxn>
                <a:cxn ang="0">
                  <a:pos x="2076" y="2451"/>
                </a:cxn>
                <a:cxn ang="0">
                  <a:pos x="2095" y="2428"/>
                </a:cxn>
                <a:cxn ang="0">
                  <a:pos x="2166" y="2242"/>
                </a:cxn>
                <a:cxn ang="0">
                  <a:pos x="2123" y="1864"/>
                </a:cxn>
                <a:cxn ang="0">
                  <a:pos x="2016" y="1580"/>
                </a:cxn>
                <a:cxn ang="0">
                  <a:pos x="1946" y="1429"/>
                </a:cxn>
                <a:cxn ang="0">
                  <a:pos x="1423" y="689"/>
                </a:cxn>
                <a:cxn ang="0">
                  <a:pos x="1029" y="321"/>
                </a:cxn>
                <a:cxn ang="0">
                  <a:pos x="823" y="176"/>
                </a:cxn>
                <a:cxn ang="0">
                  <a:pos x="579" y="57"/>
                </a:cxn>
                <a:cxn ang="0">
                  <a:pos x="489" y="23"/>
                </a:cxn>
                <a:cxn ang="0">
                  <a:pos x="446" y="13"/>
                </a:cxn>
                <a:cxn ang="0">
                  <a:pos x="382" y="6"/>
                </a:cxn>
                <a:cxn ang="0">
                  <a:pos x="285" y="0"/>
                </a:cxn>
                <a:cxn ang="0">
                  <a:pos x="160" y="36"/>
                </a:cxn>
                <a:cxn ang="0">
                  <a:pos x="132" y="53"/>
                </a:cxn>
                <a:cxn ang="0">
                  <a:pos x="113" y="70"/>
                </a:cxn>
              </a:cxnLst>
              <a:rect l="0" t="0" r="r" b="b"/>
              <a:pathLst>
                <a:path w="2166" h="2537">
                  <a:moveTo>
                    <a:pt x="106" y="74"/>
                  </a:moveTo>
                  <a:lnTo>
                    <a:pt x="82" y="96"/>
                  </a:lnTo>
                  <a:lnTo>
                    <a:pt x="53" y="138"/>
                  </a:lnTo>
                  <a:lnTo>
                    <a:pt x="40" y="170"/>
                  </a:lnTo>
                  <a:lnTo>
                    <a:pt x="28" y="184"/>
                  </a:lnTo>
                  <a:lnTo>
                    <a:pt x="19" y="221"/>
                  </a:lnTo>
                  <a:lnTo>
                    <a:pt x="16" y="237"/>
                  </a:lnTo>
                  <a:lnTo>
                    <a:pt x="9" y="254"/>
                  </a:lnTo>
                  <a:lnTo>
                    <a:pt x="2" y="294"/>
                  </a:lnTo>
                  <a:lnTo>
                    <a:pt x="2" y="315"/>
                  </a:lnTo>
                  <a:lnTo>
                    <a:pt x="0" y="334"/>
                  </a:lnTo>
                  <a:lnTo>
                    <a:pt x="0" y="422"/>
                  </a:lnTo>
                  <a:lnTo>
                    <a:pt x="2" y="445"/>
                  </a:lnTo>
                  <a:lnTo>
                    <a:pt x="2" y="468"/>
                  </a:lnTo>
                  <a:lnTo>
                    <a:pt x="9" y="496"/>
                  </a:lnTo>
                  <a:lnTo>
                    <a:pt x="9" y="519"/>
                  </a:lnTo>
                  <a:lnTo>
                    <a:pt x="16" y="542"/>
                  </a:lnTo>
                  <a:lnTo>
                    <a:pt x="19" y="568"/>
                  </a:lnTo>
                  <a:lnTo>
                    <a:pt x="79" y="783"/>
                  </a:lnTo>
                  <a:lnTo>
                    <a:pt x="122" y="897"/>
                  </a:lnTo>
                  <a:lnTo>
                    <a:pt x="288" y="1232"/>
                  </a:lnTo>
                  <a:lnTo>
                    <a:pt x="329" y="1292"/>
                  </a:lnTo>
                  <a:lnTo>
                    <a:pt x="346" y="1326"/>
                  </a:lnTo>
                  <a:lnTo>
                    <a:pt x="428" y="1450"/>
                  </a:lnTo>
                  <a:lnTo>
                    <a:pt x="453" y="1479"/>
                  </a:lnTo>
                  <a:lnTo>
                    <a:pt x="472" y="1513"/>
                  </a:lnTo>
                  <a:lnTo>
                    <a:pt x="519" y="1576"/>
                  </a:lnTo>
                  <a:lnTo>
                    <a:pt x="823" y="1932"/>
                  </a:lnTo>
                  <a:lnTo>
                    <a:pt x="1032" y="2129"/>
                  </a:lnTo>
                  <a:lnTo>
                    <a:pt x="1270" y="2311"/>
                  </a:lnTo>
                  <a:lnTo>
                    <a:pt x="1297" y="2324"/>
                  </a:lnTo>
                  <a:lnTo>
                    <a:pt x="1470" y="2430"/>
                  </a:lnTo>
                  <a:lnTo>
                    <a:pt x="1632" y="2499"/>
                  </a:lnTo>
                  <a:lnTo>
                    <a:pt x="1700" y="2518"/>
                  </a:lnTo>
                  <a:lnTo>
                    <a:pt x="1785" y="2535"/>
                  </a:lnTo>
                  <a:lnTo>
                    <a:pt x="1843" y="2535"/>
                  </a:lnTo>
                  <a:lnTo>
                    <a:pt x="1862" y="2537"/>
                  </a:lnTo>
                  <a:lnTo>
                    <a:pt x="1879" y="2535"/>
                  </a:lnTo>
                  <a:lnTo>
                    <a:pt x="1896" y="2535"/>
                  </a:lnTo>
                  <a:lnTo>
                    <a:pt x="1916" y="2530"/>
                  </a:lnTo>
                  <a:lnTo>
                    <a:pt x="1933" y="2530"/>
                  </a:lnTo>
                  <a:lnTo>
                    <a:pt x="1996" y="2508"/>
                  </a:lnTo>
                  <a:lnTo>
                    <a:pt x="2009" y="2501"/>
                  </a:lnTo>
                  <a:lnTo>
                    <a:pt x="2026" y="2493"/>
                  </a:lnTo>
                  <a:lnTo>
                    <a:pt x="2051" y="2474"/>
                  </a:lnTo>
                  <a:lnTo>
                    <a:pt x="2076" y="2451"/>
                  </a:lnTo>
                  <a:lnTo>
                    <a:pt x="2086" y="2438"/>
                  </a:lnTo>
                  <a:lnTo>
                    <a:pt x="2095" y="2428"/>
                  </a:lnTo>
                  <a:lnTo>
                    <a:pt x="2129" y="2369"/>
                  </a:lnTo>
                  <a:lnTo>
                    <a:pt x="2166" y="2242"/>
                  </a:lnTo>
                  <a:lnTo>
                    <a:pt x="2166" y="2093"/>
                  </a:lnTo>
                  <a:lnTo>
                    <a:pt x="2123" y="1864"/>
                  </a:lnTo>
                  <a:lnTo>
                    <a:pt x="2033" y="1611"/>
                  </a:lnTo>
                  <a:lnTo>
                    <a:pt x="2016" y="1580"/>
                  </a:lnTo>
                  <a:lnTo>
                    <a:pt x="2005" y="1551"/>
                  </a:lnTo>
                  <a:lnTo>
                    <a:pt x="1946" y="1429"/>
                  </a:lnTo>
                  <a:lnTo>
                    <a:pt x="1736" y="1088"/>
                  </a:lnTo>
                  <a:lnTo>
                    <a:pt x="1423" y="689"/>
                  </a:lnTo>
                  <a:lnTo>
                    <a:pt x="1239" y="505"/>
                  </a:lnTo>
                  <a:lnTo>
                    <a:pt x="1029" y="321"/>
                  </a:lnTo>
                  <a:lnTo>
                    <a:pt x="1002" y="304"/>
                  </a:lnTo>
                  <a:lnTo>
                    <a:pt x="823" y="176"/>
                  </a:lnTo>
                  <a:lnTo>
                    <a:pt x="601" y="63"/>
                  </a:lnTo>
                  <a:lnTo>
                    <a:pt x="579" y="57"/>
                  </a:lnTo>
                  <a:lnTo>
                    <a:pt x="510" y="33"/>
                  </a:lnTo>
                  <a:lnTo>
                    <a:pt x="489" y="23"/>
                  </a:lnTo>
                  <a:lnTo>
                    <a:pt x="466" y="20"/>
                  </a:lnTo>
                  <a:lnTo>
                    <a:pt x="446" y="13"/>
                  </a:lnTo>
                  <a:lnTo>
                    <a:pt x="403" y="6"/>
                  </a:lnTo>
                  <a:lnTo>
                    <a:pt x="382" y="6"/>
                  </a:lnTo>
                  <a:lnTo>
                    <a:pt x="363" y="0"/>
                  </a:lnTo>
                  <a:lnTo>
                    <a:pt x="285" y="0"/>
                  </a:lnTo>
                  <a:lnTo>
                    <a:pt x="203" y="16"/>
                  </a:lnTo>
                  <a:lnTo>
                    <a:pt x="160" y="36"/>
                  </a:lnTo>
                  <a:lnTo>
                    <a:pt x="145" y="47"/>
                  </a:lnTo>
                  <a:lnTo>
                    <a:pt x="132" y="53"/>
                  </a:lnTo>
                  <a:lnTo>
                    <a:pt x="119" y="66"/>
                  </a:lnTo>
                  <a:lnTo>
                    <a:pt x="113" y="70"/>
                  </a:lnTo>
                  <a:lnTo>
                    <a:pt x="106" y="74"/>
                  </a:lnTo>
                  <a:close/>
                </a:path>
              </a:pathLst>
            </a:custGeom>
            <a:solidFill>
              <a:srgbClr val="DFE1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416"/>
            <p:cNvSpPr>
              <a:spLocks/>
            </p:cNvSpPr>
            <p:nvPr/>
          </p:nvSpPr>
          <p:spPr bwMode="auto">
            <a:xfrm>
              <a:off x="1994" y="2381"/>
              <a:ext cx="157" cy="183"/>
            </a:xfrm>
            <a:custGeom>
              <a:avLst/>
              <a:gdLst/>
              <a:ahLst/>
              <a:cxnLst>
                <a:cxn ang="0">
                  <a:pos x="36" y="157"/>
                </a:cxn>
                <a:cxn ang="0">
                  <a:pos x="19" y="201"/>
                </a:cxn>
                <a:cxn ang="0">
                  <a:pos x="2" y="274"/>
                </a:cxn>
                <a:cxn ang="0">
                  <a:pos x="0" y="311"/>
                </a:cxn>
                <a:cxn ang="0">
                  <a:pos x="66" y="706"/>
                </a:cxn>
                <a:cxn ang="0">
                  <a:pos x="270" y="1152"/>
                </a:cxn>
                <a:cxn ang="0">
                  <a:pos x="556" y="1560"/>
                </a:cxn>
                <a:cxn ang="0">
                  <a:pos x="769" y="1805"/>
                </a:cxn>
                <a:cxn ang="0">
                  <a:pos x="1066" y="2069"/>
                </a:cxn>
                <a:cxn ang="0">
                  <a:pos x="1305" y="2234"/>
                </a:cxn>
                <a:cxn ang="0">
                  <a:pos x="1592" y="2354"/>
                </a:cxn>
                <a:cxn ang="0">
                  <a:pos x="1690" y="2367"/>
                </a:cxn>
                <a:cxn ang="0">
                  <a:pos x="1759" y="2369"/>
                </a:cxn>
                <a:cxn ang="0">
                  <a:pos x="1808" y="2364"/>
                </a:cxn>
                <a:cxn ang="0">
                  <a:pos x="1883" y="2338"/>
                </a:cxn>
                <a:cxn ang="0">
                  <a:pos x="1942" y="2290"/>
                </a:cxn>
                <a:cxn ang="0">
                  <a:pos x="1978" y="2240"/>
                </a:cxn>
                <a:cxn ang="0">
                  <a:pos x="2002" y="2199"/>
                </a:cxn>
                <a:cxn ang="0">
                  <a:pos x="2011" y="2166"/>
                </a:cxn>
                <a:cxn ang="0">
                  <a:pos x="2026" y="2112"/>
                </a:cxn>
                <a:cxn ang="0">
                  <a:pos x="2030" y="2080"/>
                </a:cxn>
                <a:cxn ang="0">
                  <a:pos x="2032" y="2000"/>
                </a:cxn>
                <a:cxn ang="0">
                  <a:pos x="2026" y="1912"/>
                </a:cxn>
                <a:cxn ang="0">
                  <a:pos x="1956" y="1640"/>
                </a:cxn>
                <a:cxn ang="0">
                  <a:pos x="1866" y="1419"/>
                </a:cxn>
                <a:cxn ang="0">
                  <a:pos x="1839" y="1366"/>
                </a:cxn>
                <a:cxn ang="0">
                  <a:pos x="1570" y="928"/>
                </a:cxn>
                <a:cxn ang="0">
                  <a:pos x="1310" y="616"/>
                </a:cxn>
                <a:cxn ang="0">
                  <a:pos x="989" y="323"/>
                </a:cxn>
                <a:cxn ang="0">
                  <a:pos x="567" y="60"/>
                </a:cxn>
                <a:cxn ang="0">
                  <a:pos x="503" y="36"/>
                </a:cxn>
                <a:cxn ang="0">
                  <a:pos x="418" y="13"/>
                </a:cxn>
                <a:cxn ang="0">
                  <a:pos x="380" y="3"/>
                </a:cxn>
                <a:cxn ang="0">
                  <a:pos x="342" y="0"/>
                </a:cxn>
                <a:cxn ang="0">
                  <a:pos x="189" y="13"/>
                </a:cxn>
                <a:cxn ang="0">
                  <a:pos x="122" y="50"/>
                </a:cxn>
                <a:cxn ang="0">
                  <a:pos x="100" y="69"/>
                </a:cxn>
                <a:cxn ang="0">
                  <a:pos x="76" y="91"/>
                </a:cxn>
                <a:cxn ang="0">
                  <a:pos x="49" y="127"/>
                </a:cxn>
              </a:cxnLst>
              <a:rect l="0" t="0" r="r" b="b"/>
              <a:pathLst>
                <a:path w="2032" h="2369">
                  <a:moveTo>
                    <a:pt x="42" y="140"/>
                  </a:moveTo>
                  <a:lnTo>
                    <a:pt x="36" y="157"/>
                  </a:lnTo>
                  <a:lnTo>
                    <a:pt x="23" y="187"/>
                  </a:lnTo>
                  <a:lnTo>
                    <a:pt x="19" y="201"/>
                  </a:lnTo>
                  <a:lnTo>
                    <a:pt x="13" y="221"/>
                  </a:lnTo>
                  <a:lnTo>
                    <a:pt x="2" y="274"/>
                  </a:lnTo>
                  <a:lnTo>
                    <a:pt x="2" y="295"/>
                  </a:lnTo>
                  <a:lnTo>
                    <a:pt x="0" y="311"/>
                  </a:lnTo>
                  <a:lnTo>
                    <a:pt x="5" y="461"/>
                  </a:lnTo>
                  <a:lnTo>
                    <a:pt x="66" y="706"/>
                  </a:lnTo>
                  <a:lnTo>
                    <a:pt x="139" y="894"/>
                  </a:lnTo>
                  <a:lnTo>
                    <a:pt x="270" y="1152"/>
                  </a:lnTo>
                  <a:lnTo>
                    <a:pt x="529" y="1530"/>
                  </a:lnTo>
                  <a:lnTo>
                    <a:pt x="556" y="1560"/>
                  </a:lnTo>
                  <a:lnTo>
                    <a:pt x="576" y="1591"/>
                  </a:lnTo>
                  <a:lnTo>
                    <a:pt x="769" y="1805"/>
                  </a:lnTo>
                  <a:lnTo>
                    <a:pt x="1016" y="2032"/>
                  </a:lnTo>
                  <a:lnTo>
                    <a:pt x="1066" y="2069"/>
                  </a:lnTo>
                  <a:lnTo>
                    <a:pt x="1090" y="2089"/>
                  </a:lnTo>
                  <a:lnTo>
                    <a:pt x="1305" y="2234"/>
                  </a:lnTo>
                  <a:lnTo>
                    <a:pt x="1485" y="2321"/>
                  </a:lnTo>
                  <a:lnTo>
                    <a:pt x="1592" y="2354"/>
                  </a:lnTo>
                  <a:lnTo>
                    <a:pt x="1672" y="2367"/>
                  </a:lnTo>
                  <a:lnTo>
                    <a:pt x="1690" y="2367"/>
                  </a:lnTo>
                  <a:lnTo>
                    <a:pt x="1706" y="2369"/>
                  </a:lnTo>
                  <a:lnTo>
                    <a:pt x="1759" y="2369"/>
                  </a:lnTo>
                  <a:lnTo>
                    <a:pt x="1792" y="2364"/>
                  </a:lnTo>
                  <a:lnTo>
                    <a:pt x="1808" y="2364"/>
                  </a:lnTo>
                  <a:lnTo>
                    <a:pt x="1825" y="2360"/>
                  </a:lnTo>
                  <a:lnTo>
                    <a:pt x="1883" y="2338"/>
                  </a:lnTo>
                  <a:lnTo>
                    <a:pt x="1923" y="2314"/>
                  </a:lnTo>
                  <a:lnTo>
                    <a:pt x="1942" y="2290"/>
                  </a:lnTo>
                  <a:lnTo>
                    <a:pt x="1965" y="2268"/>
                  </a:lnTo>
                  <a:lnTo>
                    <a:pt x="1978" y="2240"/>
                  </a:lnTo>
                  <a:lnTo>
                    <a:pt x="1990" y="2226"/>
                  </a:lnTo>
                  <a:lnTo>
                    <a:pt x="2002" y="2199"/>
                  </a:lnTo>
                  <a:lnTo>
                    <a:pt x="2005" y="2183"/>
                  </a:lnTo>
                  <a:lnTo>
                    <a:pt x="2011" y="2166"/>
                  </a:lnTo>
                  <a:lnTo>
                    <a:pt x="2019" y="2133"/>
                  </a:lnTo>
                  <a:lnTo>
                    <a:pt x="2026" y="2112"/>
                  </a:lnTo>
                  <a:lnTo>
                    <a:pt x="2026" y="2097"/>
                  </a:lnTo>
                  <a:lnTo>
                    <a:pt x="2030" y="2080"/>
                  </a:lnTo>
                  <a:lnTo>
                    <a:pt x="2030" y="2019"/>
                  </a:lnTo>
                  <a:lnTo>
                    <a:pt x="2032" y="2000"/>
                  </a:lnTo>
                  <a:lnTo>
                    <a:pt x="2026" y="1956"/>
                  </a:lnTo>
                  <a:lnTo>
                    <a:pt x="2026" y="1912"/>
                  </a:lnTo>
                  <a:lnTo>
                    <a:pt x="1976" y="1694"/>
                  </a:lnTo>
                  <a:lnTo>
                    <a:pt x="1956" y="1640"/>
                  </a:lnTo>
                  <a:lnTo>
                    <a:pt x="1949" y="1614"/>
                  </a:lnTo>
                  <a:lnTo>
                    <a:pt x="1866" y="1419"/>
                  </a:lnTo>
                  <a:lnTo>
                    <a:pt x="1852" y="1397"/>
                  </a:lnTo>
                  <a:lnTo>
                    <a:pt x="1839" y="1366"/>
                  </a:lnTo>
                  <a:lnTo>
                    <a:pt x="1726" y="1166"/>
                  </a:lnTo>
                  <a:lnTo>
                    <a:pt x="1570" y="928"/>
                  </a:lnTo>
                  <a:lnTo>
                    <a:pt x="1455" y="780"/>
                  </a:lnTo>
                  <a:lnTo>
                    <a:pt x="1310" y="616"/>
                  </a:lnTo>
                  <a:lnTo>
                    <a:pt x="1013" y="338"/>
                  </a:lnTo>
                  <a:lnTo>
                    <a:pt x="989" y="323"/>
                  </a:lnTo>
                  <a:lnTo>
                    <a:pt x="773" y="168"/>
                  </a:lnTo>
                  <a:lnTo>
                    <a:pt x="567" y="60"/>
                  </a:lnTo>
                  <a:lnTo>
                    <a:pt x="542" y="53"/>
                  </a:lnTo>
                  <a:lnTo>
                    <a:pt x="503" y="36"/>
                  </a:lnTo>
                  <a:lnTo>
                    <a:pt x="440" y="16"/>
                  </a:lnTo>
                  <a:lnTo>
                    <a:pt x="418" y="13"/>
                  </a:lnTo>
                  <a:lnTo>
                    <a:pt x="399" y="6"/>
                  </a:lnTo>
                  <a:lnTo>
                    <a:pt x="380" y="3"/>
                  </a:lnTo>
                  <a:lnTo>
                    <a:pt x="363" y="3"/>
                  </a:lnTo>
                  <a:lnTo>
                    <a:pt x="342" y="0"/>
                  </a:lnTo>
                  <a:lnTo>
                    <a:pt x="252" y="0"/>
                  </a:lnTo>
                  <a:lnTo>
                    <a:pt x="189" y="13"/>
                  </a:lnTo>
                  <a:lnTo>
                    <a:pt x="136" y="40"/>
                  </a:lnTo>
                  <a:lnTo>
                    <a:pt x="122" y="50"/>
                  </a:lnTo>
                  <a:lnTo>
                    <a:pt x="112" y="60"/>
                  </a:lnTo>
                  <a:lnTo>
                    <a:pt x="100" y="69"/>
                  </a:lnTo>
                  <a:lnTo>
                    <a:pt x="90" y="79"/>
                  </a:lnTo>
                  <a:lnTo>
                    <a:pt x="76" y="91"/>
                  </a:lnTo>
                  <a:lnTo>
                    <a:pt x="59" y="117"/>
                  </a:lnTo>
                  <a:lnTo>
                    <a:pt x="49" y="127"/>
                  </a:lnTo>
                  <a:lnTo>
                    <a:pt x="42" y="140"/>
                  </a:lnTo>
                  <a:close/>
                </a:path>
              </a:pathLst>
            </a:custGeom>
            <a:solidFill>
              <a:srgbClr val="E6E7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417"/>
            <p:cNvSpPr>
              <a:spLocks/>
            </p:cNvSpPr>
            <p:nvPr/>
          </p:nvSpPr>
          <p:spPr bwMode="auto">
            <a:xfrm>
              <a:off x="1997" y="2389"/>
              <a:ext cx="146" cy="170"/>
            </a:xfrm>
            <a:custGeom>
              <a:avLst/>
              <a:gdLst/>
              <a:ahLst/>
              <a:cxnLst>
                <a:cxn ang="0">
                  <a:pos x="27" y="161"/>
                </a:cxn>
                <a:cxn ang="0">
                  <a:pos x="12" y="208"/>
                </a:cxn>
                <a:cxn ang="0">
                  <a:pos x="3" y="275"/>
                </a:cxn>
                <a:cxn ang="0">
                  <a:pos x="0" y="369"/>
                </a:cxn>
                <a:cxn ang="0">
                  <a:pos x="3" y="409"/>
                </a:cxn>
                <a:cxn ang="0">
                  <a:pos x="20" y="496"/>
                </a:cxn>
                <a:cxn ang="0">
                  <a:pos x="51" y="614"/>
                </a:cxn>
                <a:cxn ang="0">
                  <a:pos x="153" y="888"/>
                </a:cxn>
                <a:cxn ang="0">
                  <a:pos x="341" y="1209"/>
                </a:cxn>
                <a:cxn ang="0">
                  <a:pos x="413" y="1320"/>
                </a:cxn>
                <a:cxn ang="0">
                  <a:pos x="540" y="1484"/>
                </a:cxn>
                <a:cxn ang="0">
                  <a:pos x="994" y="1929"/>
                </a:cxn>
                <a:cxn ang="0">
                  <a:pos x="1130" y="2027"/>
                </a:cxn>
                <a:cxn ang="0">
                  <a:pos x="1366" y="2154"/>
                </a:cxn>
                <a:cxn ang="0">
                  <a:pos x="1407" y="2171"/>
                </a:cxn>
                <a:cxn ang="0">
                  <a:pos x="1468" y="2187"/>
                </a:cxn>
                <a:cxn ang="0">
                  <a:pos x="1540" y="2203"/>
                </a:cxn>
                <a:cxn ang="0">
                  <a:pos x="1657" y="2211"/>
                </a:cxn>
                <a:cxn ang="0">
                  <a:pos x="1756" y="2177"/>
                </a:cxn>
                <a:cxn ang="0">
                  <a:pos x="1781" y="2165"/>
                </a:cxn>
                <a:cxn ang="0">
                  <a:pos x="1813" y="2137"/>
                </a:cxn>
                <a:cxn ang="0">
                  <a:pos x="1834" y="2114"/>
                </a:cxn>
                <a:cxn ang="0">
                  <a:pos x="1863" y="2063"/>
                </a:cxn>
                <a:cxn ang="0">
                  <a:pos x="1873" y="2035"/>
                </a:cxn>
                <a:cxn ang="0">
                  <a:pos x="1884" y="2007"/>
                </a:cxn>
                <a:cxn ang="0">
                  <a:pos x="1890" y="1955"/>
                </a:cxn>
                <a:cxn ang="0">
                  <a:pos x="1893" y="1843"/>
                </a:cxn>
                <a:cxn ang="0">
                  <a:pos x="1890" y="1783"/>
                </a:cxn>
                <a:cxn ang="0">
                  <a:pos x="1849" y="1605"/>
                </a:cxn>
                <a:cxn ang="0">
                  <a:pos x="1834" y="1557"/>
                </a:cxn>
                <a:cxn ang="0">
                  <a:pos x="1740" y="1326"/>
                </a:cxn>
                <a:cxn ang="0">
                  <a:pos x="1640" y="1143"/>
                </a:cxn>
                <a:cxn ang="0">
                  <a:pos x="1503" y="922"/>
                </a:cxn>
                <a:cxn ang="0">
                  <a:pos x="1462" y="868"/>
                </a:cxn>
                <a:cxn ang="0">
                  <a:pos x="1130" y="482"/>
                </a:cxn>
                <a:cxn ang="0">
                  <a:pos x="994" y="355"/>
                </a:cxn>
                <a:cxn ang="0">
                  <a:pos x="744" y="171"/>
                </a:cxn>
                <a:cxn ang="0">
                  <a:pos x="700" y="144"/>
                </a:cxn>
                <a:cxn ang="0">
                  <a:pos x="528" y="57"/>
                </a:cxn>
                <a:cxn ang="0">
                  <a:pos x="486" y="41"/>
                </a:cxn>
                <a:cxn ang="0">
                  <a:pos x="427" y="24"/>
                </a:cxn>
                <a:cxn ang="0">
                  <a:pos x="390" y="14"/>
                </a:cxn>
                <a:cxn ang="0">
                  <a:pos x="320" y="0"/>
                </a:cxn>
                <a:cxn ang="0">
                  <a:pos x="190" y="11"/>
                </a:cxn>
                <a:cxn ang="0">
                  <a:pos x="153" y="24"/>
                </a:cxn>
                <a:cxn ang="0">
                  <a:pos x="107" y="57"/>
                </a:cxn>
                <a:cxn ang="0">
                  <a:pos x="81" y="74"/>
                </a:cxn>
                <a:cxn ang="0">
                  <a:pos x="34" y="148"/>
                </a:cxn>
              </a:cxnLst>
              <a:rect l="0" t="0" r="r" b="b"/>
              <a:pathLst>
                <a:path w="1893" h="2211">
                  <a:moveTo>
                    <a:pt x="34" y="148"/>
                  </a:moveTo>
                  <a:lnTo>
                    <a:pt x="27" y="161"/>
                  </a:lnTo>
                  <a:lnTo>
                    <a:pt x="20" y="192"/>
                  </a:lnTo>
                  <a:lnTo>
                    <a:pt x="12" y="208"/>
                  </a:lnTo>
                  <a:lnTo>
                    <a:pt x="3" y="258"/>
                  </a:lnTo>
                  <a:lnTo>
                    <a:pt x="3" y="275"/>
                  </a:lnTo>
                  <a:lnTo>
                    <a:pt x="0" y="292"/>
                  </a:lnTo>
                  <a:lnTo>
                    <a:pt x="0" y="369"/>
                  </a:lnTo>
                  <a:lnTo>
                    <a:pt x="3" y="389"/>
                  </a:lnTo>
                  <a:lnTo>
                    <a:pt x="3" y="409"/>
                  </a:lnTo>
                  <a:lnTo>
                    <a:pt x="12" y="476"/>
                  </a:lnTo>
                  <a:lnTo>
                    <a:pt x="20" y="496"/>
                  </a:lnTo>
                  <a:lnTo>
                    <a:pt x="40" y="589"/>
                  </a:lnTo>
                  <a:lnTo>
                    <a:pt x="51" y="614"/>
                  </a:lnTo>
                  <a:lnTo>
                    <a:pt x="81" y="710"/>
                  </a:lnTo>
                  <a:lnTo>
                    <a:pt x="153" y="888"/>
                  </a:lnTo>
                  <a:lnTo>
                    <a:pt x="253" y="1076"/>
                  </a:lnTo>
                  <a:lnTo>
                    <a:pt x="341" y="1209"/>
                  </a:lnTo>
                  <a:lnTo>
                    <a:pt x="357" y="1240"/>
                  </a:lnTo>
                  <a:lnTo>
                    <a:pt x="413" y="1320"/>
                  </a:lnTo>
                  <a:lnTo>
                    <a:pt x="437" y="1347"/>
                  </a:lnTo>
                  <a:lnTo>
                    <a:pt x="540" y="1484"/>
                  </a:lnTo>
                  <a:lnTo>
                    <a:pt x="719" y="1685"/>
                  </a:lnTo>
                  <a:lnTo>
                    <a:pt x="994" y="1929"/>
                  </a:lnTo>
                  <a:lnTo>
                    <a:pt x="1106" y="2014"/>
                  </a:lnTo>
                  <a:lnTo>
                    <a:pt x="1130" y="2027"/>
                  </a:lnTo>
                  <a:lnTo>
                    <a:pt x="1303" y="2127"/>
                  </a:lnTo>
                  <a:lnTo>
                    <a:pt x="1366" y="2154"/>
                  </a:lnTo>
                  <a:lnTo>
                    <a:pt x="1388" y="2159"/>
                  </a:lnTo>
                  <a:lnTo>
                    <a:pt x="1407" y="2171"/>
                  </a:lnTo>
                  <a:lnTo>
                    <a:pt x="1446" y="2184"/>
                  </a:lnTo>
                  <a:lnTo>
                    <a:pt x="1468" y="2187"/>
                  </a:lnTo>
                  <a:lnTo>
                    <a:pt x="1503" y="2198"/>
                  </a:lnTo>
                  <a:lnTo>
                    <a:pt x="1540" y="2203"/>
                  </a:lnTo>
                  <a:lnTo>
                    <a:pt x="1560" y="2211"/>
                  </a:lnTo>
                  <a:lnTo>
                    <a:pt x="1657" y="2211"/>
                  </a:lnTo>
                  <a:lnTo>
                    <a:pt x="1716" y="2198"/>
                  </a:lnTo>
                  <a:lnTo>
                    <a:pt x="1756" y="2177"/>
                  </a:lnTo>
                  <a:lnTo>
                    <a:pt x="1769" y="2174"/>
                  </a:lnTo>
                  <a:lnTo>
                    <a:pt x="1781" y="2165"/>
                  </a:lnTo>
                  <a:lnTo>
                    <a:pt x="1794" y="2157"/>
                  </a:lnTo>
                  <a:lnTo>
                    <a:pt x="1813" y="2137"/>
                  </a:lnTo>
                  <a:lnTo>
                    <a:pt x="1823" y="2123"/>
                  </a:lnTo>
                  <a:lnTo>
                    <a:pt x="1834" y="2114"/>
                  </a:lnTo>
                  <a:lnTo>
                    <a:pt x="1840" y="2101"/>
                  </a:lnTo>
                  <a:lnTo>
                    <a:pt x="1863" y="2063"/>
                  </a:lnTo>
                  <a:lnTo>
                    <a:pt x="1867" y="2050"/>
                  </a:lnTo>
                  <a:lnTo>
                    <a:pt x="1873" y="2035"/>
                  </a:lnTo>
                  <a:lnTo>
                    <a:pt x="1876" y="2021"/>
                  </a:lnTo>
                  <a:lnTo>
                    <a:pt x="1884" y="2007"/>
                  </a:lnTo>
                  <a:lnTo>
                    <a:pt x="1890" y="1972"/>
                  </a:lnTo>
                  <a:lnTo>
                    <a:pt x="1890" y="1955"/>
                  </a:lnTo>
                  <a:lnTo>
                    <a:pt x="1893" y="1938"/>
                  </a:lnTo>
                  <a:lnTo>
                    <a:pt x="1893" y="1843"/>
                  </a:lnTo>
                  <a:lnTo>
                    <a:pt x="1890" y="1822"/>
                  </a:lnTo>
                  <a:lnTo>
                    <a:pt x="1890" y="1783"/>
                  </a:lnTo>
                  <a:lnTo>
                    <a:pt x="1884" y="1759"/>
                  </a:lnTo>
                  <a:lnTo>
                    <a:pt x="1849" y="1605"/>
                  </a:lnTo>
                  <a:lnTo>
                    <a:pt x="1840" y="1581"/>
                  </a:lnTo>
                  <a:lnTo>
                    <a:pt x="1834" y="1557"/>
                  </a:lnTo>
                  <a:lnTo>
                    <a:pt x="1750" y="1354"/>
                  </a:lnTo>
                  <a:lnTo>
                    <a:pt x="1740" y="1326"/>
                  </a:lnTo>
                  <a:lnTo>
                    <a:pt x="1657" y="1165"/>
                  </a:lnTo>
                  <a:lnTo>
                    <a:pt x="1640" y="1143"/>
                  </a:lnTo>
                  <a:lnTo>
                    <a:pt x="1610" y="1085"/>
                  </a:lnTo>
                  <a:lnTo>
                    <a:pt x="1503" y="922"/>
                  </a:lnTo>
                  <a:lnTo>
                    <a:pt x="1479" y="895"/>
                  </a:lnTo>
                  <a:lnTo>
                    <a:pt x="1462" y="868"/>
                  </a:lnTo>
                  <a:lnTo>
                    <a:pt x="1200" y="553"/>
                  </a:lnTo>
                  <a:lnTo>
                    <a:pt x="1130" y="482"/>
                  </a:lnTo>
                  <a:lnTo>
                    <a:pt x="1106" y="462"/>
                  </a:lnTo>
                  <a:lnTo>
                    <a:pt x="994" y="355"/>
                  </a:lnTo>
                  <a:lnTo>
                    <a:pt x="834" y="232"/>
                  </a:lnTo>
                  <a:lnTo>
                    <a:pt x="744" y="171"/>
                  </a:lnTo>
                  <a:lnTo>
                    <a:pt x="719" y="159"/>
                  </a:lnTo>
                  <a:lnTo>
                    <a:pt x="700" y="144"/>
                  </a:lnTo>
                  <a:lnTo>
                    <a:pt x="571" y="74"/>
                  </a:lnTo>
                  <a:lnTo>
                    <a:pt x="528" y="57"/>
                  </a:lnTo>
                  <a:lnTo>
                    <a:pt x="506" y="52"/>
                  </a:lnTo>
                  <a:lnTo>
                    <a:pt x="486" y="41"/>
                  </a:lnTo>
                  <a:lnTo>
                    <a:pt x="447" y="27"/>
                  </a:lnTo>
                  <a:lnTo>
                    <a:pt x="427" y="24"/>
                  </a:lnTo>
                  <a:lnTo>
                    <a:pt x="410" y="18"/>
                  </a:lnTo>
                  <a:lnTo>
                    <a:pt x="390" y="14"/>
                  </a:lnTo>
                  <a:lnTo>
                    <a:pt x="374" y="11"/>
                  </a:lnTo>
                  <a:lnTo>
                    <a:pt x="320" y="0"/>
                  </a:lnTo>
                  <a:lnTo>
                    <a:pt x="236" y="0"/>
                  </a:lnTo>
                  <a:lnTo>
                    <a:pt x="190" y="11"/>
                  </a:lnTo>
                  <a:lnTo>
                    <a:pt x="168" y="21"/>
                  </a:lnTo>
                  <a:lnTo>
                    <a:pt x="153" y="24"/>
                  </a:lnTo>
                  <a:lnTo>
                    <a:pt x="127" y="37"/>
                  </a:lnTo>
                  <a:lnTo>
                    <a:pt x="107" y="57"/>
                  </a:lnTo>
                  <a:lnTo>
                    <a:pt x="94" y="68"/>
                  </a:lnTo>
                  <a:lnTo>
                    <a:pt x="81" y="74"/>
                  </a:lnTo>
                  <a:lnTo>
                    <a:pt x="40" y="134"/>
                  </a:lnTo>
                  <a:lnTo>
                    <a:pt x="34" y="148"/>
                  </a:lnTo>
                  <a:close/>
                </a:path>
              </a:pathLst>
            </a:custGeom>
            <a:solidFill>
              <a:srgbClr val="E8E8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418"/>
            <p:cNvSpPr>
              <a:spLocks/>
            </p:cNvSpPr>
            <p:nvPr/>
          </p:nvSpPr>
          <p:spPr bwMode="auto">
            <a:xfrm>
              <a:off x="2000" y="2397"/>
              <a:ext cx="136" cy="158"/>
            </a:xfrm>
            <a:custGeom>
              <a:avLst/>
              <a:gdLst/>
              <a:ahLst/>
              <a:cxnLst>
                <a:cxn ang="0">
                  <a:pos x="0" y="341"/>
                </a:cxn>
                <a:cxn ang="0">
                  <a:pos x="3" y="377"/>
                </a:cxn>
                <a:cxn ang="0">
                  <a:pos x="24" y="481"/>
                </a:cxn>
                <a:cxn ang="0">
                  <a:pos x="47" y="569"/>
                </a:cxn>
                <a:cxn ang="0">
                  <a:pos x="84" y="679"/>
                </a:cxn>
                <a:cxn ang="0">
                  <a:pos x="113" y="749"/>
                </a:cxn>
                <a:cxn ang="0">
                  <a:pos x="250" y="1021"/>
                </a:cxn>
                <a:cxn ang="0">
                  <a:pos x="366" y="1198"/>
                </a:cxn>
                <a:cxn ang="0">
                  <a:pos x="403" y="1249"/>
                </a:cxn>
                <a:cxn ang="0">
                  <a:pos x="460" y="1326"/>
                </a:cxn>
                <a:cxn ang="0">
                  <a:pos x="587" y="1469"/>
                </a:cxn>
                <a:cxn ang="0">
                  <a:pos x="817" y="1704"/>
                </a:cxn>
                <a:cxn ang="0">
                  <a:pos x="857" y="1738"/>
                </a:cxn>
                <a:cxn ang="0">
                  <a:pos x="1090" y="1904"/>
                </a:cxn>
                <a:cxn ang="0">
                  <a:pos x="1231" y="1982"/>
                </a:cxn>
                <a:cxn ang="0">
                  <a:pos x="1391" y="2035"/>
                </a:cxn>
                <a:cxn ang="0">
                  <a:pos x="1428" y="2042"/>
                </a:cxn>
                <a:cxn ang="0">
                  <a:pos x="1460" y="2045"/>
                </a:cxn>
                <a:cxn ang="0">
                  <a:pos x="1520" y="2049"/>
                </a:cxn>
                <a:cxn ang="0">
                  <a:pos x="1564" y="2042"/>
                </a:cxn>
                <a:cxn ang="0">
                  <a:pos x="1617" y="2026"/>
                </a:cxn>
                <a:cxn ang="0">
                  <a:pos x="1651" y="2005"/>
                </a:cxn>
                <a:cxn ang="0">
                  <a:pos x="1697" y="1958"/>
                </a:cxn>
                <a:cxn ang="0">
                  <a:pos x="1737" y="1872"/>
                </a:cxn>
                <a:cxn ang="0">
                  <a:pos x="1746" y="1841"/>
                </a:cxn>
                <a:cxn ang="0">
                  <a:pos x="1751" y="1811"/>
                </a:cxn>
                <a:cxn ang="0">
                  <a:pos x="1754" y="1778"/>
                </a:cxn>
                <a:cxn ang="0">
                  <a:pos x="1756" y="1724"/>
                </a:cxn>
                <a:cxn ang="0">
                  <a:pos x="1754" y="1688"/>
                </a:cxn>
                <a:cxn ang="0">
                  <a:pos x="1751" y="1650"/>
                </a:cxn>
                <a:cxn ang="0">
                  <a:pos x="1737" y="1590"/>
                </a:cxn>
                <a:cxn ang="0">
                  <a:pos x="1683" y="1393"/>
                </a:cxn>
                <a:cxn ang="0">
                  <a:pos x="1520" y="1055"/>
                </a:cxn>
                <a:cxn ang="0">
                  <a:pos x="1491" y="1004"/>
                </a:cxn>
                <a:cxn ang="0">
                  <a:pos x="1406" y="878"/>
                </a:cxn>
                <a:cxn ang="0">
                  <a:pos x="1154" y="555"/>
                </a:cxn>
                <a:cxn ang="0">
                  <a:pos x="1090" y="489"/>
                </a:cxn>
                <a:cxn ang="0">
                  <a:pos x="1047" y="445"/>
                </a:cxn>
                <a:cxn ang="0">
                  <a:pos x="874" y="294"/>
                </a:cxn>
                <a:cxn ang="0">
                  <a:pos x="663" y="143"/>
                </a:cxn>
                <a:cxn ang="0">
                  <a:pos x="624" y="120"/>
                </a:cxn>
                <a:cxn ang="0">
                  <a:pos x="523" y="70"/>
                </a:cxn>
                <a:cxn ang="0">
                  <a:pos x="466" y="43"/>
                </a:cxn>
                <a:cxn ang="0">
                  <a:pos x="376" y="16"/>
                </a:cxn>
                <a:cxn ang="0">
                  <a:pos x="327" y="2"/>
                </a:cxn>
                <a:cxn ang="0">
                  <a:pos x="293" y="0"/>
                </a:cxn>
                <a:cxn ang="0">
                  <a:pos x="164" y="13"/>
                </a:cxn>
                <a:cxn ang="0">
                  <a:pos x="140" y="23"/>
                </a:cxn>
                <a:cxn ang="0">
                  <a:pos x="106" y="46"/>
                </a:cxn>
                <a:cxn ang="0">
                  <a:pos x="67" y="79"/>
                </a:cxn>
                <a:cxn ang="0">
                  <a:pos x="51" y="100"/>
                </a:cxn>
                <a:cxn ang="0">
                  <a:pos x="26" y="151"/>
                </a:cxn>
                <a:cxn ang="0">
                  <a:pos x="16" y="178"/>
                </a:cxn>
                <a:cxn ang="0">
                  <a:pos x="7" y="206"/>
                </a:cxn>
                <a:cxn ang="0">
                  <a:pos x="3" y="237"/>
                </a:cxn>
                <a:cxn ang="0">
                  <a:pos x="0" y="270"/>
                </a:cxn>
              </a:cxnLst>
              <a:rect l="0" t="0" r="r" b="b"/>
              <a:pathLst>
                <a:path w="1756" h="2049">
                  <a:moveTo>
                    <a:pt x="0" y="270"/>
                  </a:moveTo>
                  <a:lnTo>
                    <a:pt x="0" y="341"/>
                  </a:lnTo>
                  <a:lnTo>
                    <a:pt x="3" y="357"/>
                  </a:lnTo>
                  <a:lnTo>
                    <a:pt x="3" y="377"/>
                  </a:lnTo>
                  <a:lnTo>
                    <a:pt x="16" y="458"/>
                  </a:lnTo>
                  <a:lnTo>
                    <a:pt x="24" y="481"/>
                  </a:lnTo>
                  <a:lnTo>
                    <a:pt x="26" y="501"/>
                  </a:lnTo>
                  <a:lnTo>
                    <a:pt x="47" y="569"/>
                  </a:lnTo>
                  <a:lnTo>
                    <a:pt x="51" y="588"/>
                  </a:lnTo>
                  <a:lnTo>
                    <a:pt x="84" y="679"/>
                  </a:lnTo>
                  <a:lnTo>
                    <a:pt x="89" y="702"/>
                  </a:lnTo>
                  <a:lnTo>
                    <a:pt x="113" y="749"/>
                  </a:lnTo>
                  <a:lnTo>
                    <a:pt x="120" y="773"/>
                  </a:lnTo>
                  <a:lnTo>
                    <a:pt x="250" y="1021"/>
                  </a:lnTo>
                  <a:lnTo>
                    <a:pt x="267" y="1043"/>
                  </a:lnTo>
                  <a:lnTo>
                    <a:pt x="366" y="1198"/>
                  </a:lnTo>
                  <a:lnTo>
                    <a:pt x="387" y="1221"/>
                  </a:lnTo>
                  <a:lnTo>
                    <a:pt x="403" y="1249"/>
                  </a:lnTo>
                  <a:lnTo>
                    <a:pt x="444" y="1299"/>
                  </a:lnTo>
                  <a:lnTo>
                    <a:pt x="460" y="1326"/>
                  </a:lnTo>
                  <a:lnTo>
                    <a:pt x="563" y="1446"/>
                  </a:lnTo>
                  <a:lnTo>
                    <a:pt x="587" y="1469"/>
                  </a:lnTo>
                  <a:lnTo>
                    <a:pt x="626" y="1517"/>
                  </a:lnTo>
                  <a:lnTo>
                    <a:pt x="817" y="1704"/>
                  </a:lnTo>
                  <a:lnTo>
                    <a:pt x="837" y="1717"/>
                  </a:lnTo>
                  <a:lnTo>
                    <a:pt x="857" y="1738"/>
                  </a:lnTo>
                  <a:lnTo>
                    <a:pt x="1066" y="1892"/>
                  </a:lnTo>
                  <a:lnTo>
                    <a:pt x="1090" y="1904"/>
                  </a:lnTo>
                  <a:lnTo>
                    <a:pt x="1110" y="1919"/>
                  </a:lnTo>
                  <a:lnTo>
                    <a:pt x="1231" y="1982"/>
                  </a:lnTo>
                  <a:lnTo>
                    <a:pt x="1357" y="2029"/>
                  </a:lnTo>
                  <a:lnTo>
                    <a:pt x="1391" y="2035"/>
                  </a:lnTo>
                  <a:lnTo>
                    <a:pt x="1411" y="2042"/>
                  </a:lnTo>
                  <a:lnTo>
                    <a:pt x="1428" y="2042"/>
                  </a:lnTo>
                  <a:lnTo>
                    <a:pt x="1443" y="2045"/>
                  </a:lnTo>
                  <a:lnTo>
                    <a:pt x="1460" y="2045"/>
                  </a:lnTo>
                  <a:lnTo>
                    <a:pt x="1476" y="2049"/>
                  </a:lnTo>
                  <a:lnTo>
                    <a:pt x="1520" y="2049"/>
                  </a:lnTo>
                  <a:lnTo>
                    <a:pt x="1550" y="2042"/>
                  </a:lnTo>
                  <a:lnTo>
                    <a:pt x="1564" y="2042"/>
                  </a:lnTo>
                  <a:lnTo>
                    <a:pt x="1603" y="2029"/>
                  </a:lnTo>
                  <a:lnTo>
                    <a:pt x="1617" y="2026"/>
                  </a:lnTo>
                  <a:lnTo>
                    <a:pt x="1636" y="2012"/>
                  </a:lnTo>
                  <a:lnTo>
                    <a:pt x="1651" y="2005"/>
                  </a:lnTo>
                  <a:lnTo>
                    <a:pt x="1661" y="1999"/>
                  </a:lnTo>
                  <a:lnTo>
                    <a:pt x="1697" y="1958"/>
                  </a:lnTo>
                  <a:lnTo>
                    <a:pt x="1729" y="1898"/>
                  </a:lnTo>
                  <a:lnTo>
                    <a:pt x="1737" y="1872"/>
                  </a:lnTo>
                  <a:lnTo>
                    <a:pt x="1743" y="1858"/>
                  </a:lnTo>
                  <a:lnTo>
                    <a:pt x="1746" y="1841"/>
                  </a:lnTo>
                  <a:lnTo>
                    <a:pt x="1751" y="1828"/>
                  </a:lnTo>
                  <a:lnTo>
                    <a:pt x="1751" y="1811"/>
                  </a:lnTo>
                  <a:lnTo>
                    <a:pt x="1754" y="1795"/>
                  </a:lnTo>
                  <a:lnTo>
                    <a:pt x="1754" y="1778"/>
                  </a:lnTo>
                  <a:lnTo>
                    <a:pt x="1756" y="1761"/>
                  </a:lnTo>
                  <a:lnTo>
                    <a:pt x="1756" y="1724"/>
                  </a:lnTo>
                  <a:lnTo>
                    <a:pt x="1754" y="1704"/>
                  </a:lnTo>
                  <a:lnTo>
                    <a:pt x="1754" y="1688"/>
                  </a:lnTo>
                  <a:lnTo>
                    <a:pt x="1751" y="1668"/>
                  </a:lnTo>
                  <a:lnTo>
                    <a:pt x="1751" y="1650"/>
                  </a:lnTo>
                  <a:lnTo>
                    <a:pt x="1743" y="1610"/>
                  </a:lnTo>
                  <a:lnTo>
                    <a:pt x="1737" y="1590"/>
                  </a:lnTo>
                  <a:lnTo>
                    <a:pt x="1737" y="1570"/>
                  </a:lnTo>
                  <a:lnTo>
                    <a:pt x="1683" y="1393"/>
                  </a:lnTo>
                  <a:lnTo>
                    <a:pt x="1537" y="1078"/>
                  </a:lnTo>
                  <a:lnTo>
                    <a:pt x="1520" y="1055"/>
                  </a:lnTo>
                  <a:lnTo>
                    <a:pt x="1507" y="1027"/>
                  </a:lnTo>
                  <a:lnTo>
                    <a:pt x="1491" y="1004"/>
                  </a:lnTo>
                  <a:lnTo>
                    <a:pt x="1476" y="977"/>
                  </a:lnTo>
                  <a:lnTo>
                    <a:pt x="1406" y="878"/>
                  </a:lnTo>
                  <a:lnTo>
                    <a:pt x="1391" y="850"/>
                  </a:lnTo>
                  <a:lnTo>
                    <a:pt x="1154" y="555"/>
                  </a:lnTo>
                  <a:lnTo>
                    <a:pt x="1130" y="535"/>
                  </a:lnTo>
                  <a:lnTo>
                    <a:pt x="1090" y="489"/>
                  </a:lnTo>
                  <a:lnTo>
                    <a:pt x="1066" y="468"/>
                  </a:lnTo>
                  <a:lnTo>
                    <a:pt x="1047" y="445"/>
                  </a:lnTo>
                  <a:lnTo>
                    <a:pt x="920" y="328"/>
                  </a:lnTo>
                  <a:lnTo>
                    <a:pt x="874" y="294"/>
                  </a:lnTo>
                  <a:lnTo>
                    <a:pt x="854" y="275"/>
                  </a:lnTo>
                  <a:lnTo>
                    <a:pt x="663" y="143"/>
                  </a:lnTo>
                  <a:lnTo>
                    <a:pt x="647" y="130"/>
                  </a:lnTo>
                  <a:lnTo>
                    <a:pt x="624" y="120"/>
                  </a:lnTo>
                  <a:lnTo>
                    <a:pt x="543" y="76"/>
                  </a:lnTo>
                  <a:lnTo>
                    <a:pt x="523" y="70"/>
                  </a:lnTo>
                  <a:lnTo>
                    <a:pt x="488" y="49"/>
                  </a:lnTo>
                  <a:lnTo>
                    <a:pt x="466" y="43"/>
                  </a:lnTo>
                  <a:lnTo>
                    <a:pt x="414" y="23"/>
                  </a:lnTo>
                  <a:lnTo>
                    <a:pt x="376" y="16"/>
                  </a:lnTo>
                  <a:lnTo>
                    <a:pt x="361" y="10"/>
                  </a:lnTo>
                  <a:lnTo>
                    <a:pt x="327" y="2"/>
                  </a:lnTo>
                  <a:lnTo>
                    <a:pt x="312" y="2"/>
                  </a:lnTo>
                  <a:lnTo>
                    <a:pt x="293" y="0"/>
                  </a:lnTo>
                  <a:lnTo>
                    <a:pt x="217" y="0"/>
                  </a:lnTo>
                  <a:lnTo>
                    <a:pt x="164" y="13"/>
                  </a:lnTo>
                  <a:lnTo>
                    <a:pt x="150" y="19"/>
                  </a:lnTo>
                  <a:lnTo>
                    <a:pt x="140" y="23"/>
                  </a:lnTo>
                  <a:lnTo>
                    <a:pt x="116" y="37"/>
                  </a:lnTo>
                  <a:lnTo>
                    <a:pt x="106" y="46"/>
                  </a:lnTo>
                  <a:lnTo>
                    <a:pt x="87" y="61"/>
                  </a:lnTo>
                  <a:lnTo>
                    <a:pt x="67" y="79"/>
                  </a:lnTo>
                  <a:lnTo>
                    <a:pt x="60" y="90"/>
                  </a:lnTo>
                  <a:lnTo>
                    <a:pt x="51" y="100"/>
                  </a:lnTo>
                  <a:lnTo>
                    <a:pt x="30" y="136"/>
                  </a:lnTo>
                  <a:lnTo>
                    <a:pt x="26" y="151"/>
                  </a:lnTo>
                  <a:lnTo>
                    <a:pt x="21" y="163"/>
                  </a:lnTo>
                  <a:lnTo>
                    <a:pt x="16" y="178"/>
                  </a:lnTo>
                  <a:lnTo>
                    <a:pt x="13" y="194"/>
                  </a:lnTo>
                  <a:lnTo>
                    <a:pt x="7" y="206"/>
                  </a:lnTo>
                  <a:lnTo>
                    <a:pt x="7" y="221"/>
                  </a:lnTo>
                  <a:lnTo>
                    <a:pt x="3" y="237"/>
                  </a:lnTo>
                  <a:lnTo>
                    <a:pt x="3" y="258"/>
                  </a:lnTo>
                  <a:lnTo>
                    <a:pt x="0" y="270"/>
                  </a:lnTo>
                  <a:close/>
                </a:path>
              </a:pathLst>
            </a:custGeom>
            <a:solidFill>
              <a:srgbClr val="EBECD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419"/>
            <p:cNvSpPr>
              <a:spLocks/>
            </p:cNvSpPr>
            <p:nvPr/>
          </p:nvSpPr>
          <p:spPr bwMode="auto">
            <a:xfrm>
              <a:off x="2004" y="2405"/>
              <a:ext cx="124" cy="146"/>
            </a:xfrm>
            <a:custGeom>
              <a:avLst/>
              <a:gdLst/>
              <a:ahLst/>
              <a:cxnLst>
                <a:cxn ang="0">
                  <a:pos x="189" y="4"/>
                </a:cxn>
                <a:cxn ang="0">
                  <a:pos x="79" y="58"/>
                </a:cxn>
                <a:cxn ang="0">
                  <a:pos x="38" y="103"/>
                </a:cxn>
                <a:cxn ang="0">
                  <a:pos x="29" y="128"/>
                </a:cxn>
                <a:cxn ang="0">
                  <a:pos x="19" y="150"/>
                </a:cxn>
                <a:cxn ang="0">
                  <a:pos x="13" y="177"/>
                </a:cxn>
                <a:cxn ang="0">
                  <a:pos x="6" y="204"/>
                </a:cxn>
                <a:cxn ang="0">
                  <a:pos x="2" y="235"/>
                </a:cxn>
                <a:cxn ang="0">
                  <a:pos x="0" y="332"/>
                </a:cxn>
                <a:cxn ang="0">
                  <a:pos x="6" y="386"/>
                </a:cxn>
                <a:cxn ang="0">
                  <a:pos x="23" y="459"/>
                </a:cxn>
                <a:cxn ang="0">
                  <a:pos x="33" y="500"/>
                </a:cxn>
                <a:cxn ang="0">
                  <a:pos x="101" y="690"/>
                </a:cxn>
                <a:cxn ang="0">
                  <a:pos x="128" y="758"/>
                </a:cxn>
                <a:cxn ang="0">
                  <a:pos x="162" y="823"/>
                </a:cxn>
                <a:cxn ang="0">
                  <a:pos x="441" y="1249"/>
                </a:cxn>
                <a:cxn ang="0">
                  <a:pos x="572" y="1400"/>
                </a:cxn>
                <a:cxn ang="0">
                  <a:pos x="909" y="1694"/>
                </a:cxn>
                <a:cxn ang="0">
                  <a:pos x="1095" y="1808"/>
                </a:cxn>
                <a:cxn ang="0">
                  <a:pos x="1148" y="1832"/>
                </a:cxn>
                <a:cxn ang="0">
                  <a:pos x="1219" y="1860"/>
                </a:cxn>
                <a:cxn ang="0">
                  <a:pos x="1249" y="1869"/>
                </a:cxn>
                <a:cxn ang="0">
                  <a:pos x="1332" y="1888"/>
                </a:cxn>
                <a:cxn ang="0">
                  <a:pos x="1360" y="1893"/>
                </a:cxn>
                <a:cxn ang="0">
                  <a:pos x="1402" y="1888"/>
                </a:cxn>
                <a:cxn ang="0">
                  <a:pos x="1428" y="1885"/>
                </a:cxn>
                <a:cxn ang="0">
                  <a:pos x="1452" y="1879"/>
                </a:cxn>
                <a:cxn ang="0">
                  <a:pos x="1475" y="1872"/>
                </a:cxn>
                <a:cxn ang="0">
                  <a:pos x="1494" y="1866"/>
                </a:cxn>
                <a:cxn ang="0">
                  <a:pos x="1496" y="1863"/>
                </a:cxn>
                <a:cxn ang="0">
                  <a:pos x="1513" y="1855"/>
                </a:cxn>
                <a:cxn ang="0">
                  <a:pos x="1532" y="1845"/>
                </a:cxn>
                <a:cxn ang="0">
                  <a:pos x="1557" y="1819"/>
                </a:cxn>
                <a:cxn ang="0">
                  <a:pos x="1593" y="1752"/>
                </a:cxn>
                <a:cxn ang="0">
                  <a:pos x="1603" y="1725"/>
                </a:cxn>
                <a:cxn ang="0">
                  <a:pos x="1610" y="1684"/>
                </a:cxn>
                <a:cxn ang="0">
                  <a:pos x="1616" y="1557"/>
                </a:cxn>
                <a:cxn ang="0">
                  <a:pos x="1612" y="1524"/>
                </a:cxn>
                <a:cxn ang="0">
                  <a:pos x="1572" y="1347"/>
                </a:cxn>
                <a:cxn ang="0">
                  <a:pos x="1542" y="1263"/>
                </a:cxn>
                <a:cxn ang="0">
                  <a:pos x="1463" y="1086"/>
                </a:cxn>
                <a:cxn ang="0">
                  <a:pos x="1387" y="948"/>
                </a:cxn>
                <a:cxn ang="0">
                  <a:pos x="1360" y="904"/>
                </a:cxn>
                <a:cxn ang="0">
                  <a:pos x="1175" y="650"/>
                </a:cxn>
                <a:cxn ang="0">
                  <a:pos x="1079" y="536"/>
                </a:cxn>
                <a:cxn ang="0">
                  <a:pos x="906" y="355"/>
                </a:cxn>
                <a:cxn ang="0">
                  <a:pos x="789" y="254"/>
                </a:cxn>
                <a:cxn ang="0">
                  <a:pos x="751" y="225"/>
                </a:cxn>
                <a:cxn ang="0">
                  <a:pos x="633" y="144"/>
                </a:cxn>
                <a:cxn ang="0">
                  <a:pos x="595" y="121"/>
                </a:cxn>
                <a:cxn ang="0">
                  <a:pos x="559" y="103"/>
                </a:cxn>
                <a:cxn ang="0">
                  <a:pos x="522" y="80"/>
                </a:cxn>
                <a:cxn ang="0">
                  <a:pos x="485" y="65"/>
                </a:cxn>
                <a:cxn ang="0">
                  <a:pos x="432" y="40"/>
                </a:cxn>
                <a:cxn ang="0">
                  <a:pos x="366" y="17"/>
                </a:cxn>
                <a:cxn ang="0">
                  <a:pos x="320" y="6"/>
                </a:cxn>
                <a:cxn ang="0">
                  <a:pos x="289" y="4"/>
                </a:cxn>
                <a:cxn ang="0">
                  <a:pos x="216" y="0"/>
                </a:cxn>
              </a:cxnLst>
              <a:rect l="0" t="0" r="r" b="b"/>
              <a:pathLst>
                <a:path w="1616" h="1893">
                  <a:moveTo>
                    <a:pt x="203" y="4"/>
                  </a:moveTo>
                  <a:lnTo>
                    <a:pt x="189" y="4"/>
                  </a:lnTo>
                  <a:lnTo>
                    <a:pt x="140" y="17"/>
                  </a:lnTo>
                  <a:lnTo>
                    <a:pt x="79" y="58"/>
                  </a:lnTo>
                  <a:lnTo>
                    <a:pt x="53" y="84"/>
                  </a:lnTo>
                  <a:lnTo>
                    <a:pt x="38" y="103"/>
                  </a:lnTo>
                  <a:lnTo>
                    <a:pt x="33" y="113"/>
                  </a:lnTo>
                  <a:lnTo>
                    <a:pt x="29" y="128"/>
                  </a:lnTo>
                  <a:lnTo>
                    <a:pt x="23" y="138"/>
                  </a:lnTo>
                  <a:lnTo>
                    <a:pt x="19" y="150"/>
                  </a:lnTo>
                  <a:lnTo>
                    <a:pt x="13" y="164"/>
                  </a:lnTo>
                  <a:lnTo>
                    <a:pt x="13" y="177"/>
                  </a:lnTo>
                  <a:lnTo>
                    <a:pt x="6" y="191"/>
                  </a:lnTo>
                  <a:lnTo>
                    <a:pt x="6" y="204"/>
                  </a:lnTo>
                  <a:lnTo>
                    <a:pt x="2" y="220"/>
                  </a:lnTo>
                  <a:lnTo>
                    <a:pt x="2" y="235"/>
                  </a:lnTo>
                  <a:lnTo>
                    <a:pt x="0" y="248"/>
                  </a:lnTo>
                  <a:lnTo>
                    <a:pt x="0" y="332"/>
                  </a:lnTo>
                  <a:lnTo>
                    <a:pt x="6" y="369"/>
                  </a:lnTo>
                  <a:lnTo>
                    <a:pt x="6" y="386"/>
                  </a:lnTo>
                  <a:lnTo>
                    <a:pt x="13" y="422"/>
                  </a:lnTo>
                  <a:lnTo>
                    <a:pt x="23" y="459"/>
                  </a:lnTo>
                  <a:lnTo>
                    <a:pt x="26" y="483"/>
                  </a:lnTo>
                  <a:lnTo>
                    <a:pt x="33" y="500"/>
                  </a:lnTo>
                  <a:lnTo>
                    <a:pt x="92" y="670"/>
                  </a:lnTo>
                  <a:lnTo>
                    <a:pt x="101" y="690"/>
                  </a:lnTo>
                  <a:lnTo>
                    <a:pt x="109" y="714"/>
                  </a:lnTo>
                  <a:lnTo>
                    <a:pt x="128" y="758"/>
                  </a:lnTo>
                  <a:lnTo>
                    <a:pt x="143" y="780"/>
                  </a:lnTo>
                  <a:lnTo>
                    <a:pt x="162" y="823"/>
                  </a:lnTo>
                  <a:lnTo>
                    <a:pt x="243" y="965"/>
                  </a:lnTo>
                  <a:lnTo>
                    <a:pt x="441" y="1249"/>
                  </a:lnTo>
                  <a:lnTo>
                    <a:pt x="556" y="1376"/>
                  </a:lnTo>
                  <a:lnTo>
                    <a:pt x="572" y="1400"/>
                  </a:lnTo>
                  <a:lnTo>
                    <a:pt x="769" y="1587"/>
                  </a:lnTo>
                  <a:lnTo>
                    <a:pt x="909" y="1694"/>
                  </a:lnTo>
                  <a:lnTo>
                    <a:pt x="1079" y="1801"/>
                  </a:lnTo>
                  <a:lnTo>
                    <a:pt x="1095" y="1808"/>
                  </a:lnTo>
                  <a:lnTo>
                    <a:pt x="1132" y="1827"/>
                  </a:lnTo>
                  <a:lnTo>
                    <a:pt x="1148" y="1832"/>
                  </a:lnTo>
                  <a:lnTo>
                    <a:pt x="1185" y="1849"/>
                  </a:lnTo>
                  <a:lnTo>
                    <a:pt x="1219" y="1860"/>
                  </a:lnTo>
                  <a:lnTo>
                    <a:pt x="1236" y="1866"/>
                  </a:lnTo>
                  <a:lnTo>
                    <a:pt x="1249" y="1869"/>
                  </a:lnTo>
                  <a:lnTo>
                    <a:pt x="1269" y="1876"/>
                  </a:lnTo>
                  <a:lnTo>
                    <a:pt x="1332" y="1888"/>
                  </a:lnTo>
                  <a:lnTo>
                    <a:pt x="1345" y="1888"/>
                  </a:lnTo>
                  <a:lnTo>
                    <a:pt x="1360" y="1893"/>
                  </a:lnTo>
                  <a:lnTo>
                    <a:pt x="1389" y="1893"/>
                  </a:lnTo>
                  <a:lnTo>
                    <a:pt x="1402" y="1888"/>
                  </a:lnTo>
                  <a:lnTo>
                    <a:pt x="1417" y="1888"/>
                  </a:lnTo>
                  <a:lnTo>
                    <a:pt x="1428" y="1885"/>
                  </a:lnTo>
                  <a:lnTo>
                    <a:pt x="1442" y="1885"/>
                  </a:lnTo>
                  <a:lnTo>
                    <a:pt x="1452" y="1879"/>
                  </a:lnTo>
                  <a:lnTo>
                    <a:pt x="1466" y="1879"/>
                  </a:lnTo>
                  <a:lnTo>
                    <a:pt x="1475" y="1872"/>
                  </a:lnTo>
                  <a:lnTo>
                    <a:pt x="1488" y="1869"/>
                  </a:lnTo>
                  <a:lnTo>
                    <a:pt x="1494" y="1866"/>
                  </a:lnTo>
                  <a:lnTo>
                    <a:pt x="1495" y="1864"/>
                  </a:lnTo>
                  <a:lnTo>
                    <a:pt x="1496" y="1863"/>
                  </a:lnTo>
                  <a:lnTo>
                    <a:pt x="1499" y="1862"/>
                  </a:lnTo>
                  <a:lnTo>
                    <a:pt x="1513" y="1855"/>
                  </a:lnTo>
                  <a:lnTo>
                    <a:pt x="1523" y="1852"/>
                  </a:lnTo>
                  <a:lnTo>
                    <a:pt x="1532" y="1845"/>
                  </a:lnTo>
                  <a:lnTo>
                    <a:pt x="1545" y="1827"/>
                  </a:lnTo>
                  <a:lnTo>
                    <a:pt x="1557" y="1819"/>
                  </a:lnTo>
                  <a:lnTo>
                    <a:pt x="1588" y="1764"/>
                  </a:lnTo>
                  <a:lnTo>
                    <a:pt x="1593" y="1752"/>
                  </a:lnTo>
                  <a:lnTo>
                    <a:pt x="1595" y="1738"/>
                  </a:lnTo>
                  <a:lnTo>
                    <a:pt x="1603" y="1725"/>
                  </a:lnTo>
                  <a:lnTo>
                    <a:pt x="1610" y="1698"/>
                  </a:lnTo>
                  <a:lnTo>
                    <a:pt x="1610" y="1684"/>
                  </a:lnTo>
                  <a:lnTo>
                    <a:pt x="1616" y="1658"/>
                  </a:lnTo>
                  <a:lnTo>
                    <a:pt x="1616" y="1557"/>
                  </a:lnTo>
                  <a:lnTo>
                    <a:pt x="1612" y="1538"/>
                  </a:lnTo>
                  <a:lnTo>
                    <a:pt x="1612" y="1524"/>
                  </a:lnTo>
                  <a:lnTo>
                    <a:pt x="1610" y="1504"/>
                  </a:lnTo>
                  <a:lnTo>
                    <a:pt x="1572" y="1347"/>
                  </a:lnTo>
                  <a:lnTo>
                    <a:pt x="1562" y="1326"/>
                  </a:lnTo>
                  <a:lnTo>
                    <a:pt x="1542" y="1263"/>
                  </a:lnTo>
                  <a:lnTo>
                    <a:pt x="1475" y="1108"/>
                  </a:lnTo>
                  <a:lnTo>
                    <a:pt x="1463" y="1086"/>
                  </a:lnTo>
                  <a:lnTo>
                    <a:pt x="1452" y="1064"/>
                  </a:lnTo>
                  <a:lnTo>
                    <a:pt x="1387" y="948"/>
                  </a:lnTo>
                  <a:lnTo>
                    <a:pt x="1373" y="928"/>
                  </a:lnTo>
                  <a:lnTo>
                    <a:pt x="1360" y="904"/>
                  </a:lnTo>
                  <a:lnTo>
                    <a:pt x="1195" y="670"/>
                  </a:lnTo>
                  <a:lnTo>
                    <a:pt x="1175" y="650"/>
                  </a:lnTo>
                  <a:lnTo>
                    <a:pt x="1102" y="556"/>
                  </a:lnTo>
                  <a:lnTo>
                    <a:pt x="1079" y="536"/>
                  </a:lnTo>
                  <a:lnTo>
                    <a:pt x="1063" y="513"/>
                  </a:lnTo>
                  <a:lnTo>
                    <a:pt x="906" y="355"/>
                  </a:lnTo>
                  <a:lnTo>
                    <a:pt x="806" y="271"/>
                  </a:lnTo>
                  <a:lnTo>
                    <a:pt x="789" y="254"/>
                  </a:lnTo>
                  <a:lnTo>
                    <a:pt x="765" y="242"/>
                  </a:lnTo>
                  <a:lnTo>
                    <a:pt x="751" y="225"/>
                  </a:lnTo>
                  <a:lnTo>
                    <a:pt x="672" y="167"/>
                  </a:lnTo>
                  <a:lnTo>
                    <a:pt x="633" y="144"/>
                  </a:lnTo>
                  <a:lnTo>
                    <a:pt x="616" y="131"/>
                  </a:lnTo>
                  <a:lnTo>
                    <a:pt x="595" y="121"/>
                  </a:lnTo>
                  <a:lnTo>
                    <a:pt x="579" y="111"/>
                  </a:lnTo>
                  <a:lnTo>
                    <a:pt x="559" y="103"/>
                  </a:lnTo>
                  <a:lnTo>
                    <a:pt x="543" y="91"/>
                  </a:lnTo>
                  <a:lnTo>
                    <a:pt x="522" y="80"/>
                  </a:lnTo>
                  <a:lnTo>
                    <a:pt x="506" y="75"/>
                  </a:lnTo>
                  <a:lnTo>
                    <a:pt x="485" y="65"/>
                  </a:lnTo>
                  <a:lnTo>
                    <a:pt x="469" y="53"/>
                  </a:lnTo>
                  <a:lnTo>
                    <a:pt x="432" y="40"/>
                  </a:lnTo>
                  <a:lnTo>
                    <a:pt x="419" y="37"/>
                  </a:lnTo>
                  <a:lnTo>
                    <a:pt x="366" y="17"/>
                  </a:lnTo>
                  <a:lnTo>
                    <a:pt x="350" y="17"/>
                  </a:lnTo>
                  <a:lnTo>
                    <a:pt x="320" y="6"/>
                  </a:lnTo>
                  <a:lnTo>
                    <a:pt x="304" y="4"/>
                  </a:lnTo>
                  <a:lnTo>
                    <a:pt x="289" y="4"/>
                  </a:lnTo>
                  <a:lnTo>
                    <a:pt x="271" y="0"/>
                  </a:lnTo>
                  <a:lnTo>
                    <a:pt x="216" y="0"/>
                  </a:lnTo>
                  <a:lnTo>
                    <a:pt x="203" y="4"/>
                  </a:lnTo>
                  <a:close/>
                </a:path>
              </a:pathLst>
            </a:custGeom>
            <a:solidFill>
              <a:srgbClr val="EDEF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420"/>
            <p:cNvSpPr>
              <a:spLocks/>
            </p:cNvSpPr>
            <p:nvPr/>
          </p:nvSpPr>
          <p:spPr bwMode="auto">
            <a:xfrm>
              <a:off x="2007" y="2413"/>
              <a:ext cx="113" cy="133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102" y="35"/>
                </a:cxn>
                <a:cxn ang="0">
                  <a:pos x="77" y="54"/>
                </a:cxn>
                <a:cxn ang="0">
                  <a:pos x="41" y="98"/>
                </a:cxn>
                <a:cxn ang="0">
                  <a:pos x="31" y="117"/>
                </a:cxn>
                <a:cxn ang="0">
                  <a:pos x="22" y="139"/>
                </a:cxn>
                <a:cxn ang="0">
                  <a:pos x="10" y="165"/>
                </a:cxn>
                <a:cxn ang="0">
                  <a:pos x="5" y="202"/>
                </a:cxn>
                <a:cxn ang="0">
                  <a:pos x="0" y="229"/>
                </a:cxn>
                <a:cxn ang="0">
                  <a:pos x="5" y="305"/>
                </a:cxn>
                <a:cxn ang="0">
                  <a:pos x="10" y="356"/>
                </a:cxn>
                <a:cxn ang="0">
                  <a:pos x="15" y="390"/>
                </a:cxn>
                <a:cxn ang="0">
                  <a:pos x="27" y="443"/>
                </a:cxn>
                <a:cxn ang="0">
                  <a:pos x="44" y="496"/>
                </a:cxn>
                <a:cxn ang="0">
                  <a:pos x="98" y="631"/>
                </a:cxn>
                <a:cxn ang="0">
                  <a:pos x="134" y="713"/>
                </a:cxn>
                <a:cxn ang="0">
                  <a:pos x="153" y="755"/>
                </a:cxn>
                <a:cxn ang="0">
                  <a:pos x="371" y="1096"/>
                </a:cxn>
                <a:cxn ang="0">
                  <a:pos x="690" y="1437"/>
                </a:cxn>
                <a:cxn ang="0">
                  <a:pos x="724" y="1467"/>
                </a:cxn>
                <a:cxn ang="0">
                  <a:pos x="814" y="1535"/>
                </a:cxn>
                <a:cxn ang="0">
                  <a:pos x="850" y="1561"/>
                </a:cxn>
                <a:cxn ang="0">
                  <a:pos x="904" y="1598"/>
                </a:cxn>
                <a:cxn ang="0">
                  <a:pos x="938" y="1618"/>
                </a:cxn>
                <a:cxn ang="0">
                  <a:pos x="1003" y="1655"/>
                </a:cxn>
                <a:cxn ang="0">
                  <a:pos x="1101" y="1698"/>
                </a:cxn>
                <a:cxn ang="0">
                  <a:pos x="1147" y="1713"/>
                </a:cxn>
                <a:cxn ang="0">
                  <a:pos x="1174" y="1721"/>
                </a:cxn>
                <a:cxn ang="0">
                  <a:pos x="1205" y="1724"/>
                </a:cxn>
                <a:cxn ang="0">
                  <a:pos x="1234" y="1729"/>
                </a:cxn>
                <a:cxn ang="0">
                  <a:pos x="1272" y="1732"/>
                </a:cxn>
                <a:cxn ang="0">
                  <a:pos x="1297" y="1729"/>
                </a:cxn>
                <a:cxn ang="0">
                  <a:pos x="1322" y="1724"/>
                </a:cxn>
                <a:cxn ang="0">
                  <a:pos x="1351" y="1713"/>
                </a:cxn>
                <a:cxn ang="0">
                  <a:pos x="1384" y="1698"/>
                </a:cxn>
                <a:cxn ang="0">
                  <a:pos x="1404" y="1688"/>
                </a:cxn>
                <a:cxn ang="0">
                  <a:pos x="1434" y="1655"/>
                </a:cxn>
                <a:cxn ang="0">
                  <a:pos x="1458" y="1614"/>
                </a:cxn>
                <a:cxn ang="0">
                  <a:pos x="1465" y="1591"/>
                </a:cxn>
                <a:cxn ang="0">
                  <a:pos x="1475" y="1542"/>
                </a:cxn>
                <a:cxn ang="0">
                  <a:pos x="1480" y="1457"/>
                </a:cxn>
                <a:cxn ang="0">
                  <a:pos x="1478" y="1408"/>
                </a:cxn>
                <a:cxn ang="0">
                  <a:pos x="1475" y="1374"/>
                </a:cxn>
                <a:cxn ang="0">
                  <a:pos x="1395" y="1120"/>
                </a:cxn>
                <a:cxn ang="0">
                  <a:pos x="1259" y="849"/>
                </a:cxn>
                <a:cxn ang="0">
                  <a:pos x="1041" y="553"/>
                </a:cxn>
                <a:cxn ang="0">
                  <a:pos x="987" y="493"/>
                </a:cxn>
                <a:cxn ang="0">
                  <a:pos x="778" y="278"/>
                </a:cxn>
                <a:cxn ang="0">
                  <a:pos x="741" y="249"/>
                </a:cxn>
                <a:cxn ang="0">
                  <a:pos x="617" y="154"/>
                </a:cxn>
                <a:cxn ang="0">
                  <a:pos x="516" y="95"/>
                </a:cxn>
                <a:cxn ang="0">
                  <a:pos x="462" y="69"/>
                </a:cxn>
                <a:cxn ang="0">
                  <a:pos x="428" y="52"/>
                </a:cxn>
                <a:cxn ang="0">
                  <a:pos x="367" y="28"/>
                </a:cxn>
                <a:cxn ang="0">
                  <a:pos x="335" y="18"/>
                </a:cxn>
                <a:cxn ang="0">
                  <a:pos x="308" y="10"/>
                </a:cxn>
                <a:cxn ang="0">
                  <a:pos x="282" y="4"/>
                </a:cxn>
                <a:cxn ang="0">
                  <a:pos x="251" y="0"/>
                </a:cxn>
                <a:cxn ang="0">
                  <a:pos x="188" y="4"/>
                </a:cxn>
                <a:cxn ang="0">
                  <a:pos x="165" y="10"/>
                </a:cxn>
              </a:cxnLst>
              <a:rect l="0" t="0" r="r" b="b"/>
              <a:pathLst>
                <a:path w="1480" h="1732">
                  <a:moveTo>
                    <a:pt x="151" y="10"/>
                  </a:moveTo>
                  <a:lnTo>
                    <a:pt x="121" y="25"/>
                  </a:lnTo>
                  <a:lnTo>
                    <a:pt x="112" y="28"/>
                  </a:lnTo>
                  <a:lnTo>
                    <a:pt x="102" y="35"/>
                  </a:lnTo>
                  <a:lnTo>
                    <a:pt x="85" y="52"/>
                  </a:lnTo>
                  <a:lnTo>
                    <a:pt x="77" y="54"/>
                  </a:lnTo>
                  <a:lnTo>
                    <a:pt x="54" y="78"/>
                  </a:lnTo>
                  <a:lnTo>
                    <a:pt x="41" y="98"/>
                  </a:lnTo>
                  <a:lnTo>
                    <a:pt x="34" y="105"/>
                  </a:lnTo>
                  <a:lnTo>
                    <a:pt x="31" y="117"/>
                  </a:lnTo>
                  <a:lnTo>
                    <a:pt x="24" y="128"/>
                  </a:lnTo>
                  <a:lnTo>
                    <a:pt x="22" y="139"/>
                  </a:lnTo>
                  <a:lnTo>
                    <a:pt x="15" y="151"/>
                  </a:lnTo>
                  <a:lnTo>
                    <a:pt x="10" y="165"/>
                  </a:lnTo>
                  <a:lnTo>
                    <a:pt x="10" y="176"/>
                  </a:lnTo>
                  <a:lnTo>
                    <a:pt x="5" y="202"/>
                  </a:lnTo>
                  <a:lnTo>
                    <a:pt x="5" y="214"/>
                  </a:lnTo>
                  <a:lnTo>
                    <a:pt x="0" y="229"/>
                  </a:lnTo>
                  <a:lnTo>
                    <a:pt x="0" y="290"/>
                  </a:lnTo>
                  <a:lnTo>
                    <a:pt x="5" y="305"/>
                  </a:lnTo>
                  <a:lnTo>
                    <a:pt x="5" y="319"/>
                  </a:lnTo>
                  <a:lnTo>
                    <a:pt x="10" y="356"/>
                  </a:lnTo>
                  <a:lnTo>
                    <a:pt x="10" y="369"/>
                  </a:lnTo>
                  <a:lnTo>
                    <a:pt x="15" y="390"/>
                  </a:lnTo>
                  <a:lnTo>
                    <a:pt x="22" y="407"/>
                  </a:lnTo>
                  <a:lnTo>
                    <a:pt x="27" y="443"/>
                  </a:lnTo>
                  <a:lnTo>
                    <a:pt x="41" y="480"/>
                  </a:lnTo>
                  <a:lnTo>
                    <a:pt x="44" y="496"/>
                  </a:lnTo>
                  <a:lnTo>
                    <a:pt x="77" y="594"/>
                  </a:lnTo>
                  <a:lnTo>
                    <a:pt x="98" y="631"/>
                  </a:lnTo>
                  <a:lnTo>
                    <a:pt x="112" y="672"/>
                  </a:lnTo>
                  <a:lnTo>
                    <a:pt x="134" y="713"/>
                  </a:lnTo>
                  <a:lnTo>
                    <a:pt x="140" y="735"/>
                  </a:lnTo>
                  <a:lnTo>
                    <a:pt x="153" y="755"/>
                  </a:lnTo>
                  <a:lnTo>
                    <a:pt x="197" y="837"/>
                  </a:lnTo>
                  <a:lnTo>
                    <a:pt x="371" y="1096"/>
                  </a:lnTo>
                  <a:lnTo>
                    <a:pt x="617" y="1371"/>
                  </a:lnTo>
                  <a:lnTo>
                    <a:pt x="690" y="1437"/>
                  </a:lnTo>
                  <a:lnTo>
                    <a:pt x="707" y="1450"/>
                  </a:lnTo>
                  <a:lnTo>
                    <a:pt x="724" y="1467"/>
                  </a:lnTo>
                  <a:lnTo>
                    <a:pt x="795" y="1526"/>
                  </a:lnTo>
                  <a:lnTo>
                    <a:pt x="814" y="1535"/>
                  </a:lnTo>
                  <a:lnTo>
                    <a:pt x="831" y="1551"/>
                  </a:lnTo>
                  <a:lnTo>
                    <a:pt x="850" y="1561"/>
                  </a:lnTo>
                  <a:lnTo>
                    <a:pt x="885" y="1589"/>
                  </a:lnTo>
                  <a:lnTo>
                    <a:pt x="904" y="1598"/>
                  </a:lnTo>
                  <a:lnTo>
                    <a:pt x="919" y="1608"/>
                  </a:lnTo>
                  <a:lnTo>
                    <a:pt x="938" y="1618"/>
                  </a:lnTo>
                  <a:lnTo>
                    <a:pt x="987" y="1649"/>
                  </a:lnTo>
                  <a:lnTo>
                    <a:pt x="1003" y="1655"/>
                  </a:lnTo>
                  <a:lnTo>
                    <a:pt x="1085" y="1692"/>
                  </a:lnTo>
                  <a:lnTo>
                    <a:pt x="1101" y="1698"/>
                  </a:lnTo>
                  <a:lnTo>
                    <a:pt x="1116" y="1705"/>
                  </a:lnTo>
                  <a:lnTo>
                    <a:pt x="1147" y="1713"/>
                  </a:lnTo>
                  <a:lnTo>
                    <a:pt x="1164" y="1719"/>
                  </a:lnTo>
                  <a:lnTo>
                    <a:pt x="1174" y="1721"/>
                  </a:lnTo>
                  <a:lnTo>
                    <a:pt x="1190" y="1724"/>
                  </a:lnTo>
                  <a:lnTo>
                    <a:pt x="1205" y="1724"/>
                  </a:lnTo>
                  <a:lnTo>
                    <a:pt x="1220" y="1729"/>
                  </a:lnTo>
                  <a:lnTo>
                    <a:pt x="1234" y="1729"/>
                  </a:lnTo>
                  <a:lnTo>
                    <a:pt x="1247" y="1732"/>
                  </a:lnTo>
                  <a:lnTo>
                    <a:pt x="1272" y="1732"/>
                  </a:lnTo>
                  <a:lnTo>
                    <a:pt x="1285" y="1729"/>
                  </a:lnTo>
                  <a:lnTo>
                    <a:pt x="1297" y="1729"/>
                  </a:lnTo>
                  <a:lnTo>
                    <a:pt x="1307" y="1724"/>
                  </a:lnTo>
                  <a:lnTo>
                    <a:pt x="1322" y="1724"/>
                  </a:lnTo>
                  <a:lnTo>
                    <a:pt x="1341" y="1719"/>
                  </a:lnTo>
                  <a:lnTo>
                    <a:pt x="1351" y="1713"/>
                  </a:lnTo>
                  <a:lnTo>
                    <a:pt x="1364" y="1713"/>
                  </a:lnTo>
                  <a:lnTo>
                    <a:pt x="1384" y="1698"/>
                  </a:lnTo>
                  <a:lnTo>
                    <a:pt x="1395" y="1696"/>
                  </a:lnTo>
                  <a:lnTo>
                    <a:pt x="1404" y="1688"/>
                  </a:lnTo>
                  <a:lnTo>
                    <a:pt x="1425" y="1661"/>
                  </a:lnTo>
                  <a:lnTo>
                    <a:pt x="1434" y="1655"/>
                  </a:lnTo>
                  <a:lnTo>
                    <a:pt x="1444" y="1635"/>
                  </a:lnTo>
                  <a:lnTo>
                    <a:pt x="1458" y="1614"/>
                  </a:lnTo>
                  <a:lnTo>
                    <a:pt x="1461" y="1602"/>
                  </a:lnTo>
                  <a:lnTo>
                    <a:pt x="1465" y="1591"/>
                  </a:lnTo>
                  <a:lnTo>
                    <a:pt x="1475" y="1555"/>
                  </a:lnTo>
                  <a:lnTo>
                    <a:pt x="1475" y="1542"/>
                  </a:lnTo>
                  <a:lnTo>
                    <a:pt x="1480" y="1515"/>
                  </a:lnTo>
                  <a:lnTo>
                    <a:pt x="1480" y="1457"/>
                  </a:lnTo>
                  <a:lnTo>
                    <a:pt x="1478" y="1440"/>
                  </a:lnTo>
                  <a:lnTo>
                    <a:pt x="1478" y="1408"/>
                  </a:lnTo>
                  <a:lnTo>
                    <a:pt x="1475" y="1394"/>
                  </a:lnTo>
                  <a:lnTo>
                    <a:pt x="1475" y="1374"/>
                  </a:lnTo>
                  <a:lnTo>
                    <a:pt x="1404" y="1137"/>
                  </a:lnTo>
                  <a:lnTo>
                    <a:pt x="1395" y="1120"/>
                  </a:lnTo>
                  <a:lnTo>
                    <a:pt x="1387" y="1099"/>
                  </a:lnTo>
                  <a:lnTo>
                    <a:pt x="1259" y="849"/>
                  </a:lnTo>
                  <a:lnTo>
                    <a:pt x="1062" y="574"/>
                  </a:lnTo>
                  <a:lnTo>
                    <a:pt x="1041" y="553"/>
                  </a:lnTo>
                  <a:lnTo>
                    <a:pt x="1025" y="531"/>
                  </a:lnTo>
                  <a:lnTo>
                    <a:pt x="987" y="493"/>
                  </a:lnTo>
                  <a:lnTo>
                    <a:pt x="955" y="453"/>
                  </a:lnTo>
                  <a:lnTo>
                    <a:pt x="778" y="278"/>
                  </a:lnTo>
                  <a:lnTo>
                    <a:pt x="758" y="266"/>
                  </a:lnTo>
                  <a:lnTo>
                    <a:pt x="741" y="249"/>
                  </a:lnTo>
                  <a:lnTo>
                    <a:pt x="722" y="237"/>
                  </a:lnTo>
                  <a:lnTo>
                    <a:pt x="617" y="154"/>
                  </a:lnTo>
                  <a:lnTo>
                    <a:pt x="545" y="115"/>
                  </a:lnTo>
                  <a:lnTo>
                    <a:pt x="516" y="95"/>
                  </a:lnTo>
                  <a:lnTo>
                    <a:pt x="478" y="78"/>
                  </a:lnTo>
                  <a:lnTo>
                    <a:pt x="462" y="69"/>
                  </a:lnTo>
                  <a:lnTo>
                    <a:pt x="444" y="61"/>
                  </a:lnTo>
                  <a:lnTo>
                    <a:pt x="428" y="52"/>
                  </a:lnTo>
                  <a:lnTo>
                    <a:pt x="381" y="35"/>
                  </a:lnTo>
                  <a:lnTo>
                    <a:pt x="367" y="28"/>
                  </a:lnTo>
                  <a:lnTo>
                    <a:pt x="350" y="25"/>
                  </a:lnTo>
                  <a:lnTo>
                    <a:pt x="335" y="18"/>
                  </a:lnTo>
                  <a:lnTo>
                    <a:pt x="321" y="15"/>
                  </a:lnTo>
                  <a:lnTo>
                    <a:pt x="308" y="10"/>
                  </a:lnTo>
                  <a:lnTo>
                    <a:pt x="294" y="8"/>
                  </a:lnTo>
                  <a:lnTo>
                    <a:pt x="282" y="4"/>
                  </a:lnTo>
                  <a:lnTo>
                    <a:pt x="268" y="4"/>
                  </a:lnTo>
                  <a:lnTo>
                    <a:pt x="251" y="0"/>
                  </a:lnTo>
                  <a:lnTo>
                    <a:pt x="201" y="0"/>
                  </a:lnTo>
                  <a:lnTo>
                    <a:pt x="188" y="4"/>
                  </a:lnTo>
                  <a:lnTo>
                    <a:pt x="175" y="4"/>
                  </a:lnTo>
                  <a:lnTo>
                    <a:pt x="165" y="10"/>
                  </a:lnTo>
                  <a:lnTo>
                    <a:pt x="151" y="10"/>
                  </a:lnTo>
                  <a:close/>
                </a:path>
              </a:pathLst>
            </a:custGeom>
            <a:solidFill>
              <a:srgbClr val="F4F6E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421"/>
            <p:cNvSpPr>
              <a:spLocks/>
            </p:cNvSpPr>
            <p:nvPr/>
          </p:nvSpPr>
          <p:spPr bwMode="auto">
            <a:xfrm>
              <a:off x="2010" y="2421"/>
              <a:ext cx="103" cy="121"/>
            </a:xfrm>
            <a:custGeom>
              <a:avLst/>
              <a:gdLst/>
              <a:ahLst/>
              <a:cxnLst>
                <a:cxn ang="0">
                  <a:pos x="137" y="8"/>
                </a:cxn>
                <a:cxn ang="0">
                  <a:pos x="110" y="21"/>
                </a:cxn>
                <a:cxn ang="0">
                  <a:pos x="83" y="35"/>
                </a:cxn>
                <a:cxn ang="0">
                  <a:pos x="53" y="61"/>
                </a:cxn>
                <a:cxn ang="0">
                  <a:pos x="36" y="86"/>
                </a:cxn>
                <a:cxn ang="0">
                  <a:pos x="20" y="115"/>
                </a:cxn>
                <a:cxn ang="0">
                  <a:pos x="8" y="159"/>
                </a:cxn>
                <a:cxn ang="0">
                  <a:pos x="3" y="209"/>
                </a:cxn>
                <a:cxn ang="0">
                  <a:pos x="3" y="249"/>
                </a:cxn>
                <a:cxn ang="0">
                  <a:pos x="8" y="320"/>
                </a:cxn>
                <a:cxn ang="0">
                  <a:pos x="20" y="383"/>
                </a:cxn>
                <a:cxn ang="0">
                  <a:pos x="36" y="433"/>
                </a:cxn>
                <a:cxn ang="0">
                  <a:pos x="80" y="553"/>
                </a:cxn>
                <a:cxn ang="0">
                  <a:pos x="103" y="606"/>
                </a:cxn>
                <a:cxn ang="0">
                  <a:pos x="151" y="701"/>
                </a:cxn>
                <a:cxn ang="0">
                  <a:pos x="324" y="973"/>
                </a:cxn>
                <a:cxn ang="0">
                  <a:pos x="403" y="1066"/>
                </a:cxn>
                <a:cxn ang="0">
                  <a:pos x="477" y="1156"/>
                </a:cxn>
                <a:cxn ang="0">
                  <a:pos x="576" y="1253"/>
                </a:cxn>
                <a:cxn ang="0">
                  <a:pos x="737" y="1391"/>
                </a:cxn>
                <a:cxn ang="0">
                  <a:pos x="997" y="1537"/>
                </a:cxn>
                <a:cxn ang="0">
                  <a:pos x="1106" y="1564"/>
                </a:cxn>
                <a:cxn ang="0">
                  <a:pos x="1197" y="1561"/>
                </a:cxn>
                <a:cxn ang="0">
                  <a:pos x="1260" y="1532"/>
                </a:cxn>
                <a:cxn ang="0">
                  <a:pos x="1291" y="1505"/>
                </a:cxn>
                <a:cxn ang="0">
                  <a:pos x="1313" y="1467"/>
                </a:cxn>
                <a:cxn ang="0">
                  <a:pos x="1327" y="1438"/>
                </a:cxn>
                <a:cxn ang="0">
                  <a:pos x="1334" y="1404"/>
                </a:cxn>
                <a:cxn ang="0">
                  <a:pos x="1340" y="1371"/>
                </a:cxn>
                <a:cxn ang="0">
                  <a:pos x="1338" y="1260"/>
                </a:cxn>
                <a:cxn ang="0">
                  <a:pos x="1302" y="1116"/>
                </a:cxn>
                <a:cxn ang="0">
                  <a:pos x="1231" y="936"/>
                </a:cxn>
                <a:cxn ang="0">
                  <a:pos x="1170" y="824"/>
                </a:cxn>
                <a:cxn ang="0">
                  <a:pos x="943" y="496"/>
                </a:cxn>
                <a:cxn ang="0">
                  <a:pos x="863" y="407"/>
                </a:cxn>
                <a:cxn ang="0">
                  <a:pos x="800" y="338"/>
                </a:cxn>
                <a:cxn ang="0">
                  <a:pos x="700" y="252"/>
                </a:cxn>
                <a:cxn ang="0">
                  <a:pos x="574" y="149"/>
                </a:cxn>
                <a:cxn ang="0">
                  <a:pos x="493" y="99"/>
                </a:cxn>
                <a:cxn ang="0">
                  <a:pos x="450" y="74"/>
                </a:cxn>
                <a:cxn ang="0">
                  <a:pos x="373" y="38"/>
                </a:cxn>
                <a:cxn ang="0">
                  <a:pos x="277" y="8"/>
                </a:cxn>
                <a:cxn ang="0">
                  <a:pos x="241" y="5"/>
                </a:cxn>
              </a:cxnLst>
              <a:rect l="0" t="0" r="r" b="b"/>
              <a:pathLst>
                <a:path w="1340" h="1564">
                  <a:moveTo>
                    <a:pt x="166" y="0"/>
                  </a:moveTo>
                  <a:lnTo>
                    <a:pt x="151" y="8"/>
                  </a:lnTo>
                  <a:lnTo>
                    <a:pt x="137" y="8"/>
                  </a:lnTo>
                  <a:lnTo>
                    <a:pt x="127" y="10"/>
                  </a:lnTo>
                  <a:lnTo>
                    <a:pt x="118" y="15"/>
                  </a:lnTo>
                  <a:lnTo>
                    <a:pt x="110" y="21"/>
                  </a:lnTo>
                  <a:lnTo>
                    <a:pt x="99" y="25"/>
                  </a:lnTo>
                  <a:lnTo>
                    <a:pt x="93" y="32"/>
                  </a:lnTo>
                  <a:lnTo>
                    <a:pt x="83" y="35"/>
                  </a:lnTo>
                  <a:lnTo>
                    <a:pt x="76" y="44"/>
                  </a:lnTo>
                  <a:lnTo>
                    <a:pt x="66" y="47"/>
                  </a:lnTo>
                  <a:lnTo>
                    <a:pt x="53" y="61"/>
                  </a:lnTo>
                  <a:lnTo>
                    <a:pt x="46" y="71"/>
                  </a:lnTo>
                  <a:lnTo>
                    <a:pt x="40" y="78"/>
                  </a:lnTo>
                  <a:lnTo>
                    <a:pt x="36" y="86"/>
                  </a:lnTo>
                  <a:lnTo>
                    <a:pt x="30" y="95"/>
                  </a:lnTo>
                  <a:lnTo>
                    <a:pt x="27" y="105"/>
                  </a:lnTo>
                  <a:lnTo>
                    <a:pt x="20" y="115"/>
                  </a:lnTo>
                  <a:lnTo>
                    <a:pt x="17" y="124"/>
                  </a:lnTo>
                  <a:lnTo>
                    <a:pt x="13" y="135"/>
                  </a:lnTo>
                  <a:lnTo>
                    <a:pt x="8" y="159"/>
                  </a:lnTo>
                  <a:lnTo>
                    <a:pt x="8" y="168"/>
                  </a:lnTo>
                  <a:lnTo>
                    <a:pt x="3" y="183"/>
                  </a:lnTo>
                  <a:lnTo>
                    <a:pt x="3" y="209"/>
                  </a:lnTo>
                  <a:lnTo>
                    <a:pt x="0" y="219"/>
                  </a:lnTo>
                  <a:lnTo>
                    <a:pt x="0" y="231"/>
                  </a:lnTo>
                  <a:lnTo>
                    <a:pt x="3" y="249"/>
                  </a:lnTo>
                  <a:lnTo>
                    <a:pt x="3" y="290"/>
                  </a:lnTo>
                  <a:lnTo>
                    <a:pt x="8" y="307"/>
                  </a:lnTo>
                  <a:lnTo>
                    <a:pt x="8" y="320"/>
                  </a:lnTo>
                  <a:lnTo>
                    <a:pt x="13" y="349"/>
                  </a:lnTo>
                  <a:lnTo>
                    <a:pt x="20" y="366"/>
                  </a:lnTo>
                  <a:lnTo>
                    <a:pt x="20" y="383"/>
                  </a:lnTo>
                  <a:lnTo>
                    <a:pt x="27" y="399"/>
                  </a:lnTo>
                  <a:lnTo>
                    <a:pt x="30" y="416"/>
                  </a:lnTo>
                  <a:lnTo>
                    <a:pt x="36" y="433"/>
                  </a:lnTo>
                  <a:lnTo>
                    <a:pt x="44" y="467"/>
                  </a:lnTo>
                  <a:lnTo>
                    <a:pt x="71" y="537"/>
                  </a:lnTo>
                  <a:lnTo>
                    <a:pt x="80" y="553"/>
                  </a:lnTo>
                  <a:lnTo>
                    <a:pt x="87" y="574"/>
                  </a:lnTo>
                  <a:lnTo>
                    <a:pt x="93" y="591"/>
                  </a:lnTo>
                  <a:lnTo>
                    <a:pt x="103" y="606"/>
                  </a:lnTo>
                  <a:lnTo>
                    <a:pt x="110" y="628"/>
                  </a:lnTo>
                  <a:lnTo>
                    <a:pt x="140" y="684"/>
                  </a:lnTo>
                  <a:lnTo>
                    <a:pt x="151" y="701"/>
                  </a:lnTo>
                  <a:lnTo>
                    <a:pt x="256" y="876"/>
                  </a:lnTo>
                  <a:lnTo>
                    <a:pt x="271" y="893"/>
                  </a:lnTo>
                  <a:lnTo>
                    <a:pt x="324" y="973"/>
                  </a:lnTo>
                  <a:lnTo>
                    <a:pt x="340" y="989"/>
                  </a:lnTo>
                  <a:lnTo>
                    <a:pt x="353" y="1009"/>
                  </a:lnTo>
                  <a:lnTo>
                    <a:pt x="403" y="1066"/>
                  </a:lnTo>
                  <a:lnTo>
                    <a:pt x="416" y="1085"/>
                  </a:lnTo>
                  <a:lnTo>
                    <a:pt x="464" y="1139"/>
                  </a:lnTo>
                  <a:lnTo>
                    <a:pt x="477" y="1156"/>
                  </a:lnTo>
                  <a:lnTo>
                    <a:pt x="496" y="1173"/>
                  </a:lnTo>
                  <a:lnTo>
                    <a:pt x="559" y="1240"/>
                  </a:lnTo>
                  <a:lnTo>
                    <a:pt x="576" y="1253"/>
                  </a:lnTo>
                  <a:lnTo>
                    <a:pt x="657" y="1328"/>
                  </a:lnTo>
                  <a:lnTo>
                    <a:pt x="724" y="1377"/>
                  </a:lnTo>
                  <a:lnTo>
                    <a:pt x="737" y="1391"/>
                  </a:lnTo>
                  <a:lnTo>
                    <a:pt x="940" y="1515"/>
                  </a:lnTo>
                  <a:lnTo>
                    <a:pt x="953" y="1518"/>
                  </a:lnTo>
                  <a:lnTo>
                    <a:pt x="997" y="1537"/>
                  </a:lnTo>
                  <a:lnTo>
                    <a:pt x="1067" y="1554"/>
                  </a:lnTo>
                  <a:lnTo>
                    <a:pt x="1080" y="1559"/>
                  </a:lnTo>
                  <a:lnTo>
                    <a:pt x="1106" y="1564"/>
                  </a:lnTo>
                  <a:lnTo>
                    <a:pt x="1174" y="1564"/>
                  </a:lnTo>
                  <a:lnTo>
                    <a:pt x="1184" y="1561"/>
                  </a:lnTo>
                  <a:lnTo>
                    <a:pt x="1197" y="1561"/>
                  </a:lnTo>
                  <a:lnTo>
                    <a:pt x="1218" y="1554"/>
                  </a:lnTo>
                  <a:lnTo>
                    <a:pt x="1253" y="1537"/>
                  </a:lnTo>
                  <a:lnTo>
                    <a:pt x="1260" y="1532"/>
                  </a:lnTo>
                  <a:lnTo>
                    <a:pt x="1271" y="1528"/>
                  </a:lnTo>
                  <a:lnTo>
                    <a:pt x="1277" y="1518"/>
                  </a:lnTo>
                  <a:lnTo>
                    <a:pt x="1291" y="1505"/>
                  </a:lnTo>
                  <a:lnTo>
                    <a:pt x="1296" y="1495"/>
                  </a:lnTo>
                  <a:lnTo>
                    <a:pt x="1302" y="1488"/>
                  </a:lnTo>
                  <a:lnTo>
                    <a:pt x="1313" y="1467"/>
                  </a:lnTo>
                  <a:lnTo>
                    <a:pt x="1319" y="1461"/>
                  </a:lnTo>
                  <a:lnTo>
                    <a:pt x="1319" y="1448"/>
                  </a:lnTo>
                  <a:lnTo>
                    <a:pt x="1327" y="1438"/>
                  </a:lnTo>
                  <a:lnTo>
                    <a:pt x="1330" y="1428"/>
                  </a:lnTo>
                  <a:lnTo>
                    <a:pt x="1334" y="1419"/>
                  </a:lnTo>
                  <a:lnTo>
                    <a:pt x="1334" y="1404"/>
                  </a:lnTo>
                  <a:lnTo>
                    <a:pt x="1338" y="1394"/>
                  </a:lnTo>
                  <a:lnTo>
                    <a:pt x="1338" y="1381"/>
                  </a:lnTo>
                  <a:lnTo>
                    <a:pt x="1340" y="1371"/>
                  </a:lnTo>
                  <a:lnTo>
                    <a:pt x="1340" y="1287"/>
                  </a:lnTo>
                  <a:lnTo>
                    <a:pt x="1338" y="1274"/>
                  </a:lnTo>
                  <a:lnTo>
                    <a:pt x="1338" y="1260"/>
                  </a:lnTo>
                  <a:lnTo>
                    <a:pt x="1317" y="1163"/>
                  </a:lnTo>
                  <a:lnTo>
                    <a:pt x="1310" y="1150"/>
                  </a:lnTo>
                  <a:lnTo>
                    <a:pt x="1302" y="1116"/>
                  </a:lnTo>
                  <a:lnTo>
                    <a:pt x="1256" y="992"/>
                  </a:lnTo>
                  <a:lnTo>
                    <a:pt x="1247" y="976"/>
                  </a:lnTo>
                  <a:lnTo>
                    <a:pt x="1231" y="936"/>
                  </a:lnTo>
                  <a:lnTo>
                    <a:pt x="1220" y="920"/>
                  </a:lnTo>
                  <a:lnTo>
                    <a:pt x="1193" y="862"/>
                  </a:lnTo>
                  <a:lnTo>
                    <a:pt x="1170" y="824"/>
                  </a:lnTo>
                  <a:lnTo>
                    <a:pt x="1159" y="805"/>
                  </a:lnTo>
                  <a:lnTo>
                    <a:pt x="1090" y="691"/>
                  </a:lnTo>
                  <a:lnTo>
                    <a:pt x="943" y="496"/>
                  </a:lnTo>
                  <a:lnTo>
                    <a:pt x="927" y="480"/>
                  </a:lnTo>
                  <a:lnTo>
                    <a:pt x="914" y="460"/>
                  </a:lnTo>
                  <a:lnTo>
                    <a:pt x="863" y="407"/>
                  </a:lnTo>
                  <a:lnTo>
                    <a:pt x="850" y="389"/>
                  </a:lnTo>
                  <a:lnTo>
                    <a:pt x="830" y="373"/>
                  </a:lnTo>
                  <a:lnTo>
                    <a:pt x="800" y="338"/>
                  </a:lnTo>
                  <a:lnTo>
                    <a:pt x="784" y="326"/>
                  </a:lnTo>
                  <a:lnTo>
                    <a:pt x="720" y="265"/>
                  </a:lnTo>
                  <a:lnTo>
                    <a:pt x="700" y="252"/>
                  </a:lnTo>
                  <a:lnTo>
                    <a:pt x="672" y="222"/>
                  </a:lnTo>
                  <a:lnTo>
                    <a:pt x="653" y="212"/>
                  </a:lnTo>
                  <a:lnTo>
                    <a:pt x="574" y="149"/>
                  </a:lnTo>
                  <a:lnTo>
                    <a:pt x="540" y="130"/>
                  </a:lnTo>
                  <a:lnTo>
                    <a:pt x="527" y="118"/>
                  </a:lnTo>
                  <a:lnTo>
                    <a:pt x="493" y="99"/>
                  </a:lnTo>
                  <a:lnTo>
                    <a:pt x="477" y="91"/>
                  </a:lnTo>
                  <a:lnTo>
                    <a:pt x="467" y="82"/>
                  </a:lnTo>
                  <a:lnTo>
                    <a:pt x="450" y="74"/>
                  </a:lnTo>
                  <a:lnTo>
                    <a:pt x="433" y="64"/>
                  </a:lnTo>
                  <a:lnTo>
                    <a:pt x="416" y="58"/>
                  </a:lnTo>
                  <a:lnTo>
                    <a:pt x="373" y="38"/>
                  </a:lnTo>
                  <a:lnTo>
                    <a:pt x="360" y="35"/>
                  </a:lnTo>
                  <a:lnTo>
                    <a:pt x="330" y="21"/>
                  </a:lnTo>
                  <a:lnTo>
                    <a:pt x="277" y="8"/>
                  </a:lnTo>
                  <a:lnTo>
                    <a:pt x="263" y="8"/>
                  </a:lnTo>
                  <a:lnTo>
                    <a:pt x="253" y="5"/>
                  </a:lnTo>
                  <a:lnTo>
                    <a:pt x="241" y="5"/>
                  </a:lnTo>
                  <a:lnTo>
                    <a:pt x="227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FAFBF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422"/>
            <p:cNvSpPr>
              <a:spLocks/>
            </p:cNvSpPr>
            <p:nvPr/>
          </p:nvSpPr>
          <p:spPr bwMode="auto">
            <a:xfrm>
              <a:off x="2013" y="2429"/>
              <a:ext cx="92" cy="108"/>
            </a:xfrm>
            <a:custGeom>
              <a:avLst/>
              <a:gdLst/>
              <a:ahLst/>
              <a:cxnLst>
                <a:cxn ang="0">
                  <a:pos x="443" y="91"/>
                </a:cxn>
                <a:cxn ang="0">
                  <a:pos x="387" y="60"/>
                </a:cxn>
                <a:cxn ang="0">
                  <a:pos x="359" y="47"/>
                </a:cxn>
                <a:cxn ang="0">
                  <a:pos x="333" y="37"/>
                </a:cxn>
                <a:cxn ang="0">
                  <a:pos x="309" y="28"/>
                </a:cxn>
                <a:cxn ang="0">
                  <a:pos x="282" y="20"/>
                </a:cxn>
                <a:cxn ang="0">
                  <a:pos x="246" y="5"/>
                </a:cxn>
                <a:cxn ang="0">
                  <a:pos x="223" y="3"/>
                </a:cxn>
                <a:cxn ang="0">
                  <a:pos x="199" y="0"/>
                </a:cxn>
                <a:cxn ang="0">
                  <a:pos x="148" y="3"/>
                </a:cxn>
                <a:cxn ang="0">
                  <a:pos x="129" y="5"/>
                </a:cxn>
                <a:cxn ang="0">
                  <a:pos x="112" y="10"/>
                </a:cxn>
                <a:cxn ang="0">
                  <a:pos x="96" y="20"/>
                </a:cxn>
                <a:cxn ang="0">
                  <a:pos x="74" y="33"/>
                </a:cxn>
                <a:cxn ang="0">
                  <a:pos x="49" y="50"/>
                </a:cxn>
                <a:cxn ang="0">
                  <a:pos x="32" y="69"/>
                </a:cxn>
                <a:cxn ang="0">
                  <a:pos x="22" y="86"/>
                </a:cxn>
                <a:cxn ang="0">
                  <a:pos x="2" y="140"/>
                </a:cxn>
                <a:cxn ang="0">
                  <a:pos x="0" y="163"/>
                </a:cxn>
                <a:cxn ang="0">
                  <a:pos x="2" y="274"/>
                </a:cxn>
                <a:cxn ang="0">
                  <a:pos x="13" y="331"/>
                </a:cxn>
                <a:cxn ang="0">
                  <a:pos x="22" y="375"/>
                </a:cxn>
                <a:cxn ang="0">
                  <a:pos x="36" y="422"/>
                </a:cxn>
                <a:cxn ang="0">
                  <a:pos x="107" y="582"/>
                </a:cxn>
                <a:cxn ang="0">
                  <a:pos x="181" y="716"/>
                </a:cxn>
                <a:cxn ang="0">
                  <a:pos x="236" y="804"/>
                </a:cxn>
                <a:cxn ang="0">
                  <a:pos x="286" y="874"/>
                </a:cxn>
                <a:cxn ang="0">
                  <a:pos x="423" y="1042"/>
                </a:cxn>
                <a:cxn ang="0">
                  <a:pos x="569" y="1178"/>
                </a:cxn>
                <a:cxn ang="0">
                  <a:pos x="600" y="1202"/>
                </a:cxn>
                <a:cxn ang="0">
                  <a:pos x="712" y="1289"/>
                </a:cxn>
                <a:cxn ang="0">
                  <a:pos x="756" y="1317"/>
                </a:cxn>
                <a:cxn ang="0">
                  <a:pos x="839" y="1355"/>
                </a:cxn>
                <a:cxn ang="0">
                  <a:pos x="863" y="1370"/>
                </a:cxn>
                <a:cxn ang="0">
                  <a:pos x="889" y="1380"/>
                </a:cxn>
                <a:cxn ang="0">
                  <a:pos x="913" y="1386"/>
                </a:cxn>
                <a:cxn ang="0">
                  <a:pos x="949" y="1393"/>
                </a:cxn>
                <a:cxn ang="0">
                  <a:pos x="1059" y="1403"/>
                </a:cxn>
                <a:cxn ang="0">
                  <a:pos x="1079" y="1396"/>
                </a:cxn>
                <a:cxn ang="0">
                  <a:pos x="1096" y="1389"/>
                </a:cxn>
                <a:cxn ang="0">
                  <a:pos x="1113" y="1382"/>
                </a:cxn>
                <a:cxn ang="0">
                  <a:pos x="1135" y="1370"/>
                </a:cxn>
                <a:cxn ang="0">
                  <a:pos x="1159" y="1342"/>
                </a:cxn>
                <a:cxn ang="0">
                  <a:pos x="1179" y="1311"/>
                </a:cxn>
                <a:cxn ang="0">
                  <a:pos x="1187" y="1292"/>
                </a:cxn>
                <a:cxn ang="0">
                  <a:pos x="1189" y="1273"/>
                </a:cxn>
                <a:cxn ang="0">
                  <a:pos x="1196" y="1253"/>
                </a:cxn>
                <a:cxn ang="0">
                  <a:pos x="1200" y="1231"/>
                </a:cxn>
                <a:cxn ang="0">
                  <a:pos x="1196" y="1155"/>
                </a:cxn>
                <a:cxn ang="0">
                  <a:pos x="1193" y="1115"/>
                </a:cxn>
                <a:cxn ang="0">
                  <a:pos x="1187" y="1088"/>
                </a:cxn>
                <a:cxn ang="0">
                  <a:pos x="1184" y="1061"/>
                </a:cxn>
                <a:cxn ang="0">
                  <a:pos x="1174" y="1017"/>
                </a:cxn>
                <a:cxn ang="0">
                  <a:pos x="1102" y="844"/>
                </a:cxn>
                <a:cxn ang="0">
                  <a:pos x="1086" y="810"/>
                </a:cxn>
                <a:cxn ang="0">
                  <a:pos x="1059" y="760"/>
                </a:cxn>
                <a:cxn ang="0">
                  <a:pos x="987" y="640"/>
                </a:cxn>
                <a:cxn ang="0">
                  <a:pos x="962" y="606"/>
                </a:cxn>
                <a:cxn ang="0">
                  <a:pos x="847" y="448"/>
                </a:cxn>
                <a:cxn ang="0">
                  <a:pos x="803" y="397"/>
                </a:cxn>
                <a:cxn ang="0">
                  <a:pos x="613" y="215"/>
                </a:cxn>
                <a:cxn ang="0">
                  <a:pos x="513" y="137"/>
                </a:cxn>
                <a:cxn ang="0">
                  <a:pos x="483" y="117"/>
                </a:cxn>
              </a:cxnLst>
              <a:rect l="0" t="0" r="r" b="b"/>
              <a:pathLst>
                <a:path w="1200" h="1403">
                  <a:moveTo>
                    <a:pt x="469" y="110"/>
                  </a:moveTo>
                  <a:lnTo>
                    <a:pt x="443" y="91"/>
                  </a:lnTo>
                  <a:lnTo>
                    <a:pt x="399" y="69"/>
                  </a:lnTo>
                  <a:lnTo>
                    <a:pt x="387" y="60"/>
                  </a:lnTo>
                  <a:lnTo>
                    <a:pt x="372" y="53"/>
                  </a:lnTo>
                  <a:lnTo>
                    <a:pt x="359" y="47"/>
                  </a:lnTo>
                  <a:lnTo>
                    <a:pt x="346" y="43"/>
                  </a:lnTo>
                  <a:lnTo>
                    <a:pt x="333" y="37"/>
                  </a:lnTo>
                  <a:lnTo>
                    <a:pt x="318" y="33"/>
                  </a:lnTo>
                  <a:lnTo>
                    <a:pt x="309" y="28"/>
                  </a:lnTo>
                  <a:lnTo>
                    <a:pt x="296" y="22"/>
                  </a:lnTo>
                  <a:lnTo>
                    <a:pt x="282" y="20"/>
                  </a:lnTo>
                  <a:lnTo>
                    <a:pt x="270" y="13"/>
                  </a:lnTo>
                  <a:lnTo>
                    <a:pt x="246" y="5"/>
                  </a:lnTo>
                  <a:lnTo>
                    <a:pt x="236" y="5"/>
                  </a:lnTo>
                  <a:lnTo>
                    <a:pt x="223" y="3"/>
                  </a:lnTo>
                  <a:lnTo>
                    <a:pt x="212" y="3"/>
                  </a:lnTo>
                  <a:lnTo>
                    <a:pt x="199" y="0"/>
                  </a:lnTo>
                  <a:lnTo>
                    <a:pt x="160" y="0"/>
                  </a:lnTo>
                  <a:lnTo>
                    <a:pt x="148" y="3"/>
                  </a:lnTo>
                  <a:lnTo>
                    <a:pt x="140" y="3"/>
                  </a:lnTo>
                  <a:lnTo>
                    <a:pt x="129" y="5"/>
                  </a:lnTo>
                  <a:lnTo>
                    <a:pt x="120" y="5"/>
                  </a:lnTo>
                  <a:lnTo>
                    <a:pt x="112" y="10"/>
                  </a:lnTo>
                  <a:lnTo>
                    <a:pt x="103" y="13"/>
                  </a:lnTo>
                  <a:lnTo>
                    <a:pt x="96" y="20"/>
                  </a:lnTo>
                  <a:lnTo>
                    <a:pt x="86" y="22"/>
                  </a:lnTo>
                  <a:lnTo>
                    <a:pt x="74" y="33"/>
                  </a:lnTo>
                  <a:lnTo>
                    <a:pt x="66" y="40"/>
                  </a:lnTo>
                  <a:lnTo>
                    <a:pt x="49" y="50"/>
                  </a:lnTo>
                  <a:lnTo>
                    <a:pt x="39" y="64"/>
                  </a:lnTo>
                  <a:lnTo>
                    <a:pt x="32" y="69"/>
                  </a:lnTo>
                  <a:lnTo>
                    <a:pt x="30" y="76"/>
                  </a:lnTo>
                  <a:lnTo>
                    <a:pt x="22" y="86"/>
                  </a:lnTo>
                  <a:lnTo>
                    <a:pt x="5" y="135"/>
                  </a:lnTo>
                  <a:lnTo>
                    <a:pt x="2" y="140"/>
                  </a:lnTo>
                  <a:lnTo>
                    <a:pt x="2" y="154"/>
                  </a:lnTo>
                  <a:lnTo>
                    <a:pt x="0" y="163"/>
                  </a:lnTo>
                  <a:lnTo>
                    <a:pt x="0" y="261"/>
                  </a:lnTo>
                  <a:lnTo>
                    <a:pt x="2" y="274"/>
                  </a:lnTo>
                  <a:lnTo>
                    <a:pt x="2" y="287"/>
                  </a:lnTo>
                  <a:lnTo>
                    <a:pt x="13" y="331"/>
                  </a:lnTo>
                  <a:lnTo>
                    <a:pt x="17" y="344"/>
                  </a:lnTo>
                  <a:lnTo>
                    <a:pt x="22" y="375"/>
                  </a:lnTo>
                  <a:lnTo>
                    <a:pt x="30" y="391"/>
                  </a:lnTo>
                  <a:lnTo>
                    <a:pt x="36" y="422"/>
                  </a:lnTo>
                  <a:lnTo>
                    <a:pt x="86" y="548"/>
                  </a:lnTo>
                  <a:lnTo>
                    <a:pt x="107" y="582"/>
                  </a:lnTo>
                  <a:lnTo>
                    <a:pt x="129" y="633"/>
                  </a:lnTo>
                  <a:lnTo>
                    <a:pt x="181" y="716"/>
                  </a:lnTo>
                  <a:lnTo>
                    <a:pt x="189" y="737"/>
                  </a:lnTo>
                  <a:lnTo>
                    <a:pt x="236" y="804"/>
                  </a:lnTo>
                  <a:lnTo>
                    <a:pt x="246" y="823"/>
                  </a:lnTo>
                  <a:lnTo>
                    <a:pt x="286" y="874"/>
                  </a:lnTo>
                  <a:lnTo>
                    <a:pt x="299" y="893"/>
                  </a:lnTo>
                  <a:lnTo>
                    <a:pt x="423" y="1042"/>
                  </a:lnTo>
                  <a:lnTo>
                    <a:pt x="540" y="1155"/>
                  </a:lnTo>
                  <a:lnTo>
                    <a:pt x="569" y="1178"/>
                  </a:lnTo>
                  <a:lnTo>
                    <a:pt x="584" y="1192"/>
                  </a:lnTo>
                  <a:lnTo>
                    <a:pt x="600" y="1202"/>
                  </a:lnTo>
                  <a:lnTo>
                    <a:pt x="642" y="1239"/>
                  </a:lnTo>
                  <a:lnTo>
                    <a:pt x="712" y="1289"/>
                  </a:lnTo>
                  <a:lnTo>
                    <a:pt x="743" y="1306"/>
                  </a:lnTo>
                  <a:lnTo>
                    <a:pt x="756" y="1317"/>
                  </a:lnTo>
                  <a:lnTo>
                    <a:pt x="786" y="1333"/>
                  </a:lnTo>
                  <a:lnTo>
                    <a:pt x="839" y="1355"/>
                  </a:lnTo>
                  <a:lnTo>
                    <a:pt x="849" y="1363"/>
                  </a:lnTo>
                  <a:lnTo>
                    <a:pt x="863" y="1370"/>
                  </a:lnTo>
                  <a:lnTo>
                    <a:pt x="876" y="1372"/>
                  </a:lnTo>
                  <a:lnTo>
                    <a:pt x="889" y="1380"/>
                  </a:lnTo>
                  <a:lnTo>
                    <a:pt x="902" y="1382"/>
                  </a:lnTo>
                  <a:lnTo>
                    <a:pt x="913" y="1386"/>
                  </a:lnTo>
                  <a:lnTo>
                    <a:pt x="940" y="1393"/>
                  </a:lnTo>
                  <a:lnTo>
                    <a:pt x="949" y="1393"/>
                  </a:lnTo>
                  <a:lnTo>
                    <a:pt x="987" y="1403"/>
                  </a:lnTo>
                  <a:lnTo>
                    <a:pt x="1059" y="1403"/>
                  </a:lnTo>
                  <a:lnTo>
                    <a:pt x="1069" y="1399"/>
                  </a:lnTo>
                  <a:lnTo>
                    <a:pt x="1079" y="1396"/>
                  </a:lnTo>
                  <a:lnTo>
                    <a:pt x="1086" y="1393"/>
                  </a:lnTo>
                  <a:lnTo>
                    <a:pt x="1096" y="1389"/>
                  </a:lnTo>
                  <a:lnTo>
                    <a:pt x="1102" y="1389"/>
                  </a:lnTo>
                  <a:lnTo>
                    <a:pt x="1113" y="1382"/>
                  </a:lnTo>
                  <a:lnTo>
                    <a:pt x="1126" y="1377"/>
                  </a:lnTo>
                  <a:lnTo>
                    <a:pt x="1135" y="1370"/>
                  </a:lnTo>
                  <a:lnTo>
                    <a:pt x="1149" y="1355"/>
                  </a:lnTo>
                  <a:lnTo>
                    <a:pt x="1159" y="1342"/>
                  </a:lnTo>
                  <a:lnTo>
                    <a:pt x="1162" y="1336"/>
                  </a:lnTo>
                  <a:lnTo>
                    <a:pt x="1179" y="1311"/>
                  </a:lnTo>
                  <a:lnTo>
                    <a:pt x="1184" y="1302"/>
                  </a:lnTo>
                  <a:lnTo>
                    <a:pt x="1187" y="1292"/>
                  </a:lnTo>
                  <a:lnTo>
                    <a:pt x="1187" y="1282"/>
                  </a:lnTo>
                  <a:lnTo>
                    <a:pt x="1189" y="1273"/>
                  </a:lnTo>
                  <a:lnTo>
                    <a:pt x="1193" y="1263"/>
                  </a:lnTo>
                  <a:lnTo>
                    <a:pt x="1196" y="1253"/>
                  </a:lnTo>
                  <a:lnTo>
                    <a:pt x="1196" y="1241"/>
                  </a:lnTo>
                  <a:lnTo>
                    <a:pt x="1200" y="1231"/>
                  </a:lnTo>
                  <a:lnTo>
                    <a:pt x="1200" y="1168"/>
                  </a:lnTo>
                  <a:lnTo>
                    <a:pt x="1196" y="1155"/>
                  </a:lnTo>
                  <a:lnTo>
                    <a:pt x="1196" y="1131"/>
                  </a:lnTo>
                  <a:lnTo>
                    <a:pt x="1193" y="1115"/>
                  </a:lnTo>
                  <a:lnTo>
                    <a:pt x="1189" y="1102"/>
                  </a:lnTo>
                  <a:lnTo>
                    <a:pt x="1187" y="1088"/>
                  </a:lnTo>
                  <a:lnTo>
                    <a:pt x="1187" y="1075"/>
                  </a:lnTo>
                  <a:lnTo>
                    <a:pt x="1184" y="1061"/>
                  </a:lnTo>
                  <a:lnTo>
                    <a:pt x="1179" y="1048"/>
                  </a:lnTo>
                  <a:lnTo>
                    <a:pt x="1174" y="1017"/>
                  </a:lnTo>
                  <a:lnTo>
                    <a:pt x="1126" y="893"/>
                  </a:lnTo>
                  <a:lnTo>
                    <a:pt x="1102" y="844"/>
                  </a:lnTo>
                  <a:lnTo>
                    <a:pt x="1093" y="827"/>
                  </a:lnTo>
                  <a:lnTo>
                    <a:pt x="1086" y="810"/>
                  </a:lnTo>
                  <a:lnTo>
                    <a:pt x="1067" y="777"/>
                  </a:lnTo>
                  <a:lnTo>
                    <a:pt x="1059" y="760"/>
                  </a:lnTo>
                  <a:lnTo>
                    <a:pt x="1000" y="655"/>
                  </a:lnTo>
                  <a:lnTo>
                    <a:pt x="987" y="640"/>
                  </a:lnTo>
                  <a:lnTo>
                    <a:pt x="977" y="623"/>
                  </a:lnTo>
                  <a:lnTo>
                    <a:pt x="962" y="606"/>
                  </a:lnTo>
                  <a:lnTo>
                    <a:pt x="953" y="587"/>
                  </a:lnTo>
                  <a:lnTo>
                    <a:pt x="847" y="448"/>
                  </a:lnTo>
                  <a:lnTo>
                    <a:pt x="830" y="432"/>
                  </a:lnTo>
                  <a:lnTo>
                    <a:pt x="803" y="397"/>
                  </a:lnTo>
                  <a:lnTo>
                    <a:pt x="716" y="308"/>
                  </a:lnTo>
                  <a:lnTo>
                    <a:pt x="613" y="215"/>
                  </a:lnTo>
                  <a:lnTo>
                    <a:pt x="597" y="205"/>
                  </a:lnTo>
                  <a:lnTo>
                    <a:pt x="513" y="137"/>
                  </a:lnTo>
                  <a:lnTo>
                    <a:pt x="496" y="127"/>
                  </a:lnTo>
                  <a:lnTo>
                    <a:pt x="483" y="117"/>
                  </a:lnTo>
                  <a:lnTo>
                    <a:pt x="469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423"/>
            <p:cNvSpPr>
              <a:spLocks/>
            </p:cNvSpPr>
            <p:nvPr/>
          </p:nvSpPr>
          <p:spPr bwMode="auto">
            <a:xfrm>
              <a:off x="2043" y="2369"/>
              <a:ext cx="139" cy="133"/>
            </a:xfrm>
            <a:custGeom>
              <a:avLst/>
              <a:gdLst/>
              <a:ahLst/>
              <a:cxnLst>
                <a:cxn ang="0">
                  <a:pos x="1804" y="57"/>
                </a:cxn>
                <a:cxn ang="0">
                  <a:pos x="1780" y="0"/>
                </a:cxn>
                <a:cxn ang="0">
                  <a:pos x="0" y="1614"/>
                </a:cxn>
                <a:cxn ang="0">
                  <a:pos x="0" y="1624"/>
                </a:cxn>
                <a:cxn ang="0">
                  <a:pos x="4" y="1631"/>
                </a:cxn>
                <a:cxn ang="0">
                  <a:pos x="8" y="1637"/>
                </a:cxn>
                <a:cxn ang="0">
                  <a:pos x="36" y="1685"/>
                </a:cxn>
                <a:cxn ang="0">
                  <a:pos x="48" y="1698"/>
                </a:cxn>
                <a:cxn ang="0">
                  <a:pos x="57" y="1704"/>
                </a:cxn>
                <a:cxn ang="0">
                  <a:pos x="95" y="1724"/>
                </a:cxn>
                <a:cxn ang="0">
                  <a:pos x="104" y="1724"/>
                </a:cxn>
                <a:cxn ang="0">
                  <a:pos x="126" y="1738"/>
                </a:cxn>
                <a:cxn ang="0">
                  <a:pos x="1804" y="57"/>
                </a:cxn>
              </a:cxnLst>
              <a:rect l="0" t="0" r="r" b="b"/>
              <a:pathLst>
                <a:path w="1804" h="1738">
                  <a:moveTo>
                    <a:pt x="1804" y="57"/>
                  </a:moveTo>
                  <a:lnTo>
                    <a:pt x="1780" y="0"/>
                  </a:lnTo>
                  <a:lnTo>
                    <a:pt x="0" y="1614"/>
                  </a:lnTo>
                  <a:lnTo>
                    <a:pt x="0" y="1624"/>
                  </a:lnTo>
                  <a:lnTo>
                    <a:pt x="4" y="1631"/>
                  </a:lnTo>
                  <a:lnTo>
                    <a:pt x="8" y="1637"/>
                  </a:lnTo>
                  <a:lnTo>
                    <a:pt x="36" y="1685"/>
                  </a:lnTo>
                  <a:lnTo>
                    <a:pt x="48" y="1698"/>
                  </a:lnTo>
                  <a:lnTo>
                    <a:pt x="57" y="1704"/>
                  </a:lnTo>
                  <a:lnTo>
                    <a:pt x="95" y="1724"/>
                  </a:lnTo>
                  <a:lnTo>
                    <a:pt x="104" y="1724"/>
                  </a:lnTo>
                  <a:lnTo>
                    <a:pt x="126" y="1738"/>
                  </a:lnTo>
                  <a:lnTo>
                    <a:pt x="1804" y="57"/>
                  </a:lnTo>
                  <a:close/>
                </a:path>
              </a:pathLst>
            </a:custGeom>
            <a:solidFill>
              <a:srgbClr val="9097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424"/>
            <p:cNvSpPr>
              <a:spLocks/>
            </p:cNvSpPr>
            <p:nvPr/>
          </p:nvSpPr>
          <p:spPr bwMode="auto">
            <a:xfrm>
              <a:off x="2023" y="2368"/>
              <a:ext cx="161" cy="84"/>
            </a:xfrm>
            <a:custGeom>
              <a:avLst/>
              <a:gdLst/>
              <a:ahLst/>
              <a:cxnLst>
                <a:cxn ang="0">
                  <a:pos x="2092" y="26"/>
                </a:cxn>
                <a:cxn ang="0">
                  <a:pos x="2041" y="0"/>
                </a:cxn>
                <a:cxn ang="0">
                  <a:pos x="146" y="897"/>
                </a:cxn>
                <a:cxn ang="0">
                  <a:pos x="143" y="897"/>
                </a:cxn>
                <a:cxn ang="0">
                  <a:pos x="131" y="908"/>
                </a:cxn>
                <a:cxn ang="0">
                  <a:pos x="126" y="911"/>
                </a:cxn>
                <a:cxn ang="0">
                  <a:pos x="109" y="924"/>
                </a:cxn>
                <a:cxn ang="0">
                  <a:pos x="102" y="936"/>
                </a:cxn>
                <a:cxn ang="0">
                  <a:pos x="89" y="941"/>
                </a:cxn>
                <a:cxn ang="0">
                  <a:pos x="78" y="948"/>
                </a:cxn>
                <a:cxn ang="0">
                  <a:pos x="72" y="958"/>
                </a:cxn>
                <a:cxn ang="0">
                  <a:pos x="52" y="978"/>
                </a:cxn>
                <a:cxn ang="0">
                  <a:pos x="47" y="989"/>
                </a:cxn>
                <a:cxn ang="0">
                  <a:pos x="36" y="994"/>
                </a:cxn>
                <a:cxn ang="0">
                  <a:pos x="32" y="1008"/>
                </a:cxn>
                <a:cxn ang="0">
                  <a:pos x="26" y="1019"/>
                </a:cxn>
                <a:cxn ang="0">
                  <a:pos x="19" y="1025"/>
                </a:cxn>
                <a:cxn ang="0">
                  <a:pos x="14" y="1035"/>
                </a:cxn>
                <a:cxn ang="0">
                  <a:pos x="11" y="1045"/>
                </a:cxn>
                <a:cxn ang="0">
                  <a:pos x="6" y="1060"/>
                </a:cxn>
                <a:cxn ang="0">
                  <a:pos x="0" y="1085"/>
                </a:cxn>
                <a:cxn ang="0">
                  <a:pos x="0" y="1101"/>
                </a:cxn>
                <a:cxn ang="0">
                  <a:pos x="521" y="832"/>
                </a:cxn>
                <a:cxn ang="0">
                  <a:pos x="1045" y="564"/>
                </a:cxn>
                <a:cxn ang="0">
                  <a:pos x="2092" y="26"/>
                </a:cxn>
              </a:cxnLst>
              <a:rect l="0" t="0" r="r" b="b"/>
              <a:pathLst>
                <a:path w="2092" h="1101">
                  <a:moveTo>
                    <a:pt x="2092" y="26"/>
                  </a:moveTo>
                  <a:lnTo>
                    <a:pt x="2041" y="0"/>
                  </a:lnTo>
                  <a:lnTo>
                    <a:pt x="146" y="897"/>
                  </a:lnTo>
                  <a:lnTo>
                    <a:pt x="143" y="897"/>
                  </a:lnTo>
                  <a:lnTo>
                    <a:pt x="131" y="908"/>
                  </a:lnTo>
                  <a:lnTo>
                    <a:pt x="126" y="911"/>
                  </a:lnTo>
                  <a:lnTo>
                    <a:pt x="109" y="924"/>
                  </a:lnTo>
                  <a:lnTo>
                    <a:pt x="102" y="936"/>
                  </a:lnTo>
                  <a:lnTo>
                    <a:pt x="89" y="941"/>
                  </a:lnTo>
                  <a:lnTo>
                    <a:pt x="78" y="948"/>
                  </a:lnTo>
                  <a:lnTo>
                    <a:pt x="72" y="958"/>
                  </a:lnTo>
                  <a:lnTo>
                    <a:pt x="52" y="978"/>
                  </a:lnTo>
                  <a:lnTo>
                    <a:pt x="47" y="989"/>
                  </a:lnTo>
                  <a:lnTo>
                    <a:pt x="36" y="994"/>
                  </a:lnTo>
                  <a:lnTo>
                    <a:pt x="32" y="1008"/>
                  </a:lnTo>
                  <a:lnTo>
                    <a:pt x="26" y="1019"/>
                  </a:lnTo>
                  <a:lnTo>
                    <a:pt x="19" y="1025"/>
                  </a:lnTo>
                  <a:lnTo>
                    <a:pt x="14" y="1035"/>
                  </a:lnTo>
                  <a:lnTo>
                    <a:pt x="11" y="1045"/>
                  </a:lnTo>
                  <a:lnTo>
                    <a:pt x="6" y="1060"/>
                  </a:lnTo>
                  <a:lnTo>
                    <a:pt x="0" y="1085"/>
                  </a:lnTo>
                  <a:lnTo>
                    <a:pt x="0" y="1101"/>
                  </a:lnTo>
                  <a:lnTo>
                    <a:pt x="521" y="832"/>
                  </a:lnTo>
                  <a:lnTo>
                    <a:pt x="1045" y="564"/>
                  </a:lnTo>
                  <a:lnTo>
                    <a:pt x="2092" y="26"/>
                  </a:lnTo>
                  <a:close/>
                </a:path>
              </a:pathLst>
            </a:custGeom>
            <a:solidFill>
              <a:srgbClr val="9097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425"/>
            <p:cNvSpPr>
              <a:spLocks/>
            </p:cNvSpPr>
            <p:nvPr/>
          </p:nvSpPr>
          <p:spPr bwMode="auto">
            <a:xfrm>
              <a:off x="2100" y="2368"/>
              <a:ext cx="85" cy="160"/>
            </a:xfrm>
            <a:custGeom>
              <a:avLst/>
              <a:gdLst/>
              <a:ahLst/>
              <a:cxnLst>
                <a:cxn ang="0">
                  <a:pos x="1102" y="36"/>
                </a:cxn>
                <a:cxn ang="0">
                  <a:pos x="1052" y="0"/>
                </a:cxn>
                <a:cxn ang="0">
                  <a:pos x="0" y="2082"/>
                </a:cxn>
                <a:cxn ang="0">
                  <a:pos x="19" y="2078"/>
                </a:cxn>
                <a:cxn ang="0">
                  <a:pos x="29" y="2075"/>
                </a:cxn>
                <a:cxn ang="0">
                  <a:pos x="39" y="2075"/>
                </a:cxn>
                <a:cxn ang="0">
                  <a:pos x="54" y="2071"/>
                </a:cxn>
                <a:cxn ang="0">
                  <a:pos x="70" y="2069"/>
                </a:cxn>
                <a:cxn ang="0">
                  <a:pos x="126" y="2041"/>
                </a:cxn>
                <a:cxn ang="0">
                  <a:pos x="169" y="1995"/>
                </a:cxn>
                <a:cxn ang="0">
                  <a:pos x="182" y="1961"/>
                </a:cxn>
                <a:cxn ang="0">
                  <a:pos x="199" y="1937"/>
                </a:cxn>
                <a:cxn ang="0">
                  <a:pos x="219" y="1901"/>
                </a:cxn>
                <a:cxn ang="0">
                  <a:pos x="226" y="1894"/>
                </a:cxn>
                <a:cxn ang="0">
                  <a:pos x="229" y="1884"/>
                </a:cxn>
                <a:cxn ang="0">
                  <a:pos x="233" y="1873"/>
                </a:cxn>
                <a:cxn ang="0">
                  <a:pos x="239" y="1867"/>
                </a:cxn>
                <a:cxn ang="0">
                  <a:pos x="243" y="1864"/>
                </a:cxn>
                <a:cxn ang="0">
                  <a:pos x="246" y="1854"/>
                </a:cxn>
                <a:cxn ang="0">
                  <a:pos x="250" y="1854"/>
                </a:cxn>
                <a:cxn ang="0">
                  <a:pos x="1102" y="36"/>
                </a:cxn>
              </a:cxnLst>
              <a:rect l="0" t="0" r="r" b="b"/>
              <a:pathLst>
                <a:path w="1102" h="2082">
                  <a:moveTo>
                    <a:pt x="1102" y="36"/>
                  </a:moveTo>
                  <a:lnTo>
                    <a:pt x="1052" y="0"/>
                  </a:lnTo>
                  <a:lnTo>
                    <a:pt x="0" y="2082"/>
                  </a:lnTo>
                  <a:lnTo>
                    <a:pt x="19" y="2078"/>
                  </a:lnTo>
                  <a:lnTo>
                    <a:pt x="29" y="2075"/>
                  </a:lnTo>
                  <a:lnTo>
                    <a:pt x="39" y="2075"/>
                  </a:lnTo>
                  <a:lnTo>
                    <a:pt x="54" y="2071"/>
                  </a:lnTo>
                  <a:lnTo>
                    <a:pt x="70" y="2069"/>
                  </a:lnTo>
                  <a:lnTo>
                    <a:pt x="126" y="2041"/>
                  </a:lnTo>
                  <a:lnTo>
                    <a:pt x="169" y="1995"/>
                  </a:lnTo>
                  <a:lnTo>
                    <a:pt x="182" y="1961"/>
                  </a:lnTo>
                  <a:lnTo>
                    <a:pt x="199" y="1937"/>
                  </a:lnTo>
                  <a:lnTo>
                    <a:pt x="219" y="1901"/>
                  </a:lnTo>
                  <a:lnTo>
                    <a:pt x="226" y="1894"/>
                  </a:lnTo>
                  <a:lnTo>
                    <a:pt x="229" y="1884"/>
                  </a:lnTo>
                  <a:lnTo>
                    <a:pt x="233" y="1873"/>
                  </a:lnTo>
                  <a:lnTo>
                    <a:pt x="239" y="1867"/>
                  </a:lnTo>
                  <a:lnTo>
                    <a:pt x="243" y="1864"/>
                  </a:lnTo>
                  <a:lnTo>
                    <a:pt x="246" y="1854"/>
                  </a:lnTo>
                  <a:lnTo>
                    <a:pt x="250" y="1854"/>
                  </a:lnTo>
                  <a:lnTo>
                    <a:pt x="1102" y="36"/>
                  </a:lnTo>
                  <a:close/>
                </a:path>
              </a:pathLst>
            </a:custGeom>
            <a:solidFill>
              <a:srgbClr val="9097A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426"/>
            <p:cNvSpPr>
              <a:spLocks/>
            </p:cNvSpPr>
            <p:nvPr/>
          </p:nvSpPr>
          <p:spPr bwMode="auto">
            <a:xfrm>
              <a:off x="2173" y="2359"/>
              <a:ext cx="19" cy="22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0" y="7"/>
                </a:cxn>
                <a:cxn ang="0">
                  <a:pos x="3" y="7"/>
                </a:cxn>
                <a:cxn ang="0">
                  <a:pos x="3" y="14"/>
                </a:cxn>
                <a:cxn ang="0">
                  <a:pos x="0" y="20"/>
                </a:cxn>
                <a:cxn ang="0">
                  <a:pos x="0" y="36"/>
                </a:cxn>
                <a:cxn ang="0">
                  <a:pos x="5" y="57"/>
                </a:cxn>
                <a:cxn ang="0">
                  <a:pos x="12" y="70"/>
                </a:cxn>
                <a:cxn ang="0">
                  <a:pos x="22" y="94"/>
                </a:cxn>
                <a:cxn ang="0">
                  <a:pos x="66" y="168"/>
                </a:cxn>
                <a:cxn ang="0">
                  <a:pos x="80" y="185"/>
                </a:cxn>
                <a:cxn ang="0">
                  <a:pos x="93" y="194"/>
                </a:cxn>
                <a:cxn ang="0">
                  <a:pos x="102" y="208"/>
                </a:cxn>
                <a:cxn ang="0">
                  <a:pos x="117" y="221"/>
                </a:cxn>
                <a:cxn ang="0">
                  <a:pos x="126" y="235"/>
                </a:cxn>
                <a:cxn ang="0">
                  <a:pos x="135" y="245"/>
                </a:cxn>
                <a:cxn ang="0">
                  <a:pos x="148" y="254"/>
                </a:cxn>
                <a:cxn ang="0">
                  <a:pos x="163" y="262"/>
                </a:cxn>
                <a:cxn ang="0">
                  <a:pos x="173" y="272"/>
                </a:cxn>
                <a:cxn ang="0">
                  <a:pos x="182" y="278"/>
                </a:cxn>
                <a:cxn ang="0">
                  <a:pos x="200" y="284"/>
                </a:cxn>
                <a:cxn ang="0">
                  <a:pos x="209" y="292"/>
                </a:cxn>
                <a:cxn ang="0">
                  <a:pos x="223" y="295"/>
                </a:cxn>
                <a:cxn ang="0">
                  <a:pos x="236" y="292"/>
                </a:cxn>
                <a:cxn ang="0">
                  <a:pos x="239" y="278"/>
                </a:cxn>
                <a:cxn ang="0">
                  <a:pos x="242" y="265"/>
                </a:cxn>
                <a:cxn ang="0">
                  <a:pos x="239" y="254"/>
                </a:cxn>
                <a:cxn ang="0">
                  <a:pos x="239" y="245"/>
                </a:cxn>
                <a:cxn ang="0">
                  <a:pos x="233" y="224"/>
                </a:cxn>
                <a:cxn ang="0">
                  <a:pos x="223" y="211"/>
                </a:cxn>
                <a:cxn ang="0">
                  <a:pos x="219" y="197"/>
                </a:cxn>
                <a:cxn ang="0">
                  <a:pos x="213" y="185"/>
                </a:cxn>
                <a:cxn ang="0">
                  <a:pos x="192" y="158"/>
                </a:cxn>
                <a:cxn ang="0">
                  <a:pos x="187" y="141"/>
                </a:cxn>
                <a:cxn ang="0">
                  <a:pos x="173" y="127"/>
                </a:cxn>
                <a:cxn ang="0">
                  <a:pos x="148" y="97"/>
                </a:cxn>
                <a:cxn ang="0">
                  <a:pos x="135" y="84"/>
                </a:cxn>
                <a:cxn ang="0">
                  <a:pos x="126" y="70"/>
                </a:cxn>
                <a:cxn ang="0">
                  <a:pos x="102" y="46"/>
                </a:cxn>
                <a:cxn ang="0">
                  <a:pos x="93" y="40"/>
                </a:cxn>
                <a:cxn ang="0">
                  <a:pos x="58" y="14"/>
                </a:cxn>
                <a:cxn ang="0">
                  <a:pos x="17" y="0"/>
                </a:cxn>
              </a:cxnLst>
              <a:rect l="0" t="0" r="r" b="b"/>
              <a:pathLst>
                <a:path w="242" h="295">
                  <a:moveTo>
                    <a:pt x="17" y="0"/>
                  </a:moveTo>
                  <a:lnTo>
                    <a:pt x="10" y="7"/>
                  </a:lnTo>
                  <a:lnTo>
                    <a:pt x="3" y="7"/>
                  </a:lnTo>
                  <a:lnTo>
                    <a:pt x="3" y="14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5" y="57"/>
                  </a:lnTo>
                  <a:lnTo>
                    <a:pt x="12" y="70"/>
                  </a:lnTo>
                  <a:lnTo>
                    <a:pt x="22" y="94"/>
                  </a:lnTo>
                  <a:lnTo>
                    <a:pt x="66" y="168"/>
                  </a:lnTo>
                  <a:lnTo>
                    <a:pt x="80" y="185"/>
                  </a:lnTo>
                  <a:lnTo>
                    <a:pt x="93" y="194"/>
                  </a:lnTo>
                  <a:lnTo>
                    <a:pt x="102" y="208"/>
                  </a:lnTo>
                  <a:lnTo>
                    <a:pt x="117" y="221"/>
                  </a:lnTo>
                  <a:lnTo>
                    <a:pt x="126" y="235"/>
                  </a:lnTo>
                  <a:lnTo>
                    <a:pt x="135" y="245"/>
                  </a:lnTo>
                  <a:lnTo>
                    <a:pt x="148" y="254"/>
                  </a:lnTo>
                  <a:lnTo>
                    <a:pt x="163" y="262"/>
                  </a:lnTo>
                  <a:lnTo>
                    <a:pt x="173" y="272"/>
                  </a:lnTo>
                  <a:lnTo>
                    <a:pt x="182" y="278"/>
                  </a:lnTo>
                  <a:lnTo>
                    <a:pt x="200" y="284"/>
                  </a:lnTo>
                  <a:lnTo>
                    <a:pt x="209" y="292"/>
                  </a:lnTo>
                  <a:lnTo>
                    <a:pt x="223" y="295"/>
                  </a:lnTo>
                  <a:lnTo>
                    <a:pt x="236" y="292"/>
                  </a:lnTo>
                  <a:lnTo>
                    <a:pt x="239" y="278"/>
                  </a:lnTo>
                  <a:lnTo>
                    <a:pt x="242" y="265"/>
                  </a:lnTo>
                  <a:lnTo>
                    <a:pt x="239" y="254"/>
                  </a:lnTo>
                  <a:lnTo>
                    <a:pt x="239" y="245"/>
                  </a:lnTo>
                  <a:lnTo>
                    <a:pt x="233" y="224"/>
                  </a:lnTo>
                  <a:lnTo>
                    <a:pt x="223" y="211"/>
                  </a:lnTo>
                  <a:lnTo>
                    <a:pt x="219" y="197"/>
                  </a:lnTo>
                  <a:lnTo>
                    <a:pt x="213" y="185"/>
                  </a:lnTo>
                  <a:lnTo>
                    <a:pt x="192" y="158"/>
                  </a:lnTo>
                  <a:lnTo>
                    <a:pt x="187" y="141"/>
                  </a:lnTo>
                  <a:lnTo>
                    <a:pt x="173" y="127"/>
                  </a:lnTo>
                  <a:lnTo>
                    <a:pt x="148" y="97"/>
                  </a:lnTo>
                  <a:lnTo>
                    <a:pt x="135" y="84"/>
                  </a:lnTo>
                  <a:lnTo>
                    <a:pt x="126" y="70"/>
                  </a:lnTo>
                  <a:lnTo>
                    <a:pt x="102" y="46"/>
                  </a:lnTo>
                  <a:lnTo>
                    <a:pt x="93" y="40"/>
                  </a:lnTo>
                  <a:lnTo>
                    <a:pt x="58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BDC1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427"/>
            <p:cNvSpPr>
              <a:spLocks/>
            </p:cNvSpPr>
            <p:nvPr/>
          </p:nvSpPr>
          <p:spPr bwMode="auto">
            <a:xfrm>
              <a:off x="2351" y="3174"/>
              <a:ext cx="105" cy="188"/>
            </a:xfrm>
            <a:custGeom>
              <a:avLst/>
              <a:gdLst/>
              <a:ahLst/>
              <a:cxnLst>
                <a:cxn ang="0">
                  <a:pos x="753" y="6"/>
                </a:cxn>
                <a:cxn ang="0">
                  <a:pos x="855" y="40"/>
                </a:cxn>
                <a:cxn ang="0">
                  <a:pos x="949" y="99"/>
                </a:cxn>
                <a:cxn ang="0">
                  <a:pos x="1038" y="181"/>
                </a:cxn>
                <a:cxn ang="0">
                  <a:pos x="1118" y="284"/>
                </a:cxn>
                <a:cxn ang="0">
                  <a:pos x="1189" y="406"/>
                </a:cxn>
                <a:cxn ang="0">
                  <a:pos x="1250" y="546"/>
                </a:cxn>
                <a:cxn ang="0">
                  <a:pos x="1300" y="700"/>
                </a:cxn>
                <a:cxn ang="0">
                  <a:pos x="1336" y="865"/>
                </a:cxn>
                <a:cxn ang="0">
                  <a:pos x="1359" y="1043"/>
                </a:cxn>
                <a:cxn ang="0">
                  <a:pos x="1367" y="1229"/>
                </a:cxn>
                <a:cxn ang="0">
                  <a:pos x="1359" y="1414"/>
                </a:cxn>
                <a:cxn ang="0">
                  <a:pos x="1336" y="1590"/>
                </a:cxn>
                <a:cxn ang="0">
                  <a:pos x="1300" y="1756"/>
                </a:cxn>
                <a:cxn ang="0">
                  <a:pos x="1250" y="1908"/>
                </a:cxn>
                <a:cxn ang="0">
                  <a:pos x="1189" y="2046"/>
                </a:cxn>
                <a:cxn ang="0">
                  <a:pos x="1118" y="2167"/>
                </a:cxn>
                <a:cxn ang="0">
                  <a:pos x="1038" y="2268"/>
                </a:cxn>
                <a:cxn ang="0">
                  <a:pos x="949" y="2348"/>
                </a:cxn>
                <a:cxn ang="0">
                  <a:pos x="855" y="2404"/>
                </a:cxn>
                <a:cxn ang="0">
                  <a:pos x="753" y="2435"/>
                </a:cxn>
                <a:cxn ang="0">
                  <a:pos x="648" y="2439"/>
                </a:cxn>
                <a:cxn ang="0">
                  <a:pos x="547" y="2414"/>
                </a:cxn>
                <a:cxn ang="0">
                  <a:pos x="450" y="2364"/>
                </a:cxn>
                <a:cxn ang="0">
                  <a:pos x="359" y="2289"/>
                </a:cxn>
                <a:cxn ang="0">
                  <a:pos x="275" y="2193"/>
                </a:cxn>
                <a:cxn ang="0">
                  <a:pos x="201" y="2077"/>
                </a:cxn>
                <a:cxn ang="0">
                  <a:pos x="136" y="1943"/>
                </a:cxn>
                <a:cxn ang="0">
                  <a:pos x="84" y="1794"/>
                </a:cxn>
                <a:cxn ang="0">
                  <a:pos x="42" y="1632"/>
                </a:cxn>
                <a:cxn ang="0">
                  <a:pos x="14" y="1457"/>
                </a:cxn>
                <a:cxn ang="0">
                  <a:pos x="2" y="1275"/>
                </a:cxn>
                <a:cxn ang="0">
                  <a:pos x="5" y="1088"/>
                </a:cxn>
                <a:cxn ang="0">
                  <a:pos x="22" y="908"/>
                </a:cxn>
                <a:cxn ang="0">
                  <a:pos x="55" y="738"/>
                </a:cxn>
                <a:cxn ang="0">
                  <a:pos x="100" y="581"/>
                </a:cxn>
                <a:cxn ang="0">
                  <a:pos x="157" y="438"/>
                </a:cxn>
                <a:cxn ang="0">
                  <a:pos x="225" y="312"/>
                </a:cxn>
                <a:cxn ang="0">
                  <a:pos x="302" y="204"/>
                </a:cxn>
                <a:cxn ang="0">
                  <a:pos x="389" y="116"/>
                </a:cxn>
                <a:cxn ang="0">
                  <a:pos x="482" y="52"/>
                </a:cxn>
                <a:cxn ang="0">
                  <a:pos x="580" y="12"/>
                </a:cxn>
                <a:cxn ang="0">
                  <a:pos x="684" y="0"/>
                </a:cxn>
              </a:cxnLst>
              <a:rect l="0" t="0" r="r" b="b"/>
              <a:pathLst>
                <a:path w="1367" h="2441">
                  <a:moveTo>
                    <a:pt x="684" y="0"/>
                  </a:moveTo>
                  <a:lnTo>
                    <a:pt x="719" y="2"/>
                  </a:lnTo>
                  <a:lnTo>
                    <a:pt x="753" y="6"/>
                  </a:lnTo>
                  <a:lnTo>
                    <a:pt x="787" y="14"/>
                  </a:lnTo>
                  <a:lnTo>
                    <a:pt x="822" y="26"/>
                  </a:lnTo>
                  <a:lnTo>
                    <a:pt x="855" y="40"/>
                  </a:lnTo>
                  <a:lnTo>
                    <a:pt x="887" y="57"/>
                  </a:lnTo>
                  <a:lnTo>
                    <a:pt x="918" y="76"/>
                  </a:lnTo>
                  <a:lnTo>
                    <a:pt x="949" y="99"/>
                  </a:lnTo>
                  <a:lnTo>
                    <a:pt x="980" y="124"/>
                  </a:lnTo>
                  <a:lnTo>
                    <a:pt x="1009" y="151"/>
                  </a:lnTo>
                  <a:lnTo>
                    <a:pt x="1038" y="181"/>
                  </a:lnTo>
                  <a:lnTo>
                    <a:pt x="1065" y="213"/>
                  </a:lnTo>
                  <a:lnTo>
                    <a:pt x="1092" y="247"/>
                  </a:lnTo>
                  <a:lnTo>
                    <a:pt x="1118" y="284"/>
                  </a:lnTo>
                  <a:lnTo>
                    <a:pt x="1142" y="322"/>
                  </a:lnTo>
                  <a:lnTo>
                    <a:pt x="1167" y="363"/>
                  </a:lnTo>
                  <a:lnTo>
                    <a:pt x="1189" y="406"/>
                  </a:lnTo>
                  <a:lnTo>
                    <a:pt x="1211" y="451"/>
                  </a:lnTo>
                  <a:lnTo>
                    <a:pt x="1231" y="498"/>
                  </a:lnTo>
                  <a:lnTo>
                    <a:pt x="1250" y="546"/>
                  </a:lnTo>
                  <a:lnTo>
                    <a:pt x="1268" y="595"/>
                  </a:lnTo>
                  <a:lnTo>
                    <a:pt x="1285" y="646"/>
                  </a:lnTo>
                  <a:lnTo>
                    <a:pt x="1300" y="700"/>
                  </a:lnTo>
                  <a:lnTo>
                    <a:pt x="1314" y="753"/>
                  </a:lnTo>
                  <a:lnTo>
                    <a:pt x="1325" y="809"/>
                  </a:lnTo>
                  <a:lnTo>
                    <a:pt x="1336" y="865"/>
                  </a:lnTo>
                  <a:lnTo>
                    <a:pt x="1346" y="924"/>
                  </a:lnTo>
                  <a:lnTo>
                    <a:pt x="1353" y="983"/>
                  </a:lnTo>
                  <a:lnTo>
                    <a:pt x="1359" y="1043"/>
                  </a:lnTo>
                  <a:lnTo>
                    <a:pt x="1364" y="1104"/>
                  </a:lnTo>
                  <a:lnTo>
                    <a:pt x="1366" y="1166"/>
                  </a:lnTo>
                  <a:lnTo>
                    <a:pt x="1367" y="1229"/>
                  </a:lnTo>
                  <a:lnTo>
                    <a:pt x="1366" y="1291"/>
                  </a:lnTo>
                  <a:lnTo>
                    <a:pt x="1364" y="1353"/>
                  </a:lnTo>
                  <a:lnTo>
                    <a:pt x="1359" y="1414"/>
                  </a:lnTo>
                  <a:lnTo>
                    <a:pt x="1353" y="1473"/>
                  </a:lnTo>
                  <a:lnTo>
                    <a:pt x="1346" y="1532"/>
                  </a:lnTo>
                  <a:lnTo>
                    <a:pt x="1336" y="1590"/>
                  </a:lnTo>
                  <a:lnTo>
                    <a:pt x="1325" y="1647"/>
                  </a:lnTo>
                  <a:lnTo>
                    <a:pt x="1314" y="1702"/>
                  </a:lnTo>
                  <a:lnTo>
                    <a:pt x="1300" y="1756"/>
                  </a:lnTo>
                  <a:lnTo>
                    <a:pt x="1285" y="1809"/>
                  </a:lnTo>
                  <a:lnTo>
                    <a:pt x="1268" y="1859"/>
                  </a:lnTo>
                  <a:lnTo>
                    <a:pt x="1250" y="1908"/>
                  </a:lnTo>
                  <a:lnTo>
                    <a:pt x="1231" y="1957"/>
                  </a:lnTo>
                  <a:lnTo>
                    <a:pt x="1211" y="2003"/>
                  </a:lnTo>
                  <a:lnTo>
                    <a:pt x="1189" y="2046"/>
                  </a:lnTo>
                  <a:lnTo>
                    <a:pt x="1167" y="2088"/>
                  </a:lnTo>
                  <a:lnTo>
                    <a:pt x="1142" y="2129"/>
                  </a:lnTo>
                  <a:lnTo>
                    <a:pt x="1118" y="2167"/>
                  </a:lnTo>
                  <a:lnTo>
                    <a:pt x="1092" y="2202"/>
                  </a:lnTo>
                  <a:lnTo>
                    <a:pt x="1065" y="2237"/>
                  </a:lnTo>
                  <a:lnTo>
                    <a:pt x="1038" y="2268"/>
                  </a:lnTo>
                  <a:lnTo>
                    <a:pt x="1009" y="2298"/>
                  </a:lnTo>
                  <a:lnTo>
                    <a:pt x="980" y="2324"/>
                  </a:lnTo>
                  <a:lnTo>
                    <a:pt x="949" y="2348"/>
                  </a:lnTo>
                  <a:lnTo>
                    <a:pt x="918" y="2369"/>
                  </a:lnTo>
                  <a:lnTo>
                    <a:pt x="887" y="2388"/>
                  </a:lnTo>
                  <a:lnTo>
                    <a:pt x="855" y="2404"/>
                  </a:lnTo>
                  <a:lnTo>
                    <a:pt x="822" y="2418"/>
                  </a:lnTo>
                  <a:lnTo>
                    <a:pt x="787" y="2428"/>
                  </a:lnTo>
                  <a:lnTo>
                    <a:pt x="753" y="2435"/>
                  </a:lnTo>
                  <a:lnTo>
                    <a:pt x="719" y="2440"/>
                  </a:lnTo>
                  <a:lnTo>
                    <a:pt x="684" y="2441"/>
                  </a:lnTo>
                  <a:lnTo>
                    <a:pt x="648" y="2439"/>
                  </a:lnTo>
                  <a:lnTo>
                    <a:pt x="614" y="2434"/>
                  </a:lnTo>
                  <a:lnTo>
                    <a:pt x="580" y="2426"/>
                  </a:lnTo>
                  <a:lnTo>
                    <a:pt x="547" y="2414"/>
                  </a:lnTo>
                  <a:lnTo>
                    <a:pt x="514" y="2400"/>
                  </a:lnTo>
                  <a:lnTo>
                    <a:pt x="482" y="2383"/>
                  </a:lnTo>
                  <a:lnTo>
                    <a:pt x="450" y="2364"/>
                  </a:lnTo>
                  <a:lnTo>
                    <a:pt x="419" y="2341"/>
                  </a:lnTo>
                  <a:lnTo>
                    <a:pt x="389" y="2317"/>
                  </a:lnTo>
                  <a:lnTo>
                    <a:pt x="359" y="2289"/>
                  </a:lnTo>
                  <a:lnTo>
                    <a:pt x="330" y="2259"/>
                  </a:lnTo>
                  <a:lnTo>
                    <a:pt x="302" y="2227"/>
                  </a:lnTo>
                  <a:lnTo>
                    <a:pt x="275" y="2193"/>
                  </a:lnTo>
                  <a:lnTo>
                    <a:pt x="250" y="2156"/>
                  </a:lnTo>
                  <a:lnTo>
                    <a:pt x="225" y="2118"/>
                  </a:lnTo>
                  <a:lnTo>
                    <a:pt x="201" y="2077"/>
                  </a:lnTo>
                  <a:lnTo>
                    <a:pt x="179" y="2035"/>
                  </a:lnTo>
                  <a:lnTo>
                    <a:pt x="157" y="1990"/>
                  </a:lnTo>
                  <a:lnTo>
                    <a:pt x="136" y="1943"/>
                  </a:lnTo>
                  <a:lnTo>
                    <a:pt x="118" y="1895"/>
                  </a:lnTo>
                  <a:lnTo>
                    <a:pt x="100" y="1845"/>
                  </a:lnTo>
                  <a:lnTo>
                    <a:pt x="84" y="1794"/>
                  </a:lnTo>
                  <a:lnTo>
                    <a:pt x="68" y="1741"/>
                  </a:lnTo>
                  <a:lnTo>
                    <a:pt x="55" y="1687"/>
                  </a:lnTo>
                  <a:lnTo>
                    <a:pt x="42" y="1632"/>
                  </a:lnTo>
                  <a:lnTo>
                    <a:pt x="31" y="1575"/>
                  </a:lnTo>
                  <a:lnTo>
                    <a:pt x="22" y="1516"/>
                  </a:lnTo>
                  <a:lnTo>
                    <a:pt x="14" y="1457"/>
                  </a:lnTo>
                  <a:lnTo>
                    <a:pt x="9" y="1398"/>
                  </a:lnTo>
                  <a:lnTo>
                    <a:pt x="5" y="1337"/>
                  </a:lnTo>
                  <a:lnTo>
                    <a:pt x="2" y="1275"/>
                  </a:lnTo>
                  <a:lnTo>
                    <a:pt x="0" y="1212"/>
                  </a:lnTo>
                  <a:lnTo>
                    <a:pt x="2" y="1150"/>
                  </a:lnTo>
                  <a:lnTo>
                    <a:pt x="5" y="1088"/>
                  </a:lnTo>
                  <a:lnTo>
                    <a:pt x="9" y="1027"/>
                  </a:lnTo>
                  <a:lnTo>
                    <a:pt x="14" y="967"/>
                  </a:lnTo>
                  <a:lnTo>
                    <a:pt x="22" y="908"/>
                  </a:lnTo>
                  <a:lnTo>
                    <a:pt x="31" y="850"/>
                  </a:lnTo>
                  <a:lnTo>
                    <a:pt x="42" y="794"/>
                  </a:lnTo>
                  <a:lnTo>
                    <a:pt x="55" y="738"/>
                  </a:lnTo>
                  <a:lnTo>
                    <a:pt x="68" y="685"/>
                  </a:lnTo>
                  <a:lnTo>
                    <a:pt x="84" y="631"/>
                  </a:lnTo>
                  <a:lnTo>
                    <a:pt x="100" y="581"/>
                  </a:lnTo>
                  <a:lnTo>
                    <a:pt x="118" y="532"/>
                  </a:lnTo>
                  <a:lnTo>
                    <a:pt x="136" y="484"/>
                  </a:lnTo>
                  <a:lnTo>
                    <a:pt x="157" y="438"/>
                  </a:lnTo>
                  <a:lnTo>
                    <a:pt x="179" y="394"/>
                  </a:lnTo>
                  <a:lnTo>
                    <a:pt x="201" y="351"/>
                  </a:lnTo>
                  <a:lnTo>
                    <a:pt x="225" y="312"/>
                  </a:lnTo>
                  <a:lnTo>
                    <a:pt x="250" y="273"/>
                  </a:lnTo>
                  <a:lnTo>
                    <a:pt x="275" y="238"/>
                  </a:lnTo>
                  <a:lnTo>
                    <a:pt x="302" y="204"/>
                  </a:lnTo>
                  <a:lnTo>
                    <a:pt x="330" y="173"/>
                  </a:lnTo>
                  <a:lnTo>
                    <a:pt x="359" y="143"/>
                  </a:lnTo>
                  <a:lnTo>
                    <a:pt x="389" y="116"/>
                  </a:lnTo>
                  <a:lnTo>
                    <a:pt x="419" y="93"/>
                  </a:lnTo>
                  <a:lnTo>
                    <a:pt x="450" y="71"/>
                  </a:lnTo>
                  <a:lnTo>
                    <a:pt x="482" y="52"/>
                  </a:lnTo>
                  <a:lnTo>
                    <a:pt x="514" y="36"/>
                  </a:lnTo>
                  <a:lnTo>
                    <a:pt x="547" y="22"/>
                  </a:lnTo>
                  <a:lnTo>
                    <a:pt x="580" y="12"/>
                  </a:lnTo>
                  <a:lnTo>
                    <a:pt x="614" y="5"/>
                  </a:lnTo>
                  <a:lnTo>
                    <a:pt x="648" y="1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428"/>
            <p:cNvSpPr>
              <a:spLocks/>
            </p:cNvSpPr>
            <p:nvPr/>
          </p:nvSpPr>
          <p:spPr bwMode="auto">
            <a:xfrm>
              <a:off x="2372" y="3225"/>
              <a:ext cx="64" cy="119"/>
            </a:xfrm>
            <a:custGeom>
              <a:avLst/>
              <a:gdLst/>
              <a:ahLst/>
              <a:cxnLst>
                <a:cxn ang="0">
                  <a:pos x="272" y="66"/>
                </a:cxn>
                <a:cxn ang="0">
                  <a:pos x="363" y="5"/>
                </a:cxn>
                <a:cxn ang="0">
                  <a:pos x="371" y="4"/>
                </a:cxn>
                <a:cxn ang="0">
                  <a:pos x="392" y="2"/>
                </a:cxn>
                <a:cxn ang="0">
                  <a:pos x="423" y="0"/>
                </a:cxn>
                <a:cxn ang="0">
                  <a:pos x="463" y="0"/>
                </a:cxn>
                <a:cxn ang="0">
                  <a:pos x="484" y="0"/>
                </a:cxn>
                <a:cxn ang="0">
                  <a:pos x="506" y="1"/>
                </a:cxn>
                <a:cxn ang="0">
                  <a:pos x="528" y="2"/>
                </a:cxn>
                <a:cxn ang="0">
                  <a:pos x="551" y="5"/>
                </a:cxn>
                <a:cxn ang="0">
                  <a:pos x="573" y="7"/>
                </a:cxn>
                <a:cxn ang="0">
                  <a:pos x="593" y="11"/>
                </a:cxn>
                <a:cxn ang="0">
                  <a:pos x="614" y="15"/>
                </a:cxn>
                <a:cxn ang="0">
                  <a:pos x="632" y="22"/>
                </a:cxn>
                <a:cxn ang="0">
                  <a:pos x="643" y="26"/>
                </a:cxn>
                <a:cxn ang="0">
                  <a:pos x="669" y="41"/>
                </a:cxn>
                <a:cxn ang="0">
                  <a:pos x="687" y="52"/>
                </a:cxn>
                <a:cxn ang="0">
                  <a:pos x="707" y="64"/>
                </a:cxn>
                <a:cxn ang="0">
                  <a:pos x="728" y="79"/>
                </a:cxn>
                <a:cxn ang="0">
                  <a:pos x="748" y="98"/>
                </a:cxn>
                <a:cxn ang="0">
                  <a:pos x="759" y="107"/>
                </a:cxn>
                <a:cxn ang="0">
                  <a:pos x="769" y="117"/>
                </a:cxn>
                <a:cxn ang="0">
                  <a:pos x="778" y="128"/>
                </a:cxn>
                <a:cxn ang="0">
                  <a:pos x="788" y="138"/>
                </a:cxn>
                <a:cxn ang="0">
                  <a:pos x="797" y="150"/>
                </a:cxn>
                <a:cxn ang="0">
                  <a:pos x="804" y="163"/>
                </a:cxn>
                <a:cxn ang="0">
                  <a:pos x="811" y="176"/>
                </a:cxn>
                <a:cxn ang="0">
                  <a:pos x="818" y="188"/>
                </a:cxn>
                <a:cxn ang="0">
                  <a:pos x="823" y="202"/>
                </a:cxn>
                <a:cxn ang="0">
                  <a:pos x="829" y="216"/>
                </a:cxn>
                <a:cxn ang="0">
                  <a:pos x="832" y="231"/>
                </a:cxn>
                <a:cxn ang="0">
                  <a:pos x="834" y="246"/>
                </a:cxn>
                <a:cxn ang="0">
                  <a:pos x="835" y="262"/>
                </a:cxn>
                <a:cxn ang="0">
                  <a:pos x="834" y="278"/>
                </a:cxn>
                <a:cxn ang="0">
                  <a:pos x="832" y="295"/>
                </a:cxn>
                <a:cxn ang="0">
                  <a:pos x="828" y="312"/>
                </a:cxn>
                <a:cxn ang="0">
                  <a:pos x="828" y="319"/>
                </a:cxn>
                <a:cxn ang="0">
                  <a:pos x="824" y="336"/>
                </a:cxn>
                <a:cxn ang="0">
                  <a:pos x="821" y="362"/>
                </a:cxn>
                <a:cxn ang="0">
                  <a:pos x="815" y="393"/>
                </a:cxn>
                <a:cxn ang="0">
                  <a:pos x="807" y="424"/>
                </a:cxn>
                <a:cxn ang="0">
                  <a:pos x="799" y="454"/>
                </a:cxn>
                <a:cxn ang="0">
                  <a:pos x="793" y="466"/>
                </a:cxn>
                <a:cxn ang="0">
                  <a:pos x="788" y="478"/>
                </a:cxn>
                <a:cxn ang="0">
                  <a:pos x="782" y="488"/>
                </a:cxn>
                <a:cxn ang="0">
                  <a:pos x="775" y="495"/>
                </a:cxn>
                <a:cxn ang="0">
                  <a:pos x="627" y="1046"/>
                </a:cxn>
                <a:cxn ang="0">
                  <a:pos x="498" y="1503"/>
                </a:cxn>
                <a:cxn ang="0">
                  <a:pos x="386" y="1539"/>
                </a:cxn>
                <a:cxn ang="0">
                  <a:pos x="0" y="1306"/>
                </a:cxn>
                <a:cxn ang="0">
                  <a:pos x="97" y="1002"/>
                </a:cxn>
                <a:cxn ang="0">
                  <a:pos x="272" y="66"/>
                </a:cxn>
              </a:cxnLst>
              <a:rect l="0" t="0" r="r" b="b"/>
              <a:pathLst>
                <a:path w="835" h="1539">
                  <a:moveTo>
                    <a:pt x="272" y="66"/>
                  </a:moveTo>
                  <a:lnTo>
                    <a:pt x="363" y="5"/>
                  </a:lnTo>
                  <a:lnTo>
                    <a:pt x="371" y="4"/>
                  </a:lnTo>
                  <a:lnTo>
                    <a:pt x="392" y="2"/>
                  </a:lnTo>
                  <a:lnTo>
                    <a:pt x="423" y="0"/>
                  </a:lnTo>
                  <a:lnTo>
                    <a:pt x="463" y="0"/>
                  </a:lnTo>
                  <a:lnTo>
                    <a:pt x="484" y="0"/>
                  </a:lnTo>
                  <a:lnTo>
                    <a:pt x="506" y="1"/>
                  </a:lnTo>
                  <a:lnTo>
                    <a:pt x="528" y="2"/>
                  </a:lnTo>
                  <a:lnTo>
                    <a:pt x="551" y="5"/>
                  </a:lnTo>
                  <a:lnTo>
                    <a:pt x="573" y="7"/>
                  </a:lnTo>
                  <a:lnTo>
                    <a:pt x="593" y="11"/>
                  </a:lnTo>
                  <a:lnTo>
                    <a:pt x="614" y="15"/>
                  </a:lnTo>
                  <a:lnTo>
                    <a:pt x="632" y="22"/>
                  </a:lnTo>
                  <a:lnTo>
                    <a:pt x="643" y="26"/>
                  </a:lnTo>
                  <a:lnTo>
                    <a:pt x="669" y="41"/>
                  </a:lnTo>
                  <a:lnTo>
                    <a:pt x="687" y="52"/>
                  </a:lnTo>
                  <a:lnTo>
                    <a:pt x="707" y="64"/>
                  </a:lnTo>
                  <a:lnTo>
                    <a:pt x="728" y="79"/>
                  </a:lnTo>
                  <a:lnTo>
                    <a:pt x="748" y="98"/>
                  </a:lnTo>
                  <a:lnTo>
                    <a:pt x="759" y="107"/>
                  </a:lnTo>
                  <a:lnTo>
                    <a:pt x="769" y="117"/>
                  </a:lnTo>
                  <a:lnTo>
                    <a:pt x="778" y="128"/>
                  </a:lnTo>
                  <a:lnTo>
                    <a:pt x="788" y="138"/>
                  </a:lnTo>
                  <a:lnTo>
                    <a:pt x="797" y="150"/>
                  </a:lnTo>
                  <a:lnTo>
                    <a:pt x="804" y="163"/>
                  </a:lnTo>
                  <a:lnTo>
                    <a:pt x="811" y="176"/>
                  </a:lnTo>
                  <a:lnTo>
                    <a:pt x="818" y="188"/>
                  </a:lnTo>
                  <a:lnTo>
                    <a:pt x="823" y="202"/>
                  </a:lnTo>
                  <a:lnTo>
                    <a:pt x="829" y="216"/>
                  </a:lnTo>
                  <a:lnTo>
                    <a:pt x="832" y="231"/>
                  </a:lnTo>
                  <a:lnTo>
                    <a:pt x="834" y="246"/>
                  </a:lnTo>
                  <a:lnTo>
                    <a:pt x="835" y="262"/>
                  </a:lnTo>
                  <a:lnTo>
                    <a:pt x="834" y="278"/>
                  </a:lnTo>
                  <a:lnTo>
                    <a:pt x="832" y="295"/>
                  </a:lnTo>
                  <a:lnTo>
                    <a:pt x="828" y="312"/>
                  </a:lnTo>
                  <a:lnTo>
                    <a:pt x="828" y="319"/>
                  </a:lnTo>
                  <a:lnTo>
                    <a:pt x="824" y="336"/>
                  </a:lnTo>
                  <a:lnTo>
                    <a:pt x="821" y="362"/>
                  </a:lnTo>
                  <a:lnTo>
                    <a:pt x="815" y="393"/>
                  </a:lnTo>
                  <a:lnTo>
                    <a:pt x="807" y="424"/>
                  </a:lnTo>
                  <a:lnTo>
                    <a:pt x="799" y="454"/>
                  </a:lnTo>
                  <a:lnTo>
                    <a:pt x="793" y="466"/>
                  </a:lnTo>
                  <a:lnTo>
                    <a:pt x="788" y="478"/>
                  </a:lnTo>
                  <a:lnTo>
                    <a:pt x="782" y="488"/>
                  </a:lnTo>
                  <a:lnTo>
                    <a:pt x="775" y="495"/>
                  </a:lnTo>
                  <a:lnTo>
                    <a:pt x="627" y="1046"/>
                  </a:lnTo>
                  <a:lnTo>
                    <a:pt x="498" y="1503"/>
                  </a:lnTo>
                  <a:lnTo>
                    <a:pt x="386" y="1539"/>
                  </a:lnTo>
                  <a:lnTo>
                    <a:pt x="0" y="1306"/>
                  </a:lnTo>
                  <a:lnTo>
                    <a:pt x="97" y="1002"/>
                  </a:lnTo>
                  <a:lnTo>
                    <a:pt x="272" y="66"/>
                  </a:lnTo>
                  <a:close/>
                </a:path>
              </a:pathLst>
            </a:custGeom>
            <a:solidFill>
              <a:srgbClr val="A865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429"/>
            <p:cNvSpPr>
              <a:spLocks/>
            </p:cNvSpPr>
            <p:nvPr/>
          </p:nvSpPr>
          <p:spPr bwMode="auto">
            <a:xfrm>
              <a:off x="2372" y="3227"/>
              <a:ext cx="56" cy="117"/>
            </a:xfrm>
            <a:custGeom>
              <a:avLst/>
              <a:gdLst/>
              <a:ahLst/>
              <a:cxnLst>
                <a:cxn ang="0">
                  <a:pos x="278" y="38"/>
                </a:cxn>
                <a:cxn ang="0">
                  <a:pos x="270" y="50"/>
                </a:cxn>
                <a:cxn ang="0">
                  <a:pos x="255" y="109"/>
                </a:cxn>
                <a:cxn ang="0">
                  <a:pos x="224" y="248"/>
                </a:cxn>
                <a:cxn ang="0">
                  <a:pos x="199" y="363"/>
                </a:cxn>
                <a:cxn ang="0">
                  <a:pos x="174" y="476"/>
                </a:cxn>
                <a:cxn ang="0">
                  <a:pos x="153" y="574"/>
                </a:cxn>
                <a:cxn ang="0">
                  <a:pos x="98" y="868"/>
                </a:cxn>
                <a:cxn ang="0">
                  <a:pos x="87" y="924"/>
                </a:cxn>
                <a:cxn ang="0">
                  <a:pos x="76" y="983"/>
                </a:cxn>
                <a:cxn ang="0">
                  <a:pos x="62" y="1042"/>
                </a:cxn>
                <a:cxn ang="0">
                  <a:pos x="47" y="1099"/>
                </a:cxn>
                <a:cxn ang="0">
                  <a:pos x="33" y="1144"/>
                </a:cxn>
                <a:cxn ang="0">
                  <a:pos x="18" y="1188"/>
                </a:cxn>
                <a:cxn ang="0">
                  <a:pos x="6" y="1232"/>
                </a:cxn>
                <a:cxn ang="0">
                  <a:pos x="0" y="1277"/>
                </a:cxn>
                <a:cxn ang="0">
                  <a:pos x="4" y="1298"/>
                </a:cxn>
                <a:cxn ang="0">
                  <a:pos x="11" y="1314"/>
                </a:cxn>
                <a:cxn ang="0">
                  <a:pos x="17" y="1322"/>
                </a:cxn>
                <a:cxn ang="0">
                  <a:pos x="24" y="1327"/>
                </a:cxn>
                <a:cxn ang="0">
                  <a:pos x="464" y="1390"/>
                </a:cxn>
                <a:cxn ang="0">
                  <a:pos x="689" y="444"/>
                </a:cxn>
                <a:cxn ang="0">
                  <a:pos x="734" y="226"/>
                </a:cxn>
                <a:cxn ang="0">
                  <a:pos x="730" y="198"/>
                </a:cxn>
                <a:cxn ang="0">
                  <a:pos x="722" y="178"/>
                </a:cxn>
                <a:cxn ang="0">
                  <a:pos x="715" y="165"/>
                </a:cxn>
                <a:cxn ang="0">
                  <a:pos x="695" y="142"/>
                </a:cxn>
                <a:cxn ang="0">
                  <a:pos x="658" y="107"/>
                </a:cxn>
                <a:cxn ang="0">
                  <a:pos x="614" y="72"/>
                </a:cxn>
                <a:cxn ang="0">
                  <a:pos x="564" y="41"/>
                </a:cxn>
                <a:cxn ang="0">
                  <a:pos x="524" y="22"/>
                </a:cxn>
                <a:cxn ang="0">
                  <a:pos x="495" y="13"/>
                </a:cxn>
                <a:cxn ang="0">
                  <a:pos x="465" y="5"/>
                </a:cxn>
                <a:cxn ang="0">
                  <a:pos x="435" y="1"/>
                </a:cxn>
                <a:cxn ang="0">
                  <a:pos x="405" y="0"/>
                </a:cxn>
                <a:cxn ang="0">
                  <a:pos x="374" y="3"/>
                </a:cxn>
                <a:cxn ang="0">
                  <a:pos x="343" y="10"/>
                </a:cxn>
                <a:cxn ang="0">
                  <a:pos x="312" y="22"/>
                </a:cxn>
                <a:cxn ang="0">
                  <a:pos x="283" y="35"/>
                </a:cxn>
              </a:cxnLst>
              <a:rect l="0" t="0" r="r" b="b"/>
              <a:pathLst>
                <a:path w="734" h="1516">
                  <a:moveTo>
                    <a:pt x="283" y="35"/>
                  </a:moveTo>
                  <a:lnTo>
                    <a:pt x="278" y="38"/>
                  </a:lnTo>
                  <a:lnTo>
                    <a:pt x="273" y="43"/>
                  </a:lnTo>
                  <a:lnTo>
                    <a:pt x="270" y="50"/>
                  </a:lnTo>
                  <a:lnTo>
                    <a:pt x="266" y="63"/>
                  </a:lnTo>
                  <a:lnTo>
                    <a:pt x="255" y="109"/>
                  </a:lnTo>
                  <a:lnTo>
                    <a:pt x="237" y="193"/>
                  </a:lnTo>
                  <a:lnTo>
                    <a:pt x="224" y="248"/>
                  </a:lnTo>
                  <a:lnTo>
                    <a:pt x="211" y="305"/>
                  </a:lnTo>
                  <a:lnTo>
                    <a:pt x="199" y="363"/>
                  </a:lnTo>
                  <a:lnTo>
                    <a:pt x="186" y="421"/>
                  </a:lnTo>
                  <a:lnTo>
                    <a:pt x="174" y="476"/>
                  </a:lnTo>
                  <a:lnTo>
                    <a:pt x="162" y="528"/>
                  </a:lnTo>
                  <a:lnTo>
                    <a:pt x="153" y="574"/>
                  </a:lnTo>
                  <a:lnTo>
                    <a:pt x="145" y="613"/>
                  </a:lnTo>
                  <a:lnTo>
                    <a:pt x="98" y="868"/>
                  </a:lnTo>
                  <a:lnTo>
                    <a:pt x="93" y="895"/>
                  </a:lnTo>
                  <a:lnTo>
                    <a:pt x="87" y="924"/>
                  </a:lnTo>
                  <a:lnTo>
                    <a:pt x="82" y="954"/>
                  </a:lnTo>
                  <a:lnTo>
                    <a:pt x="76" y="983"/>
                  </a:lnTo>
                  <a:lnTo>
                    <a:pt x="69" y="1013"/>
                  </a:lnTo>
                  <a:lnTo>
                    <a:pt x="62" y="1042"/>
                  </a:lnTo>
                  <a:lnTo>
                    <a:pt x="54" y="1071"/>
                  </a:lnTo>
                  <a:lnTo>
                    <a:pt x="47" y="1099"/>
                  </a:lnTo>
                  <a:lnTo>
                    <a:pt x="40" y="1122"/>
                  </a:lnTo>
                  <a:lnTo>
                    <a:pt x="33" y="1144"/>
                  </a:lnTo>
                  <a:lnTo>
                    <a:pt x="25" y="1167"/>
                  </a:lnTo>
                  <a:lnTo>
                    <a:pt x="18" y="1188"/>
                  </a:lnTo>
                  <a:lnTo>
                    <a:pt x="12" y="1210"/>
                  </a:lnTo>
                  <a:lnTo>
                    <a:pt x="6" y="1232"/>
                  </a:lnTo>
                  <a:lnTo>
                    <a:pt x="2" y="1255"/>
                  </a:lnTo>
                  <a:lnTo>
                    <a:pt x="0" y="1277"/>
                  </a:lnTo>
                  <a:lnTo>
                    <a:pt x="0" y="1283"/>
                  </a:lnTo>
                  <a:lnTo>
                    <a:pt x="4" y="1298"/>
                  </a:lnTo>
                  <a:lnTo>
                    <a:pt x="6" y="1307"/>
                  </a:lnTo>
                  <a:lnTo>
                    <a:pt x="11" y="1314"/>
                  </a:lnTo>
                  <a:lnTo>
                    <a:pt x="14" y="1319"/>
                  </a:lnTo>
                  <a:lnTo>
                    <a:pt x="17" y="1322"/>
                  </a:lnTo>
                  <a:lnTo>
                    <a:pt x="20" y="1325"/>
                  </a:lnTo>
                  <a:lnTo>
                    <a:pt x="24" y="1327"/>
                  </a:lnTo>
                  <a:lnTo>
                    <a:pt x="390" y="1516"/>
                  </a:lnTo>
                  <a:lnTo>
                    <a:pt x="464" y="1390"/>
                  </a:lnTo>
                  <a:lnTo>
                    <a:pt x="568" y="1011"/>
                  </a:lnTo>
                  <a:lnTo>
                    <a:pt x="689" y="444"/>
                  </a:lnTo>
                  <a:lnTo>
                    <a:pt x="733" y="233"/>
                  </a:lnTo>
                  <a:lnTo>
                    <a:pt x="734" y="226"/>
                  </a:lnTo>
                  <a:lnTo>
                    <a:pt x="732" y="209"/>
                  </a:lnTo>
                  <a:lnTo>
                    <a:pt x="730" y="198"/>
                  </a:lnTo>
                  <a:lnTo>
                    <a:pt x="726" y="185"/>
                  </a:lnTo>
                  <a:lnTo>
                    <a:pt x="722" y="178"/>
                  </a:lnTo>
                  <a:lnTo>
                    <a:pt x="719" y="172"/>
                  </a:lnTo>
                  <a:lnTo>
                    <a:pt x="715" y="165"/>
                  </a:lnTo>
                  <a:lnTo>
                    <a:pt x="710" y="159"/>
                  </a:lnTo>
                  <a:lnTo>
                    <a:pt x="695" y="142"/>
                  </a:lnTo>
                  <a:lnTo>
                    <a:pt x="678" y="125"/>
                  </a:lnTo>
                  <a:lnTo>
                    <a:pt x="658" y="107"/>
                  </a:lnTo>
                  <a:lnTo>
                    <a:pt x="637" y="90"/>
                  </a:lnTo>
                  <a:lnTo>
                    <a:pt x="614" y="72"/>
                  </a:lnTo>
                  <a:lnTo>
                    <a:pt x="590" y="55"/>
                  </a:lnTo>
                  <a:lnTo>
                    <a:pt x="564" y="41"/>
                  </a:lnTo>
                  <a:lnTo>
                    <a:pt x="537" y="28"/>
                  </a:lnTo>
                  <a:lnTo>
                    <a:pt x="524" y="22"/>
                  </a:lnTo>
                  <a:lnTo>
                    <a:pt x="509" y="17"/>
                  </a:lnTo>
                  <a:lnTo>
                    <a:pt x="495" y="13"/>
                  </a:lnTo>
                  <a:lnTo>
                    <a:pt x="480" y="8"/>
                  </a:lnTo>
                  <a:lnTo>
                    <a:pt x="465" y="5"/>
                  </a:lnTo>
                  <a:lnTo>
                    <a:pt x="450" y="2"/>
                  </a:lnTo>
                  <a:lnTo>
                    <a:pt x="435" y="1"/>
                  </a:lnTo>
                  <a:lnTo>
                    <a:pt x="420" y="0"/>
                  </a:lnTo>
                  <a:lnTo>
                    <a:pt x="405" y="0"/>
                  </a:lnTo>
                  <a:lnTo>
                    <a:pt x="389" y="1"/>
                  </a:lnTo>
                  <a:lnTo>
                    <a:pt x="374" y="3"/>
                  </a:lnTo>
                  <a:lnTo>
                    <a:pt x="358" y="6"/>
                  </a:lnTo>
                  <a:lnTo>
                    <a:pt x="343" y="10"/>
                  </a:lnTo>
                  <a:lnTo>
                    <a:pt x="327" y="16"/>
                  </a:lnTo>
                  <a:lnTo>
                    <a:pt x="312" y="22"/>
                  </a:lnTo>
                  <a:lnTo>
                    <a:pt x="296" y="30"/>
                  </a:lnTo>
                  <a:lnTo>
                    <a:pt x="283" y="35"/>
                  </a:lnTo>
                  <a:close/>
                </a:path>
              </a:pathLst>
            </a:custGeom>
            <a:solidFill>
              <a:srgbClr val="A865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430"/>
            <p:cNvSpPr>
              <a:spLocks/>
            </p:cNvSpPr>
            <p:nvPr/>
          </p:nvSpPr>
          <p:spPr bwMode="auto">
            <a:xfrm>
              <a:off x="2398" y="3200"/>
              <a:ext cx="14" cy="27"/>
            </a:xfrm>
            <a:custGeom>
              <a:avLst/>
              <a:gdLst/>
              <a:ahLst/>
              <a:cxnLst>
                <a:cxn ang="0">
                  <a:pos x="0" y="354"/>
                </a:cxn>
                <a:cxn ang="0">
                  <a:pos x="109" y="0"/>
                </a:cxn>
                <a:cxn ang="0">
                  <a:pos x="183" y="9"/>
                </a:cxn>
                <a:cxn ang="0">
                  <a:pos x="116" y="335"/>
                </a:cxn>
                <a:cxn ang="0">
                  <a:pos x="0" y="354"/>
                </a:cxn>
              </a:cxnLst>
              <a:rect l="0" t="0" r="r" b="b"/>
              <a:pathLst>
                <a:path w="183" h="354">
                  <a:moveTo>
                    <a:pt x="0" y="354"/>
                  </a:moveTo>
                  <a:lnTo>
                    <a:pt x="109" y="0"/>
                  </a:lnTo>
                  <a:lnTo>
                    <a:pt x="183" y="9"/>
                  </a:lnTo>
                  <a:lnTo>
                    <a:pt x="116" y="335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A865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431"/>
            <p:cNvSpPr>
              <a:spLocks/>
            </p:cNvSpPr>
            <p:nvPr/>
          </p:nvSpPr>
          <p:spPr bwMode="auto">
            <a:xfrm>
              <a:off x="2094" y="3023"/>
              <a:ext cx="61" cy="60"/>
            </a:xfrm>
            <a:custGeom>
              <a:avLst/>
              <a:gdLst/>
              <a:ahLst/>
              <a:cxnLst>
                <a:cxn ang="0">
                  <a:pos x="0" y="394"/>
                </a:cxn>
                <a:cxn ang="0">
                  <a:pos x="13" y="314"/>
                </a:cxn>
                <a:cxn ang="0">
                  <a:pos x="32" y="241"/>
                </a:cxn>
                <a:cxn ang="0">
                  <a:pos x="69" y="177"/>
                </a:cxn>
                <a:cxn ang="0">
                  <a:pos x="117" y="116"/>
                </a:cxn>
                <a:cxn ang="0">
                  <a:pos x="178" y="68"/>
                </a:cxn>
                <a:cxn ang="0">
                  <a:pos x="242" y="32"/>
                </a:cxn>
                <a:cxn ang="0">
                  <a:pos x="315" y="8"/>
                </a:cxn>
                <a:cxn ang="0">
                  <a:pos x="395" y="0"/>
                </a:cxn>
                <a:cxn ang="0">
                  <a:pos x="472" y="8"/>
                </a:cxn>
                <a:cxn ang="0">
                  <a:pos x="548" y="32"/>
                </a:cxn>
                <a:cxn ang="0">
                  <a:pos x="612" y="68"/>
                </a:cxn>
                <a:cxn ang="0">
                  <a:pos x="673" y="116"/>
                </a:cxn>
                <a:cxn ang="0">
                  <a:pos x="717" y="177"/>
                </a:cxn>
                <a:cxn ang="0">
                  <a:pos x="753" y="241"/>
                </a:cxn>
                <a:cxn ang="0">
                  <a:pos x="778" y="314"/>
                </a:cxn>
                <a:cxn ang="0">
                  <a:pos x="785" y="394"/>
                </a:cxn>
                <a:cxn ang="0">
                  <a:pos x="778" y="471"/>
                </a:cxn>
                <a:cxn ang="0">
                  <a:pos x="753" y="547"/>
                </a:cxn>
                <a:cxn ang="0">
                  <a:pos x="717" y="611"/>
                </a:cxn>
                <a:cxn ang="0">
                  <a:pos x="673" y="672"/>
                </a:cxn>
                <a:cxn ang="0">
                  <a:pos x="612" y="716"/>
                </a:cxn>
                <a:cxn ang="0">
                  <a:pos x="548" y="752"/>
                </a:cxn>
                <a:cxn ang="0">
                  <a:pos x="472" y="777"/>
                </a:cxn>
                <a:cxn ang="0">
                  <a:pos x="395" y="784"/>
                </a:cxn>
                <a:cxn ang="0">
                  <a:pos x="315" y="777"/>
                </a:cxn>
                <a:cxn ang="0">
                  <a:pos x="242" y="752"/>
                </a:cxn>
                <a:cxn ang="0">
                  <a:pos x="178" y="716"/>
                </a:cxn>
                <a:cxn ang="0">
                  <a:pos x="117" y="672"/>
                </a:cxn>
                <a:cxn ang="0">
                  <a:pos x="69" y="611"/>
                </a:cxn>
                <a:cxn ang="0">
                  <a:pos x="32" y="547"/>
                </a:cxn>
                <a:cxn ang="0">
                  <a:pos x="13" y="471"/>
                </a:cxn>
                <a:cxn ang="0">
                  <a:pos x="0" y="394"/>
                </a:cxn>
              </a:cxnLst>
              <a:rect l="0" t="0" r="r" b="b"/>
              <a:pathLst>
                <a:path w="785" h="784">
                  <a:moveTo>
                    <a:pt x="0" y="394"/>
                  </a:moveTo>
                  <a:lnTo>
                    <a:pt x="13" y="314"/>
                  </a:lnTo>
                  <a:lnTo>
                    <a:pt x="32" y="241"/>
                  </a:lnTo>
                  <a:lnTo>
                    <a:pt x="69" y="177"/>
                  </a:lnTo>
                  <a:lnTo>
                    <a:pt x="117" y="116"/>
                  </a:lnTo>
                  <a:lnTo>
                    <a:pt x="178" y="68"/>
                  </a:lnTo>
                  <a:lnTo>
                    <a:pt x="242" y="32"/>
                  </a:lnTo>
                  <a:lnTo>
                    <a:pt x="315" y="8"/>
                  </a:lnTo>
                  <a:lnTo>
                    <a:pt x="395" y="0"/>
                  </a:lnTo>
                  <a:lnTo>
                    <a:pt x="472" y="8"/>
                  </a:lnTo>
                  <a:lnTo>
                    <a:pt x="548" y="32"/>
                  </a:lnTo>
                  <a:lnTo>
                    <a:pt x="612" y="68"/>
                  </a:lnTo>
                  <a:lnTo>
                    <a:pt x="673" y="116"/>
                  </a:lnTo>
                  <a:lnTo>
                    <a:pt x="717" y="177"/>
                  </a:lnTo>
                  <a:lnTo>
                    <a:pt x="753" y="241"/>
                  </a:lnTo>
                  <a:lnTo>
                    <a:pt x="778" y="314"/>
                  </a:lnTo>
                  <a:lnTo>
                    <a:pt x="785" y="394"/>
                  </a:lnTo>
                  <a:lnTo>
                    <a:pt x="778" y="471"/>
                  </a:lnTo>
                  <a:lnTo>
                    <a:pt x="753" y="547"/>
                  </a:lnTo>
                  <a:lnTo>
                    <a:pt x="717" y="611"/>
                  </a:lnTo>
                  <a:lnTo>
                    <a:pt x="673" y="672"/>
                  </a:lnTo>
                  <a:lnTo>
                    <a:pt x="612" y="716"/>
                  </a:lnTo>
                  <a:lnTo>
                    <a:pt x="548" y="752"/>
                  </a:lnTo>
                  <a:lnTo>
                    <a:pt x="472" y="777"/>
                  </a:lnTo>
                  <a:lnTo>
                    <a:pt x="395" y="784"/>
                  </a:lnTo>
                  <a:lnTo>
                    <a:pt x="315" y="777"/>
                  </a:lnTo>
                  <a:lnTo>
                    <a:pt x="242" y="752"/>
                  </a:lnTo>
                  <a:lnTo>
                    <a:pt x="178" y="716"/>
                  </a:lnTo>
                  <a:lnTo>
                    <a:pt x="117" y="672"/>
                  </a:lnTo>
                  <a:lnTo>
                    <a:pt x="69" y="611"/>
                  </a:lnTo>
                  <a:lnTo>
                    <a:pt x="32" y="547"/>
                  </a:lnTo>
                  <a:lnTo>
                    <a:pt x="13" y="471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432"/>
            <p:cNvSpPr>
              <a:spLocks/>
            </p:cNvSpPr>
            <p:nvPr/>
          </p:nvSpPr>
          <p:spPr bwMode="auto">
            <a:xfrm>
              <a:off x="2054" y="3085"/>
              <a:ext cx="221" cy="91"/>
            </a:xfrm>
            <a:custGeom>
              <a:avLst/>
              <a:gdLst/>
              <a:ahLst/>
              <a:cxnLst>
                <a:cxn ang="0">
                  <a:pos x="437" y="1177"/>
                </a:cxn>
                <a:cxn ang="0">
                  <a:pos x="435" y="515"/>
                </a:cxn>
                <a:cxn ang="0">
                  <a:pos x="355" y="1102"/>
                </a:cxn>
                <a:cxn ang="0">
                  <a:pos x="313" y="1177"/>
                </a:cxn>
                <a:cxn ang="0">
                  <a:pos x="0" y="1177"/>
                </a:cxn>
                <a:cxn ang="0">
                  <a:pos x="81" y="1006"/>
                </a:cxn>
                <a:cxn ang="0">
                  <a:pos x="238" y="185"/>
                </a:cxn>
                <a:cxn ang="0">
                  <a:pos x="246" y="149"/>
                </a:cxn>
                <a:cxn ang="0">
                  <a:pos x="258" y="117"/>
                </a:cxn>
                <a:cxn ang="0">
                  <a:pos x="274" y="93"/>
                </a:cxn>
                <a:cxn ang="0">
                  <a:pos x="298" y="69"/>
                </a:cxn>
                <a:cxn ang="0">
                  <a:pos x="351" y="37"/>
                </a:cxn>
                <a:cxn ang="0">
                  <a:pos x="411" y="16"/>
                </a:cxn>
                <a:cxn ang="0">
                  <a:pos x="467" y="5"/>
                </a:cxn>
                <a:cxn ang="0">
                  <a:pos x="520" y="0"/>
                </a:cxn>
                <a:cxn ang="0">
                  <a:pos x="568" y="0"/>
                </a:cxn>
                <a:cxn ang="0">
                  <a:pos x="1273" y="0"/>
                </a:cxn>
                <a:cxn ang="0">
                  <a:pos x="1308" y="5"/>
                </a:cxn>
                <a:cxn ang="0">
                  <a:pos x="1389" y="16"/>
                </a:cxn>
                <a:cxn ang="0">
                  <a:pos x="1437" y="32"/>
                </a:cxn>
                <a:cxn ang="0">
                  <a:pos x="1481" y="53"/>
                </a:cxn>
                <a:cxn ang="0">
                  <a:pos x="1522" y="85"/>
                </a:cxn>
                <a:cxn ang="0">
                  <a:pos x="1554" y="125"/>
                </a:cxn>
                <a:cxn ang="0">
                  <a:pos x="1670" y="254"/>
                </a:cxn>
                <a:cxn ang="0">
                  <a:pos x="1864" y="475"/>
                </a:cxn>
                <a:cxn ang="0">
                  <a:pos x="2117" y="785"/>
                </a:cxn>
                <a:cxn ang="0">
                  <a:pos x="2704" y="785"/>
                </a:cxn>
                <a:cxn ang="0">
                  <a:pos x="2741" y="785"/>
                </a:cxn>
                <a:cxn ang="0">
                  <a:pos x="2777" y="793"/>
                </a:cxn>
                <a:cxn ang="0">
                  <a:pos x="2806" y="805"/>
                </a:cxn>
                <a:cxn ang="0">
                  <a:pos x="2829" y="821"/>
                </a:cxn>
                <a:cxn ang="0">
                  <a:pos x="2850" y="841"/>
                </a:cxn>
                <a:cxn ang="0">
                  <a:pos x="2866" y="865"/>
                </a:cxn>
                <a:cxn ang="0">
                  <a:pos x="2882" y="914"/>
                </a:cxn>
                <a:cxn ang="0">
                  <a:pos x="2882" y="938"/>
                </a:cxn>
                <a:cxn ang="0">
                  <a:pos x="2877" y="962"/>
                </a:cxn>
                <a:cxn ang="0">
                  <a:pos x="2866" y="983"/>
                </a:cxn>
                <a:cxn ang="0">
                  <a:pos x="2854" y="1006"/>
                </a:cxn>
                <a:cxn ang="0">
                  <a:pos x="2834" y="1022"/>
                </a:cxn>
                <a:cxn ang="0">
                  <a:pos x="2806" y="1038"/>
                </a:cxn>
                <a:cxn ang="0">
                  <a:pos x="2773" y="1051"/>
                </a:cxn>
                <a:cxn ang="0">
                  <a:pos x="2737" y="1058"/>
                </a:cxn>
                <a:cxn ang="0">
                  <a:pos x="2366" y="1063"/>
                </a:cxn>
                <a:cxn ang="0">
                  <a:pos x="2012" y="1063"/>
                </a:cxn>
                <a:cxn ang="0">
                  <a:pos x="1458" y="459"/>
                </a:cxn>
                <a:cxn ang="0">
                  <a:pos x="1465" y="1177"/>
                </a:cxn>
                <a:cxn ang="0">
                  <a:pos x="437" y="1177"/>
                </a:cxn>
              </a:cxnLst>
              <a:rect l="0" t="0" r="r" b="b"/>
              <a:pathLst>
                <a:path w="2882" h="1177">
                  <a:moveTo>
                    <a:pt x="437" y="1177"/>
                  </a:moveTo>
                  <a:lnTo>
                    <a:pt x="435" y="515"/>
                  </a:lnTo>
                  <a:lnTo>
                    <a:pt x="355" y="1102"/>
                  </a:lnTo>
                  <a:lnTo>
                    <a:pt x="313" y="1177"/>
                  </a:lnTo>
                  <a:lnTo>
                    <a:pt x="0" y="1177"/>
                  </a:lnTo>
                  <a:lnTo>
                    <a:pt x="81" y="1006"/>
                  </a:lnTo>
                  <a:lnTo>
                    <a:pt x="238" y="185"/>
                  </a:lnTo>
                  <a:lnTo>
                    <a:pt x="246" y="149"/>
                  </a:lnTo>
                  <a:lnTo>
                    <a:pt x="258" y="117"/>
                  </a:lnTo>
                  <a:lnTo>
                    <a:pt x="274" y="93"/>
                  </a:lnTo>
                  <a:lnTo>
                    <a:pt x="298" y="69"/>
                  </a:lnTo>
                  <a:lnTo>
                    <a:pt x="351" y="37"/>
                  </a:lnTo>
                  <a:lnTo>
                    <a:pt x="411" y="16"/>
                  </a:lnTo>
                  <a:lnTo>
                    <a:pt x="467" y="5"/>
                  </a:lnTo>
                  <a:lnTo>
                    <a:pt x="520" y="0"/>
                  </a:lnTo>
                  <a:lnTo>
                    <a:pt x="568" y="0"/>
                  </a:lnTo>
                  <a:lnTo>
                    <a:pt x="1273" y="0"/>
                  </a:lnTo>
                  <a:lnTo>
                    <a:pt x="1308" y="5"/>
                  </a:lnTo>
                  <a:lnTo>
                    <a:pt x="1389" y="16"/>
                  </a:lnTo>
                  <a:lnTo>
                    <a:pt x="1437" y="32"/>
                  </a:lnTo>
                  <a:lnTo>
                    <a:pt x="1481" y="53"/>
                  </a:lnTo>
                  <a:lnTo>
                    <a:pt x="1522" y="85"/>
                  </a:lnTo>
                  <a:lnTo>
                    <a:pt x="1554" y="125"/>
                  </a:lnTo>
                  <a:lnTo>
                    <a:pt x="1670" y="254"/>
                  </a:lnTo>
                  <a:lnTo>
                    <a:pt x="1864" y="475"/>
                  </a:lnTo>
                  <a:lnTo>
                    <a:pt x="2117" y="785"/>
                  </a:lnTo>
                  <a:lnTo>
                    <a:pt x="2704" y="785"/>
                  </a:lnTo>
                  <a:lnTo>
                    <a:pt x="2741" y="785"/>
                  </a:lnTo>
                  <a:lnTo>
                    <a:pt x="2777" y="793"/>
                  </a:lnTo>
                  <a:lnTo>
                    <a:pt x="2806" y="805"/>
                  </a:lnTo>
                  <a:lnTo>
                    <a:pt x="2829" y="821"/>
                  </a:lnTo>
                  <a:lnTo>
                    <a:pt x="2850" y="841"/>
                  </a:lnTo>
                  <a:lnTo>
                    <a:pt x="2866" y="865"/>
                  </a:lnTo>
                  <a:lnTo>
                    <a:pt x="2882" y="914"/>
                  </a:lnTo>
                  <a:lnTo>
                    <a:pt x="2882" y="938"/>
                  </a:lnTo>
                  <a:lnTo>
                    <a:pt x="2877" y="962"/>
                  </a:lnTo>
                  <a:lnTo>
                    <a:pt x="2866" y="983"/>
                  </a:lnTo>
                  <a:lnTo>
                    <a:pt x="2854" y="1006"/>
                  </a:lnTo>
                  <a:lnTo>
                    <a:pt x="2834" y="1022"/>
                  </a:lnTo>
                  <a:lnTo>
                    <a:pt x="2806" y="1038"/>
                  </a:lnTo>
                  <a:lnTo>
                    <a:pt x="2773" y="1051"/>
                  </a:lnTo>
                  <a:lnTo>
                    <a:pt x="2737" y="1058"/>
                  </a:lnTo>
                  <a:lnTo>
                    <a:pt x="2366" y="1063"/>
                  </a:lnTo>
                  <a:lnTo>
                    <a:pt x="2012" y="1063"/>
                  </a:lnTo>
                  <a:lnTo>
                    <a:pt x="1458" y="459"/>
                  </a:lnTo>
                  <a:lnTo>
                    <a:pt x="1465" y="1177"/>
                  </a:lnTo>
                  <a:lnTo>
                    <a:pt x="437" y="117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02" name="spot mid" descr="E:\Clients\Artitudes\z_MS_08-00461_eventsTeam_work\CES_2009\spot-grn-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0327" y="3793693"/>
            <a:ext cx="3696804" cy="165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spot mid" descr="E:\Clients\Artitudes\z_MS_08-00461_eventsTeam_work\CES_2009\spot-grn-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827" y="4079443"/>
            <a:ext cx="3696804" cy="165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576944" y="112716"/>
            <a:ext cx="7438520" cy="123726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en-US" altLang="zh-CN" sz="3200" b="1" kern="0" dirty="0" smtClean="0">
                <a:ea typeface="微软雅黑" pitchFamily="34" charset="-122"/>
              </a:rPr>
              <a:t>Our </a:t>
            </a:r>
            <a:r>
              <a:rPr lang="en-US" altLang="zh-CN" sz="3200" b="1" kern="0" dirty="0" smtClean="0">
                <a:ea typeface="微软雅黑" pitchFamily="34" charset="-122"/>
              </a:rPr>
              <a:t>S</a:t>
            </a:r>
            <a:r>
              <a:rPr lang="en-US" altLang="zh-CN" sz="3200" b="1" kern="0" dirty="0" smtClean="0">
                <a:latin typeface="+mn-lt"/>
                <a:ea typeface="微软雅黑" pitchFamily="34" charset="-122"/>
              </a:rPr>
              <a:t>cenarios</a:t>
            </a:r>
            <a:endParaRPr lang="en-US" altLang="zh-CN" sz="3200" b="1" kern="0" dirty="0">
              <a:latin typeface="+mn-lt"/>
              <a:ea typeface="微软雅黑" pitchFamily="34" charset="-122"/>
            </a:endParaRPr>
          </a:p>
        </p:txBody>
      </p:sp>
      <p:pic>
        <p:nvPicPr>
          <p:cNvPr id="14" name="Rectangle 34866"/>
          <p:cNvPicPr>
            <a:picLocks noChangeAspect="1" noChangeArrowheads="1"/>
          </p:cNvPicPr>
          <p:nvPr/>
        </p:nvPicPr>
        <p:blipFill>
          <a:blip r:embed="rId5" cstate="print"/>
          <a:srcRect b="-2029"/>
          <a:stretch>
            <a:fillRect/>
          </a:stretch>
        </p:blipFill>
        <p:spPr bwMode="auto">
          <a:xfrm>
            <a:off x="1763688" y="489015"/>
            <a:ext cx="5009078" cy="229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323133" y="4789169"/>
            <a:ext cx="1343868" cy="2228850"/>
            <a:chOff x="2756853" y="1714499"/>
            <a:chExt cx="3740218" cy="4134210"/>
          </a:xfrm>
        </p:grpSpPr>
        <p:pic>
          <p:nvPicPr>
            <p:cNvPr id="66" name="Picture 7" descr="LapTop Reflect No screen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56853" y="2760249"/>
              <a:ext cx="3735228" cy="3088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8" descr="DELL_INSPIPRON_1525_BLACK_FVO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37866" y="1714499"/>
              <a:ext cx="3659205" cy="2409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组合 69"/>
          <p:cNvGrpSpPr/>
          <p:nvPr/>
        </p:nvGrpSpPr>
        <p:grpSpPr>
          <a:xfrm>
            <a:off x="334839" y="1052736"/>
            <a:ext cx="8629649" cy="5097372"/>
            <a:chOff x="-597329" y="637602"/>
            <a:chExt cx="10125044" cy="4431469"/>
          </a:xfrm>
        </p:grpSpPr>
        <p:pic>
          <p:nvPicPr>
            <p:cNvPr id="87" name="Picture 292" descr="Target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348038" y="2867024"/>
              <a:ext cx="606645" cy="563563"/>
            </a:xfrm>
            <a:prstGeom prst="rect">
              <a:avLst/>
            </a:prstGeom>
            <a:noFill/>
          </p:spPr>
        </p:pic>
        <p:pic>
          <p:nvPicPr>
            <p:cNvPr id="68" name="spot mid" descr="E:\Clients\Artitudes\z_MS_08-00461_eventsTeam_work\CES_2009\spot-grn-50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09352" y="3351911"/>
              <a:ext cx="3696804" cy="137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spot rt" descr="E:\Clients\Artitudes\z_MS_08-00461_eventsTeam_work\CES_2009\spot-grn-50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1699" y="3351911"/>
              <a:ext cx="3698109" cy="137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 descr="\\server3\InternalBin\ResourceDVD\DVD_ART34\Artwork_Imagery\Shapes\Lines\curved glowing red line 4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4784169" flipH="1" flipV="1">
              <a:off x="1426180" y="1126204"/>
              <a:ext cx="1873776" cy="3220681"/>
            </a:xfrm>
            <a:prstGeom prst="rect">
              <a:avLst/>
            </a:prstGeom>
            <a:noFill/>
          </p:spPr>
        </p:pic>
        <p:pic>
          <p:nvPicPr>
            <p:cNvPr id="17" name="back arcs" descr="back connected line.pn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577557" y="1706807"/>
              <a:ext cx="5196919" cy="94128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9" descr="HTC-Touch-Diamond2_Home.png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061335" y="3860604"/>
              <a:ext cx="560315" cy="1208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front arcs" descr="front connected line.png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547664" y="2868802"/>
              <a:ext cx="5547815" cy="889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 descr="D:\Data Storage CORPNET\Work Disk\OEM Server\LOGOS\Windows Live\MediaBin_Items_3\Screen\Windows Live Messenger\Core Brand Icon\WLMessenger_256x256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334008" y="1062703"/>
              <a:ext cx="823106" cy="6400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  <p:pic>
          <p:nvPicPr>
            <p:cNvPr id="21" name="Picture 3" descr="D:\Data Storage CORPNET\Work Disk\OEM Server\LOGOS\Windows Live\MediaBin_Items_3\Screen\Windows Live SkyDrive\WLSkydrive_256x256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996166" y="1008913"/>
              <a:ext cx="772233" cy="74172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  <p:pic>
          <p:nvPicPr>
            <p:cNvPr id="22" name="Picture 2" descr="\\server3\InternalBin\ResourceDVD\DVD_ART34\Artwork_Imagery\Shapes\Lines\curved glowing red line 4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16760120" flipV="1">
              <a:off x="5081157" y="1190480"/>
              <a:ext cx="1935274" cy="3283295"/>
            </a:xfrm>
            <a:prstGeom prst="rect">
              <a:avLst/>
            </a:prstGeom>
            <a:noFill/>
          </p:spPr>
        </p:pic>
        <p:sp>
          <p:nvSpPr>
            <p:cNvPr id="23" name="Rounded Rectangle 13"/>
            <p:cNvSpPr/>
            <p:nvPr/>
          </p:nvSpPr>
          <p:spPr bwMode="auto">
            <a:xfrm>
              <a:off x="160403" y="2620237"/>
              <a:ext cx="3182872" cy="626266"/>
            </a:xfrm>
            <a:prstGeom prst="round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lumMod val="84000"/>
                    <a:alpha val="34000"/>
                  </a:schemeClr>
                </a:gs>
                <a:gs pos="80000">
                  <a:schemeClr val="accent1">
                    <a:shade val="93000"/>
                    <a:satMod val="130000"/>
                    <a:alpha val="22000"/>
                  </a:schemeClr>
                </a:gs>
                <a:gs pos="100000">
                  <a:schemeClr val="accent1">
                    <a:shade val="94000"/>
                    <a:satMod val="135000"/>
                    <a:alpha val="12000"/>
                  </a:schemeClr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2813" eaLnBrk="1" hangingPunct="1">
                <a:spcBef>
                  <a:spcPct val="0"/>
                </a:spcBef>
              </a:pPr>
              <a:endParaRPr lang="zh-TW" altLang="en-US" sz="1800">
                <a:solidFill>
                  <a:schemeClr val="tx1"/>
                </a:solidFill>
                <a:latin typeface="Segoe Light"/>
                <a:ea typeface="PMingLiU" pitchFamily="18" charset="-120"/>
              </a:endParaRPr>
            </a:p>
          </p:txBody>
        </p:sp>
        <p:sp>
          <p:nvSpPr>
            <p:cNvPr id="24" name="Rectangle 45"/>
            <p:cNvSpPr>
              <a:spLocks noChangeArrowheads="1"/>
            </p:cNvSpPr>
            <p:nvPr/>
          </p:nvSpPr>
          <p:spPr bwMode="auto">
            <a:xfrm>
              <a:off x="1243550" y="2744209"/>
              <a:ext cx="2231164" cy="347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defTabSz="912813" eaLnBrk="1" hangingPunct="1">
                <a:spcBef>
                  <a:spcPct val="0"/>
                </a:spcBef>
              </a:pPr>
              <a:r>
                <a:rPr lang="en-US" altLang="zh-CN" sz="2000" b="1" dirty="0" smtClean="0">
                  <a:latin typeface="微软雅黑" pitchFamily="34" charset="-122"/>
                  <a:ea typeface="微软雅黑" pitchFamily="34" charset="-122"/>
                </a:rPr>
                <a:t>Hot Spot</a:t>
              </a:r>
              <a:endParaRPr lang="en-US" altLang="zh-CN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Group 60"/>
            <p:cNvGrpSpPr>
              <a:grpSpLocks/>
            </p:cNvGrpSpPr>
            <p:nvPr/>
          </p:nvGrpSpPr>
          <p:grpSpPr bwMode="auto">
            <a:xfrm>
              <a:off x="5181601" y="2589153"/>
              <a:ext cx="3620860" cy="717884"/>
              <a:chOff x="2902" y="2709"/>
              <a:chExt cx="2376" cy="572"/>
            </a:xfrm>
          </p:grpSpPr>
          <p:sp>
            <p:nvSpPr>
              <p:cNvPr id="63" name="Rounded Rectangle 57"/>
              <p:cNvSpPr/>
              <p:nvPr/>
            </p:nvSpPr>
            <p:spPr>
              <a:xfrm>
                <a:off x="2902" y="2709"/>
                <a:ext cx="2376" cy="499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shade val="51000"/>
                      <a:satMod val="130000"/>
                      <a:lumMod val="84000"/>
                      <a:alpha val="34000"/>
                    </a:schemeClr>
                  </a:gs>
                  <a:gs pos="80000">
                    <a:schemeClr val="accent1">
                      <a:shade val="93000"/>
                      <a:satMod val="130000"/>
                      <a:alpha val="22000"/>
                    </a:schemeClr>
                  </a:gs>
                  <a:gs pos="100000">
                    <a:schemeClr val="accent1">
                      <a:shade val="94000"/>
                      <a:satMod val="135000"/>
                      <a:alpha val="12000"/>
                    </a:schemeClr>
                  </a:gs>
                </a:gsLst>
              </a:gra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912813" eaLnBrk="1" hangingPunct="1">
                  <a:spcBef>
                    <a:spcPct val="0"/>
                  </a:spcBef>
                </a:pPr>
                <a:endParaRPr lang="zh-TW" altLang="en-US" sz="1800">
                  <a:solidFill>
                    <a:schemeClr val="tx1"/>
                  </a:solidFill>
                  <a:latin typeface="Segoe Light"/>
                  <a:ea typeface="PMingLiU" pitchFamily="18" charset="-120"/>
                </a:endParaRPr>
              </a:p>
            </p:txBody>
          </p:sp>
          <p:sp>
            <p:nvSpPr>
              <p:cNvPr id="64" name="Rectangle 59"/>
              <p:cNvSpPr>
                <a:spLocks noChangeArrowheads="1"/>
              </p:cNvSpPr>
              <p:nvPr/>
            </p:nvSpPr>
            <p:spPr bwMode="auto">
              <a:xfrm>
                <a:off x="3841" y="2814"/>
                <a:ext cx="742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defTabSz="912813" eaLnBrk="1" hangingPunct="1">
                  <a:spcBef>
                    <a:spcPct val="0"/>
                  </a:spcBef>
                </a:pPr>
                <a:r>
                  <a:rPr lang="en-US" altLang="zh-CN" sz="2000" b="1" dirty="0" smtClean="0">
                    <a:latin typeface="微软雅黑" pitchFamily="34" charset="-122"/>
                    <a:ea typeface="微软雅黑" pitchFamily="34" charset="-122"/>
                  </a:rPr>
                  <a:t>Home</a:t>
                </a:r>
                <a:endParaRPr lang="en-US" altLang="zh-TW" sz="20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65" name="Picture 48" descr="Home.png"/>
              <p:cNvPicPr>
                <a:picLocks noChangeAspect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073" y="2710"/>
                <a:ext cx="571" cy="5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7" name="Picture 61" descr="20055951535740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DF8FE"/>
                </a:clrFrom>
                <a:clrTo>
                  <a:srgbClr val="FDF8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03229" y="1077940"/>
              <a:ext cx="850500" cy="632541"/>
            </a:xfrm>
            <a:prstGeom prst="rect">
              <a:avLst/>
            </a:prstGeom>
            <a:noFill/>
          </p:spPr>
        </p:pic>
        <p:sp>
          <p:nvSpPr>
            <p:cNvPr id="28" name="Text Box 64"/>
            <p:cNvSpPr txBox="1">
              <a:spLocks noChangeArrowheads="1"/>
            </p:cNvSpPr>
            <p:nvPr/>
          </p:nvSpPr>
          <p:spPr bwMode="auto">
            <a:xfrm>
              <a:off x="3102724" y="1661580"/>
              <a:ext cx="1039138" cy="34784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1000" b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Game/Video(Skype etc.)</a:t>
              </a:r>
              <a:endParaRPr lang="en-US" altLang="zh-CN" sz="1050" b="1" dirty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9" name="Text Box 65"/>
            <p:cNvSpPr txBox="1">
              <a:spLocks noChangeArrowheads="1"/>
            </p:cNvSpPr>
            <p:nvPr/>
          </p:nvSpPr>
          <p:spPr bwMode="auto">
            <a:xfrm>
              <a:off x="4099201" y="1661894"/>
              <a:ext cx="864096" cy="34784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1000" b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Remote education</a:t>
              </a:r>
              <a:endParaRPr lang="en-US" altLang="zh-CN" sz="1000" b="1" dirty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30" name="Text Box 66"/>
            <p:cNvSpPr txBox="1">
              <a:spLocks noChangeArrowheads="1"/>
            </p:cNvSpPr>
            <p:nvPr/>
          </p:nvSpPr>
          <p:spPr bwMode="auto">
            <a:xfrm>
              <a:off x="4846465" y="1691118"/>
              <a:ext cx="1080119" cy="214056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1000" b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Cloud</a:t>
              </a:r>
              <a:endParaRPr lang="en-US" altLang="zh-CN" sz="700" b="1" dirty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31" name="Text Box 67"/>
            <p:cNvSpPr txBox="1">
              <a:spLocks noChangeArrowheads="1"/>
            </p:cNvSpPr>
            <p:nvPr/>
          </p:nvSpPr>
          <p:spPr bwMode="auto">
            <a:xfrm>
              <a:off x="5914969" y="1665299"/>
              <a:ext cx="1109424" cy="34784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1000" b="1" dirty="0" err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VoD</a:t>
              </a:r>
              <a:r>
                <a:rPr lang="en-US" altLang="zh-CN" sz="1000" b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or</a:t>
              </a:r>
              <a:r>
                <a:rPr lang="zh-CN" altLang="en-US" sz="1000" b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en-US" altLang="zh-CN" sz="1000" b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Live video</a:t>
              </a:r>
              <a:endParaRPr lang="en-US" altLang="zh-CN" sz="1000" b="1" dirty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32" name="Text Box 68"/>
            <p:cNvSpPr txBox="1">
              <a:spLocks noChangeArrowheads="1"/>
            </p:cNvSpPr>
            <p:nvPr/>
          </p:nvSpPr>
          <p:spPr bwMode="auto">
            <a:xfrm>
              <a:off x="2434000" y="637602"/>
              <a:ext cx="3428136" cy="50838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1" dirty="0" smtClean="0">
                  <a:latin typeface="微软雅黑" pitchFamily="34" charset="-122"/>
                  <a:ea typeface="微软雅黑" pitchFamily="34" charset="-122"/>
                </a:rPr>
                <a:t>Operators Service  &amp; Internet</a:t>
              </a:r>
              <a:endParaRPr lang="en-US" altLang="zh-CN" sz="1600" b="1" i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Line 69"/>
            <p:cNvSpPr>
              <a:spLocks noChangeShapeType="1"/>
            </p:cNvSpPr>
            <p:nvPr/>
          </p:nvSpPr>
          <p:spPr bwMode="auto">
            <a:xfrm>
              <a:off x="6875043" y="1384169"/>
              <a:ext cx="219147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4" name="Text Box 72"/>
            <p:cNvSpPr txBox="1">
              <a:spLocks noChangeArrowheads="1"/>
            </p:cNvSpPr>
            <p:nvPr/>
          </p:nvSpPr>
          <p:spPr bwMode="auto">
            <a:xfrm>
              <a:off x="4494659" y="3750928"/>
              <a:ext cx="1001816" cy="32108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zh-CN" sz="1800" b="1" dirty="0" err="1" smtClean="0">
                  <a:latin typeface="微软雅黑" pitchFamily="34" charset="-122"/>
                  <a:ea typeface="微软雅黑" pitchFamily="34" charset="-122"/>
                </a:rPr>
                <a:t>WiFi</a:t>
              </a:r>
              <a:endParaRPr lang="en-US" altLang="zh-CN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 Box 73"/>
            <p:cNvSpPr txBox="1">
              <a:spLocks noChangeArrowheads="1"/>
            </p:cNvSpPr>
            <p:nvPr/>
          </p:nvSpPr>
          <p:spPr bwMode="auto">
            <a:xfrm>
              <a:off x="1503674" y="2584088"/>
              <a:ext cx="2018544" cy="214056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1000" b="1" dirty="0" smtClean="0">
                  <a:latin typeface="微软雅黑" pitchFamily="34" charset="-122"/>
                  <a:ea typeface="微软雅黑" pitchFamily="34" charset="-122"/>
                </a:rPr>
                <a:t>Internet/Meeting, etc</a:t>
              </a:r>
              <a:endParaRPr lang="en-US" altLang="zh-CN" sz="1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 Box 72"/>
            <p:cNvSpPr txBox="1">
              <a:spLocks noChangeArrowheads="1"/>
            </p:cNvSpPr>
            <p:nvPr/>
          </p:nvSpPr>
          <p:spPr bwMode="auto">
            <a:xfrm>
              <a:off x="2907942" y="3780327"/>
              <a:ext cx="1656184" cy="32108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800" b="1" dirty="0" smtClean="0">
                  <a:latin typeface="微软雅黑" pitchFamily="34" charset="-122"/>
                  <a:ea typeface="微软雅黑" pitchFamily="34" charset="-122"/>
                </a:rPr>
                <a:t>Cellular</a:t>
              </a:r>
              <a:endParaRPr lang="en-US" altLang="zh-CN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" name="组合 111"/>
            <p:cNvGrpSpPr/>
            <p:nvPr/>
          </p:nvGrpSpPr>
          <p:grpSpPr>
            <a:xfrm>
              <a:off x="4223014" y="1059459"/>
              <a:ext cx="707011" cy="684922"/>
              <a:chOff x="9144" y="2488317"/>
              <a:chExt cx="707011" cy="684922"/>
            </a:xfrm>
          </p:grpSpPr>
          <p:pic>
            <p:nvPicPr>
              <p:cNvPr id="61" name="Picture 2" descr="D:\Data Storage CORPNET\Work Disk\OEM Server\LOGOS\Windows Live\MediaBin_Items_3\Screen\Windows Live Mail\WLMail_256x256.png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9144" y="2488317"/>
                <a:ext cx="707011" cy="680233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</p:pic>
          <p:pic>
            <p:nvPicPr>
              <p:cNvPr id="62" name="Picture 42" descr="backimg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 rot="202312">
                <a:off x="71720" y="2641476"/>
                <a:ext cx="467083" cy="531763"/>
              </a:xfrm>
              <a:prstGeom prst="rect">
                <a:avLst/>
              </a:prstGeom>
              <a:noFill/>
            </p:spPr>
          </p:pic>
        </p:grpSp>
        <p:sp>
          <p:nvSpPr>
            <p:cNvPr id="40" name="TextBox 39"/>
            <p:cNvSpPr txBox="1"/>
            <p:nvPr/>
          </p:nvSpPr>
          <p:spPr>
            <a:xfrm>
              <a:off x="4589907" y="4181349"/>
              <a:ext cx="1741601" cy="615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SzPct val="60000"/>
              </a:pPr>
              <a:r>
                <a:rPr lang="en-US" altLang="zh-CN" sz="1000" b="1" i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Within coverage area , the internet, VPN or  operator’s service must be  guaranteed </a:t>
              </a:r>
              <a:endParaRPr lang="zh-CN" altLang="en-US" sz="1000" b="1" i="1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09384" y="4176536"/>
              <a:ext cx="1224136" cy="615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SzPct val="60000"/>
              </a:pPr>
              <a:r>
                <a:rPr lang="en-US" altLang="zh-CN" sz="1000" b="1" i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High BW guaranteed for smart phone</a:t>
              </a:r>
            </a:p>
            <a:p>
              <a:pPr>
                <a:buSzPct val="60000"/>
              </a:pPr>
              <a:endParaRPr lang="zh-CN" altLang="en-US" sz="1000" b="1" i="1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cxnSp>
          <p:nvCxnSpPr>
            <p:cNvPr id="53" name="Straight Connector 19"/>
            <p:cNvCxnSpPr/>
            <p:nvPr/>
          </p:nvCxnSpPr>
          <p:spPr>
            <a:xfrm>
              <a:off x="2701702" y="1284627"/>
              <a:ext cx="177623" cy="77330"/>
            </a:xfrm>
            <a:prstGeom prst="line">
              <a:avLst/>
            </a:prstGeom>
            <a:ln w="28575" cap="flat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 Box 72"/>
            <p:cNvSpPr txBox="1">
              <a:spLocks noChangeArrowheads="1"/>
            </p:cNvSpPr>
            <p:nvPr/>
          </p:nvSpPr>
          <p:spPr bwMode="auto">
            <a:xfrm>
              <a:off x="7576779" y="3778761"/>
              <a:ext cx="1008112" cy="32108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latin typeface="微软雅黑" pitchFamily="34" charset="-122"/>
                  <a:ea typeface="微软雅黑" pitchFamily="34" charset="-122"/>
                </a:rPr>
                <a:t>Fixed </a:t>
              </a:r>
              <a:endParaRPr lang="en-US" altLang="zh-CN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619449" y="4249891"/>
              <a:ext cx="1908266" cy="347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SzPct val="60000"/>
                <a:buFont typeface="Wingdings" pitchFamily="2" charset="2"/>
                <a:buChar char="l"/>
              </a:pPr>
              <a:r>
                <a:rPr lang="zh-CN" altLang="en-US" sz="1000" b="1" i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en-US" altLang="zh-CN" sz="1000" b="1" i="1" dirty="0" err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QoS</a:t>
              </a:r>
              <a:r>
                <a:rPr lang="en-US" altLang="zh-CN" sz="1000" b="1" i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 and BW adjustable based on the traffic status;</a:t>
              </a:r>
            </a:p>
          </p:txBody>
        </p:sp>
        <p:sp>
          <p:nvSpPr>
            <p:cNvPr id="81" name="Text Box 74"/>
            <p:cNvSpPr txBox="1">
              <a:spLocks noChangeArrowheads="1"/>
            </p:cNvSpPr>
            <p:nvPr/>
          </p:nvSpPr>
          <p:spPr bwMode="auto">
            <a:xfrm>
              <a:off x="6519247" y="2579093"/>
              <a:ext cx="2234720" cy="214056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1000" b="1" dirty="0" smtClean="0">
                  <a:latin typeface="微软雅黑" pitchFamily="34" charset="-122"/>
                  <a:ea typeface="微软雅黑" pitchFamily="34" charset="-122"/>
                </a:rPr>
                <a:t>HD Video/QQ/MSN/Game</a:t>
              </a:r>
              <a:endParaRPr lang="en-US" altLang="zh-CN" sz="1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72" name="Picture 7" descr="三人-讨论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08465" y="1075810"/>
              <a:ext cx="803405" cy="542421"/>
            </a:xfrm>
            <a:prstGeom prst="rect">
              <a:avLst/>
            </a:prstGeom>
            <a:noFill/>
          </p:spPr>
        </p:pic>
        <p:sp>
          <p:nvSpPr>
            <p:cNvPr id="75" name="Text Box 64"/>
            <p:cNvSpPr txBox="1">
              <a:spLocks noChangeArrowheads="1"/>
            </p:cNvSpPr>
            <p:nvPr/>
          </p:nvSpPr>
          <p:spPr bwMode="auto">
            <a:xfrm>
              <a:off x="1923979" y="1639220"/>
              <a:ext cx="1023373" cy="34784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1000" b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VPN Service</a:t>
              </a:r>
              <a:endParaRPr lang="en-US" altLang="zh-CN" sz="1400" dirty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grpSp>
          <p:nvGrpSpPr>
            <p:cNvPr id="13" name="Group 60"/>
            <p:cNvGrpSpPr>
              <a:grpSpLocks/>
            </p:cNvGrpSpPr>
            <p:nvPr/>
          </p:nvGrpSpPr>
          <p:grpSpPr bwMode="auto">
            <a:xfrm>
              <a:off x="3467099" y="2589153"/>
              <a:ext cx="1747553" cy="626266"/>
              <a:chOff x="2902" y="2709"/>
              <a:chExt cx="2491" cy="499"/>
            </a:xfrm>
          </p:grpSpPr>
          <p:sp>
            <p:nvSpPr>
              <p:cNvPr id="84" name="Rounded Rectangle 57"/>
              <p:cNvSpPr/>
              <p:nvPr/>
            </p:nvSpPr>
            <p:spPr>
              <a:xfrm>
                <a:off x="2902" y="2709"/>
                <a:ext cx="2376" cy="499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shade val="51000"/>
                      <a:satMod val="130000"/>
                      <a:lumMod val="84000"/>
                      <a:alpha val="34000"/>
                    </a:schemeClr>
                  </a:gs>
                  <a:gs pos="80000">
                    <a:schemeClr val="accent1">
                      <a:shade val="93000"/>
                      <a:satMod val="130000"/>
                      <a:alpha val="22000"/>
                    </a:schemeClr>
                  </a:gs>
                  <a:gs pos="100000">
                    <a:schemeClr val="accent1">
                      <a:shade val="94000"/>
                      <a:satMod val="135000"/>
                      <a:alpha val="12000"/>
                    </a:schemeClr>
                  </a:gs>
                </a:gsLst>
              </a:gra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defTabSz="912813" eaLnBrk="1" hangingPunct="1">
                  <a:spcBef>
                    <a:spcPct val="0"/>
                  </a:spcBef>
                </a:pPr>
                <a:endParaRPr lang="zh-TW" altLang="en-US" sz="1800">
                  <a:solidFill>
                    <a:schemeClr val="tx1"/>
                  </a:solidFill>
                  <a:latin typeface="Segoe Light"/>
                  <a:ea typeface="PMingLiU" pitchFamily="18" charset="-120"/>
                </a:endParaRPr>
              </a:p>
            </p:txBody>
          </p:sp>
          <p:sp>
            <p:nvSpPr>
              <p:cNvPr id="85" name="Rectangle 59"/>
              <p:cNvSpPr>
                <a:spLocks noChangeArrowheads="1"/>
              </p:cNvSpPr>
              <p:nvPr/>
            </p:nvSpPr>
            <p:spPr bwMode="auto">
              <a:xfrm>
                <a:off x="3368" y="2833"/>
                <a:ext cx="2025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 defTabSz="912813" eaLnBrk="1" hangingPunct="1">
                  <a:spcBef>
                    <a:spcPct val="0"/>
                  </a:spcBef>
                </a:pPr>
                <a:r>
                  <a:rPr lang="en-US" altLang="zh-TW" sz="2000" b="1" dirty="0" smtClean="0">
                    <a:latin typeface="微软雅黑" pitchFamily="34" charset="-122"/>
                    <a:ea typeface="微软雅黑" pitchFamily="34" charset="-122"/>
                  </a:rPr>
                  <a:t>Cellular</a:t>
                </a:r>
                <a:endParaRPr lang="en-US" altLang="zh-TW" sz="20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8" name="Text Box 72"/>
            <p:cNvSpPr txBox="1">
              <a:spLocks noChangeArrowheads="1"/>
            </p:cNvSpPr>
            <p:nvPr/>
          </p:nvSpPr>
          <p:spPr bwMode="auto">
            <a:xfrm>
              <a:off x="-472267" y="3871029"/>
              <a:ext cx="1001816" cy="321084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zh-CN" sz="1800" b="1" dirty="0" err="1" smtClean="0">
                  <a:latin typeface="微软雅黑" pitchFamily="34" charset="-122"/>
                  <a:ea typeface="微软雅黑" pitchFamily="34" charset="-122"/>
                </a:rPr>
                <a:t>WiFi</a:t>
              </a:r>
              <a:endParaRPr lang="en-US" altLang="zh-CN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-597329" y="4227055"/>
              <a:ext cx="1224136" cy="347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SzPct val="60000"/>
              </a:pPr>
              <a:r>
                <a:rPr lang="en-US" altLang="zh-CN" sz="1000" b="1" i="1" dirty="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Internet service</a:t>
              </a:r>
            </a:p>
            <a:p>
              <a:pPr>
                <a:buSzPct val="60000"/>
              </a:pPr>
              <a:endParaRPr lang="zh-CN" altLang="en-US" sz="1000" b="1" i="1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cxnSp>
          <p:nvCxnSpPr>
            <p:cNvPr id="99" name="直接连接符 98"/>
            <p:cNvCxnSpPr/>
            <p:nvPr/>
          </p:nvCxnSpPr>
          <p:spPr bwMode="auto">
            <a:xfrm flipH="1" flipV="1">
              <a:off x="6362700" y="3209925"/>
              <a:ext cx="352425" cy="685801"/>
            </a:xfrm>
            <a:prstGeom prst="line">
              <a:avLst/>
            </a:prstGeom>
            <a:noFill/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tv"/>
          <p:cNvGrpSpPr>
            <a:grpSpLocks/>
          </p:cNvGrpSpPr>
          <p:nvPr/>
        </p:nvGrpSpPr>
        <p:grpSpPr bwMode="auto">
          <a:xfrm>
            <a:off x="6085700" y="4594860"/>
            <a:ext cx="1305701" cy="2263140"/>
            <a:chOff x="11299609" y="534334"/>
            <a:chExt cx="4037267" cy="5371253"/>
          </a:xfrm>
        </p:grpSpPr>
        <p:grpSp>
          <p:nvGrpSpPr>
            <p:cNvPr id="25" name="Group 36"/>
            <p:cNvGrpSpPr>
              <a:grpSpLocks/>
            </p:cNvGrpSpPr>
            <p:nvPr/>
          </p:nvGrpSpPr>
          <p:grpSpPr bwMode="auto">
            <a:xfrm>
              <a:off x="11299609" y="534334"/>
              <a:ext cx="4037267" cy="5371253"/>
              <a:chOff x="11299609" y="534334"/>
              <a:chExt cx="4037267" cy="5371253"/>
            </a:xfrm>
          </p:grpSpPr>
          <p:pic>
            <p:nvPicPr>
              <p:cNvPr id="49" name="Picture 14" descr="flat.png"/>
              <p:cNvPicPr>
                <a:picLocks noChangeAspect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11299609" y="534334"/>
                <a:ext cx="4028440" cy="5371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Picture 15" descr="flat  tv reflect.png"/>
              <p:cNvPicPr>
                <a:picLocks noChangeAspect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11367094" y="3197225"/>
                <a:ext cx="3969782" cy="26244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8" name="Picture 13" descr="Cue 15 TV screen.png"/>
            <p:cNvPicPr>
              <a:picLocks noChangeAspect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1946272" y="1079607"/>
              <a:ext cx="2659740" cy="2738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标题 1"/>
          <p:cNvSpPr>
            <a:spLocks noGrp="1"/>
          </p:cNvSpPr>
          <p:nvPr>
            <p:ph type="title"/>
          </p:nvPr>
        </p:nvSpPr>
        <p:spPr>
          <a:xfrm>
            <a:off x="523875" y="-68580"/>
            <a:ext cx="8210550" cy="1143000"/>
          </a:xfrm>
        </p:spPr>
        <p:txBody>
          <a:bodyPr/>
          <a:lstStyle/>
          <a:p>
            <a:pPr algn="l"/>
            <a:r>
              <a:rPr lang="en-US" altLang="zh-CN" sz="3200" b="1" dirty="0" smtClean="0"/>
              <a:t>Our</a:t>
            </a:r>
            <a:r>
              <a:rPr lang="en-US" altLang="zh-CN" sz="3200" b="1" dirty="0" smtClean="0"/>
              <a:t> </a:t>
            </a:r>
            <a:r>
              <a:rPr lang="en-US" altLang="zh-CN" sz="3200" b="1" dirty="0" smtClean="0"/>
              <a:t>Architecture</a:t>
            </a:r>
            <a:endParaRPr lang="zh-CN" altLang="en-US" sz="3200" b="1" dirty="0"/>
          </a:p>
        </p:txBody>
      </p:sp>
      <p:grpSp>
        <p:nvGrpSpPr>
          <p:cNvPr id="87" name="组合 86"/>
          <p:cNvGrpSpPr/>
          <p:nvPr/>
        </p:nvGrpSpPr>
        <p:grpSpPr>
          <a:xfrm>
            <a:off x="755576" y="1196752"/>
            <a:ext cx="7776864" cy="4537774"/>
            <a:chOff x="539552" y="1124744"/>
            <a:chExt cx="8445306" cy="4609782"/>
          </a:xfrm>
        </p:grpSpPr>
        <p:sp>
          <p:nvSpPr>
            <p:cNvPr id="196" name="Rectangle 66"/>
            <p:cNvSpPr/>
            <p:nvPr/>
          </p:nvSpPr>
          <p:spPr bwMode="auto">
            <a:xfrm>
              <a:off x="3059832" y="3645576"/>
              <a:ext cx="4182186" cy="2044293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97" name="Rectangle 67"/>
            <p:cNvSpPr/>
            <p:nvPr/>
          </p:nvSpPr>
          <p:spPr bwMode="auto">
            <a:xfrm>
              <a:off x="694441" y="3641969"/>
              <a:ext cx="2149367" cy="2044293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98" name="Rectangle 68"/>
            <p:cNvSpPr/>
            <p:nvPr/>
          </p:nvSpPr>
          <p:spPr bwMode="auto">
            <a:xfrm>
              <a:off x="694441" y="1124744"/>
              <a:ext cx="2149367" cy="208823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bg2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99" name="Oval 69"/>
            <p:cNvSpPr/>
            <p:nvPr/>
          </p:nvSpPr>
          <p:spPr bwMode="auto">
            <a:xfrm>
              <a:off x="1075692" y="2323026"/>
              <a:ext cx="1408972" cy="26628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UTRAN</a:t>
              </a:r>
            </a:p>
          </p:txBody>
        </p:sp>
        <p:sp>
          <p:nvSpPr>
            <p:cNvPr id="200" name="Oval 70"/>
            <p:cNvSpPr/>
            <p:nvPr/>
          </p:nvSpPr>
          <p:spPr bwMode="auto">
            <a:xfrm>
              <a:off x="1067404" y="2066727"/>
              <a:ext cx="1450413" cy="26628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E-UTRAN</a:t>
              </a:r>
            </a:p>
          </p:txBody>
        </p:sp>
        <p:sp>
          <p:nvSpPr>
            <p:cNvPr id="201" name="Oval 71"/>
            <p:cNvSpPr/>
            <p:nvPr/>
          </p:nvSpPr>
          <p:spPr bwMode="auto">
            <a:xfrm>
              <a:off x="1083980" y="2589311"/>
              <a:ext cx="1400684" cy="26628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GERAN</a:t>
              </a:r>
            </a:p>
          </p:txBody>
        </p:sp>
        <p:sp>
          <p:nvSpPr>
            <p:cNvPr id="204" name="Rounded Rectangle 74"/>
            <p:cNvSpPr/>
            <p:nvPr/>
          </p:nvSpPr>
          <p:spPr bwMode="auto">
            <a:xfrm>
              <a:off x="5220072" y="3645024"/>
              <a:ext cx="861960" cy="3328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BPCF</a:t>
              </a:r>
            </a:p>
          </p:txBody>
        </p:sp>
        <p:sp>
          <p:nvSpPr>
            <p:cNvPr id="206" name="Rounded Rectangle 76"/>
            <p:cNvSpPr/>
            <p:nvPr/>
          </p:nvSpPr>
          <p:spPr bwMode="auto">
            <a:xfrm>
              <a:off x="5508104" y="4365104"/>
              <a:ext cx="1210059" cy="3328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BBF AAA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9" name="TextBox 59"/>
            <p:cNvSpPr txBox="1">
              <a:spLocks noChangeArrowheads="1"/>
            </p:cNvSpPr>
            <p:nvPr/>
          </p:nvSpPr>
          <p:spPr bwMode="auto">
            <a:xfrm>
              <a:off x="694441" y="1124744"/>
              <a:ext cx="654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200" i="1" dirty="0" smtClean="0"/>
                <a:t>Cellular</a:t>
              </a:r>
              <a:endParaRPr lang="en-US" altLang="zh-CN" sz="1200" i="1" dirty="0"/>
            </a:p>
          </p:txBody>
        </p:sp>
        <p:sp>
          <p:nvSpPr>
            <p:cNvPr id="250" name="TextBox 249"/>
            <p:cNvSpPr txBox="1"/>
            <p:nvPr/>
          </p:nvSpPr>
          <p:spPr bwMode="auto">
            <a:xfrm>
              <a:off x="3131840" y="3645024"/>
              <a:ext cx="1078372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i="1" dirty="0" smtClean="0"/>
                <a:t>Fixed Network</a:t>
              </a:r>
              <a:endParaRPr lang="en-US" altLang="zh-CN" sz="1200" i="1" dirty="0"/>
            </a:p>
          </p:txBody>
        </p:sp>
        <p:sp>
          <p:nvSpPr>
            <p:cNvPr id="262" name="Rounded Rectangle 101"/>
            <p:cNvSpPr/>
            <p:nvPr/>
          </p:nvSpPr>
          <p:spPr bwMode="auto">
            <a:xfrm>
              <a:off x="1009387" y="4795870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RG</a:t>
              </a:r>
            </a:p>
          </p:txBody>
        </p:sp>
        <p:sp>
          <p:nvSpPr>
            <p:cNvPr id="110" name="Cloud 113"/>
            <p:cNvSpPr/>
            <p:nvPr/>
          </p:nvSpPr>
          <p:spPr bwMode="auto">
            <a:xfrm>
              <a:off x="7380312" y="1772816"/>
              <a:ext cx="1604546" cy="810504"/>
            </a:xfrm>
            <a:prstGeom prst="cloud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Operator’s Service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31" name="Straight Connector 106"/>
            <p:cNvCxnSpPr/>
            <p:nvPr/>
          </p:nvCxnSpPr>
          <p:spPr bwMode="auto">
            <a:xfrm flipV="1">
              <a:off x="5012527" y="4519878"/>
              <a:ext cx="2249359" cy="23301"/>
            </a:xfrm>
            <a:prstGeom prst="line">
              <a:avLst/>
            </a:prstGeom>
            <a:solidFill>
              <a:srgbClr val="006699">
                <a:alpha val="8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69" name="Cloud 113"/>
            <p:cNvSpPr/>
            <p:nvPr/>
          </p:nvSpPr>
          <p:spPr bwMode="auto">
            <a:xfrm>
              <a:off x="7380312" y="4005064"/>
              <a:ext cx="1450413" cy="810504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Internet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304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3501008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3" name="Rounded Rectangle 101"/>
            <p:cNvSpPr/>
            <p:nvPr/>
          </p:nvSpPr>
          <p:spPr bwMode="auto">
            <a:xfrm>
              <a:off x="1018010" y="3933149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Public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WiFi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321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1340768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2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3000" y="5085455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Box 62"/>
            <p:cNvSpPr txBox="1"/>
            <p:nvPr/>
          </p:nvSpPr>
          <p:spPr>
            <a:xfrm>
              <a:off x="539552" y="3068960"/>
              <a:ext cx="461665" cy="7200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  <p:grpSp>
          <p:nvGrpSpPr>
            <p:cNvPr id="64" name="Group 34"/>
            <p:cNvGrpSpPr>
              <a:grpSpLocks/>
            </p:cNvGrpSpPr>
            <p:nvPr/>
          </p:nvGrpSpPr>
          <p:grpSpPr bwMode="auto">
            <a:xfrm>
              <a:off x="539552" y="4293096"/>
              <a:ext cx="584571" cy="852714"/>
              <a:chOff x="2756853" y="1714499"/>
              <a:chExt cx="3740218" cy="4134210"/>
            </a:xfrm>
          </p:grpSpPr>
          <p:pic>
            <p:nvPicPr>
              <p:cNvPr id="65" name="Picture 7" descr="LapTop Reflect No screen.pn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756853" y="2760249"/>
                <a:ext cx="3735228" cy="3088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8" descr="DELL_INSPIPRON_1525_BLACK_FVO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837866" y="1714499"/>
                <a:ext cx="3659205" cy="24098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8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2348880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TextBox 69"/>
            <p:cNvSpPr txBox="1"/>
            <p:nvPr/>
          </p:nvSpPr>
          <p:spPr bwMode="auto">
            <a:xfrm>
              <a:off x="3419872" y="1412776"/>
              <a:ext cx="104143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i="1" dirty="0" smtClean="0"/>
                <a:t>Core Network</a:t>
              </a:r>
              <a:endParaRPr lang="en-US" altLang="zh-CN" sz="1200" i="1" dirty="0"/>
            </a:p>
          </p:txBody>
        </p:sp>
        <p:sp>
          <p:nvSpPr>
            <p:cNvPr id="73" name="Rounded Rectangle 101"/>
            <p:cNvSpPr/>
            <p:nvPr/>
          </p:nvSpPr>
          <p:spPr bwMode="auto">
            <a:xfrm>
              <a:off x="4427984" y="4077072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IP Edge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1828801" y="1808629"/>
              <a:ext cx="5551512" cy="2801472"/>
            </a:xfrm>
            <a:custGeom>
              <a:avLst/>
              <a:gdLst>
                <a:gd name="connsiteX0" fmla="*/ 0 w 5647765"/>
                <a:gd name="connsiteY0" fmla="*/ 2427195 h 2801472"/>
                <a:gd name="connsiteX1" fmla="*/ 2850776 w 5647765"/>
                <a:gd name="connsiteY1" fmla="*/ 2454089 h 2801472"/>
                <a:gd name="connsiteX2" fmla="*/ 3119718 w 5647765"/>
                <a:gd name="connsiteY2" fmla="*/ 342900 h 2801472"/>
                <a:gd name="connsiteX3" fmla="*/ 5647765 w 5647765"/>
                <a:gd name="connsiteY3" fmla="*/ 396689 h 2801472"/>
                <a:gd name="connsiteX4" fmla="*/ 5647765 w 5647765"/>
                <a:gd name="connsiteY4" fmla="*/ 396689 h 280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7765" h="2801472">
                  <a:moveTo>
                    <a:pt x="0" y="2427195"/>
                  </a:moveTo>
                  <a:cubicBezTo>
                    <a:pt x="1165411" y="2614333"/>
                    <a:pt x="2330823" y="2801472"/>
                    <a:pt x="2850776" y="2454089"/>
                  </a:cubicBezTo>
                  <a:cubicBezTo>
                    <a:pt x="3370729" y="2106706"/>
                    <a:pt x="2653553" y="685800"/>
                    <a:pt x="3119718" y="342900"/>
                  </a:cubicBezTo>
                  <a:cubicBezTo>
                    <a:pt x="3585883" y="0"/>
                    <a:pt x="5647765" y="396689"/>
                    <a:pt x="5647765" y="396689"/>
                  </a:cubicBezTo>
                  <a:lnTo>
                    <a:pt x="5647765" y="396689"/>
                  </a:lnTo>
                </a:path>
              </a:pathLst>
            </a:cu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Rounded Rectangle 101"/>
            <p:cNvSpPr/>
            <p:nvPr/>
          </p:nvSpPr>
          <p:spPr bwMode="auto">
            <a:xfrm>
              <a:off x="1475656" y="4797152"/>
              <a:ext cx="279753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NAT</a:t>
              </a:r>
            </a:p>
          </p:txBody>
        </p:sp>
        <p:pic>
          <p:nvPicPr>
            <p:cNvPr id="78" name="Rectangle 34866"/>
            <p:cNvPicPr>
              <a:picLocks noChangeAspect="1" noChangeArrowheads="1"/>
            </p:cNvPicPr>
            <p:nvPr/>
          </p:nvPicPr>
          <p:blipFill>
            <a:blip r:embed="rId6" cstate="print"/>
            <a:srcRect b="-2029"/>
            <a:stretch>
              <a:fillRect/>
            </a:stretch>
          </p:blipFill>
          <p:spPr bwMode="auto">
            <a:xfrm>
              <a:off x="3851921" y="1268760"/>
              <a:ext cx="3168352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任意多边形 78"/>
            <p:cNvSpPr/>
            <p:nvPr/>
          </p:nvSpPr>
          <p:spPr>
            <a:xfrm>
              <a:off x="1835696" y="4005064"/>
              <a:ext cx="5591853" cy="699165"/>
            </a:xfrm>
            <a:custGeom>
              <a:avLst/>
              <a:gdLst>
                <a:gd name="connsiteX0" fmla="*/ 0 w 5779994"/>
                <a:gd name="connsiteY0" fmla="*/ 201706 h 535641"/>
                <a:gd name="connsiteX1" fmla="*/ 2770094 w 5779994"/>
                <a:gd name="connsiteY1" fmla="*/ 510988 h 535641"/>
                <a:gd name="connsiteX2" fmla="*/ 4101353 w 5779994"/>
                <a:gd name="connsiteY2" fmla="*/ 53788 h 535641"/>
                <a:gd name="connsiteX3" fmla="*/ 5540188 w 5779994"/>
                <a:gd name="connsiteY3" fmla="*/ 188259 h 535641"/>
                <a:gd name="connsiteX4" fmla="*/ 5540188 w 5779994"/>
                <a:gd name="connsiteY4" fmla="*/ 174812 h 53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79994" h="535641">
                  <a:moveTo>
                    <a:pt x="0" y="201706"/>
                  </a:moveTo>
                  <a:cubicBezTo>
                    <a:pt x="1043267" y="368673"/>
                    <a:pt x="2086535" y="535641"/>
                    <a:pt x="2770094" y="510988"/>
                  </a:cubicBezTo>
                  <a:cubicBezTo>
                    <a:pt x="3453653" y="486335"/>
                    <a:pt x="3639671" y="107576"/>
                    <a:pt x="4101353" y="53788"/>
                  </a:cubicBezTo>
                  <a:cubicBezTo>
                    <a:pt x="4563035" y="0"/>
                    <a:pt x="5300382" y="168088"/>
                    <a:pt x="5540188" y="188259"/>
                  </a:cubicBezTo>
                  <a:cubicBezTo>
                    <a:pt x="5779994" y="208430"/>
                    <a:pt x="5660091" y="191621"/>
                    <a:pt x="5540188" y="174812"/>
                  </a:cubicBezTo>
                </a:path>
              </a:pathLst>
            </a:cu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3" name="直接箭头连接符 82"/>
            <p:cNvCxnSpPr>
              <a:endCxn id="204" idx="0"/>
            </p:cNvCxnSpPr>
            <p:nvPr/>
          </p:nvCxnSpPr>
          <p:spPr>
            <a:xfrm>
              <a:off x="5508104" y="2348880"/>
              <a:ext cx="142948" cy="12961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/>
            <p:cNvCxnSpPr>
              <a:stCxn id="204" idx="1"/>
            </p:cNvCxnSpPr>
            <p:nvPr/>
          </p:nvCxnSpPr>
          <p:spPr>
            <a:xfrm flipH="1">
              <a:off x="4860032" y="3811452"/>
              <a:ext cx="360040" cy="1936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5652120" y="2780928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Policy Control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标题 1"/>
          <p:cNvSpPr>
            <a:spLocks noGrp="1"/>
          </p:cNvSpPr>
          <p:nvPr>
            <p:ph type="title"/>
          </p:nvPr>
        </p:nvSpPr>
        <p:spPr>
          <a:xfrm>
            <a:off x="539552" y="0"/>
            <a:ext cx="8210550" cy="1143000"/>
          </a:xfrm>
        </p:spPr>
        <p:txBody>
          <a:bodyPr/>
          <a:lstStyle/>
          <a:p>
            <a:pPr algn="l"/>
            <a:r>
              <a:rPr lang="en-US" altLang="zh-CN" sz="3200" b="1" dirty="0" smtClean="0"/>
              <a:t>Problem Statement </a:t>
            </a:r>
            <a:r>
              <a:rPr lang="en-US" altLang="zh-CN" sz="3200" b="1" dirty="0" smtClean="0"/>
              <a:t>Use Case </a:t>
            </a:r>
            <a:r>
              <a:rPr lang="en-US" altLang="zh-CN" sz="3200" b="1" dirty="0" smtClean="0"/>
              <a:t>1 – Why Group ID?</a:t>
            </a:r>
            <a:endParaRPr lang="zh-CN" altLang="en-US" sz="3200" b="1" dirty="0"/>
          </a:p>
        </p:txBody>
      </p:sp>
      <p:sp>
        <p:nvSpPr>
          <p:cNvPr id="77" name="矩形 76"/>
          <p:cNvSpPr/>
          <p:nvPr/>
        </p:nvSpPr>
        <p:spPr>
          <a:xfrm>
            <a:off x="251520" y="4941168"/>
            <a:ext cx="8136904" cy="1224136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pPr lvl="1">
              <a:buFont typeface="Wingdings" pitchFamily="2" charset="2"/>
              <a:buChar char="l"/>
            </a:pPr>
            <a:r>
              <a:rPr lang="en-US" altLang="zh-CN" sz="1900" dirty="0" smtClean="0"/>
              <a:t> Service Quality (</a:t>
            </a:r>
            <a:r>
              <a:rPr lang="en-US" altLang="zh-CN" sz="1900" dirty="0" err="1" smtClean="0"/>
              <a:t>QoS</a:t>
            </a:r>
            <a:r>
              <a:rPr lang="en-US" altLang="zh-CN" sz="1900" dirty="0" smtClean="0"/>
              <a:t>) for subscriber should be guaranteed, no matter which type of device, so we need to bind all the devices belonging to one subscriber to one group</a:t>
            </a:r>
          </a:p>
          <a:p>
            <a:pPr lvl="1">
              <a:buFont typeface="Wingdings" pitchFamily="2" charset="2"/>
              <a:buChar char="l"/>
            </a:pPr>
            <a:r>
              <a:rPr lang="en-US" altLang="zh-CN" sz="1900" dirty="0" smtClean="0"/>
              <a:t> All the devices belonging to one subscriber should be charging as one bill</a:t>
            </a:r>
          </a:p>
          <a:p>
            <a:pPr lvl="1">
              <a:buFont typeface="Wingdings" pitchFamily="2" charset="2"/>
              <a:buChar char="l"/>
            </a:pPr>
            <a:r>
              <a:rPr lang="en-US" altLang="zh-CN" sz="1900" dirty="0" smtClean="0"/>
              <a:t> Application switching among different devices belonging to one group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827584" y="1124744"/>
            <a:ext cx="6984776" cy="3312368"/>
            <a:chOff x="451580" y="1124744"/>
            <a:chExt cx="8533278" cy="4609782"/>
          </a:xfrm>
        </p:grpSpPr>
        <p:sp>
          <p:nvSpPr>
            <p:cNvPr id="76" name="Rectangle 66"/>
            <p:cNvSpPr/>
            <p:nvPr/>
          </p:nvSpPr>
          <p:spPr bwMode="auto">
            <a:xfrm>
              <a:off x="3059832" y="3645576"/>
              <a:ext cx="4182186" cy="2044293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78" name="Rectangle 67"/>
            <p:cNvSpPr/>
            <p:nvPr/>
          </p:nvSpPr>
          <p:spPr bwMode="auto">
            <a:xfrm>
              <a:off x="694441" y="3641969"/>
              <a:ext cx="2149367" cy="2044293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79" name="Rectangle 68"/>
            <p:cNvSpPr/>
            <p:nvPr/>
          </p:nvSpPr>
          <p:spPr bwMode="auto">
            <a:xfrm>
              <a:off x="694441" y="1124744"/>
              <a:ext cx="2149367" cy="208823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bg2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80" name="Oval 69"/>
            <p:cNvSpPr/>
            <p:nvPr/>
          </p:nvSpPr>
          <p:spPr bwMode="auto">
            <a:xfrm>
              <a:off x="1075692" y="2323026"/>
              <a:ext cx="1751130" cy="30490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UTRAN</a:t>
              </a:r>
            </a:p>
          </p:txBody>
        </p:sp>
        <p:sp>
          <p:nvSpPr>
            <p:cNvPr id="81" name="Oval 70"/>
            <p:cNvSpPr/>
            <p:nvPr/>
          </p:nvSpPr>
          <p:spPr bwMode="auto">
            <a:xfrm>
              <a:off x="1067403" y="2066727"/>
              <a:ext cx="1759418" cy="36078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E-UTRAN</a:t>
              </a:r>
            </a:p>
          </p:txBody>
        </p:sp>
        <p:sp>
          <p:nvSpPr>
            <p:cNvPr id="82" name="Oval 71"/>
            <p:cNvSpPr/>
            <p:nvPr/>
          </p:nvSpPr>
          <p:spPr bwMode="auto">
            <a:xfrm>
              <a:off x="1083980" y="2589312"/>
              <a:ext cx="1742842" cy="23904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GERAN</a:t>
              </a:r>
            </a:p>
          </p:txBody>
        </p:sp>
        <p:sp>
          <p:nvSpPr>
            <p:cNvPr id="83" name="Rounded Rectangle 74"/>
            <p:cNvSpPr/>
            <p:nvPr/>
          </p:nvSpPr>
          <p:spPr bwMode="auto">
            <a:xfrm>
              <a:off x="5220072" y="3645024"/>
              <a:ext cx="861960" cy="3328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BPCF</a:t>
              </a:r>
            </a:p>
          </p:txBody>
        </p:sp>
        <p:sp>
          <p:nvSpPr>
            <p:cNvPr id="84" name="Rounded Rectangle 76"/>
            <p:cNvSpPr/>
            <p:nvPr/>
          </p:nvSpPr>
          <p:spPr bwMode="auto">
            <a:xfrm>
              <a:off x="5508104" y="4365104"/>
              <a:ext cx="1210059" cy="3328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BBF AAA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85" name="TextBox 59"/>
            <p:cNvSpPr txBox="1">
              <a:spLocks noChangeArrowheads="1"/>
            </p:cNvSpPr>
            <p:nvPr/>
          </p:nvSpPr>
          <p:spPr bwMode="auto">
            <a:xfrm>
              <a:off x="694441" y="1124744"/>
              <a:ext cx="654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200" i="1" dirty="0" smtClean="0"/>
                <a:t>Cellular</a:t>
              </a:r>
              <a:endParaRPr lang="en-US" altLang="zh-CN" sz="1200" i="1" dirty="0"/>
            </a:p>
          </p:txBody>
        </p:sp>
        <p:sp>
          <p:nvSpPr>
            <p:cNvPr id="86" name="TextBox 85"/>
            <p:cNvSpPr txBox="1"/>
            <p:nvPr/>
          </p:nvSpPr>
          <p:spPr bwMode="auto">
            <a:xfrm>
              <a:off x="3131840" y="3645024"/>
              <a:ext cx="1078372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i="1" dirty="0" smtClean="0"/>
                <a:t>Fixed Network</a:t>
              </a:r>
              <a:endParaRPr lang="en-US" altLang="zh-CN" sz="1200" i="1" dirty="0"/>
            </a:p>
          </p:txBody>
        </p:sp>
        <p:sp>
          <p:nvSpPr>
            <p:cNvPr id="87" name="Rounded Rectangle 101"/>
            <p:cNvSpPr/>
            <p:nvPr/>
          </p:nvSpPr>
          <p:spPr bwMode="auto">
            <a:xfrm>
              <a:off x="1009387" y="4795870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RG</a:t>
              </a:r>
            </a:p>
          </p:txBody>
        </p:sp>
        <p:sp>
          <p:nvSpPr>
            <p:cNvPr id="88" name="Cloud 113"/>
            <p:cNvSpPr/>
            <p:nvPr/>
          </p:nvSpPr>
          <p:spPr bwMode="auto">
            <a:xfrm>
              <a:off x="7380312" y="1772816"/>
              <a:ext cx="1604546" cy="810504"/>
            </a:xfrm>
            <a:prstGeom prst="cloud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Operator’s Service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Straight Connector 106"/>
            <p:cNvCxnSpPr/>
            <p:nvPr/>
          </p:nvCxnSpPr>
          <p:spPr bwMode="auto">
            <a:xfrm flipV="1">
              <a:off x="5012527" y="4519878"/>
              <a:ext cx="2249359" cy="23301"/>
            </a:xfrm>
            <a:prstGeom prst="line">
              <a:avLst/>
            </a:prstGeom>
            <a:solidFill>
              <a:srgbClr val="006699">
                <a:alpha val="8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0" name="Cloud 113"/>
            <p:cNvSpPr/>
            <p:nvPr/>
          </p:nvSpPr>
          <p:spPr bwMode="auto">
            <a:xfrm>
              <a:off x="7380312" y="4005064"/>
              <a:ext cx="1450413" cy="810504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Internet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91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3501008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" name="Rounded Rectangle 101"/>
            <p:cNvSpPr/>
            <p:nvPr/>
          </p:nvSpPr>
          <p:spPr bwMode="auto">
            <a:xfrm>
              <a:off x="1018010" y="3933149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Public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WiFi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93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1340768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3000" y="5085455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" name="TextBox 94"/>
            <p:cNvSpPr txBox="1"/>
            <p:nvPr/>
          </p:nvSpPr>
          <p:spPr>
            <a:xfrm>
              <a:off x="539552" y="3068960"/>
              <a:ext cx="461665" cy="7200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  <p:grpSp>
          <p:nvGrpSpPr>
            <p:cNvPr id="96" name="Group 34"/>
            <p:cNvGrpSpPr>
              <a:grpSpLocks/>
            </p:cNvGrpSpPr>
            <p:nvPr/>
          </p:nvGrpSpPr>
          <p:grpSpPr bwMode="auto">
            <a:xfrm>
              <a:off x="451580" y="4293096"/>
              <a:ext cx="671763" cy="852714"/>
              <a:chOff x="2193988" y="1714499"/>
              <a:chExt cx="4298093" cy="4134210"/>
            </a:xfrm>
          </p:grpSpPr>
          <p:pic>
            <p:nvPicPr>
              <p:cNvPr id="107" name="Picture 7" descr="LapTop Reflect No screen.pn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756853" y="2760249"/>
                <a:ext cx="3735228" cy="3088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" name="Picture 8" descr="DELL_INSPIPRON_1525_BLACK_FVO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93988" y="1714499"/>
                <a:ext cx="3659206" cy="2409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7" name="Picture 9" descr="HTC-Touch-Diamond2_Hom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2348880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" name="TextBox 97"/>
            <p:cNvSpPr txBox="1"/>
            <p:nvPr/>
          </p:nvSpPr>
          <p:spPr bwMode="auto">
            <a:xfrm>
              <a:off x="3419872" y="1412776"/>
              <a:ext cx="104143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i="1" dirty="0" smtClean="0"/>
                <a:t>Core Network</a:t>
              </a:r>
              <a:endParaRPr lang="en-US" altLang="zh-CN" sz="1200" i="1" dirty="0"/>
            </a:p>
          </p:txBody>
        </p:sp>
        <p:sp>
          <p:nvSpPr>
            <p:cNvPr id="99" name="Rounded Rectangle 101"/>
            <p:cNvSpPr/>
            <p:nvPr/>
          </p:nvSpPr>
          <p:spPr bwMode="auto">
            <a:xfrm>
              <a:off x="4427984" y="4077072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IP Edge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1828801" y="1808629"/>
              <a:ext cx="5551512" cy="2801472"/>
            </a:xfrm>
            <a:custGeom>
              <a:avLst/>
              <a:gdLst>
                <a:gd name="connsiteX0" fmla="*/ 0 w 5647765"/>
                <a:gd name="connsiteY0" fmla="*/ 2427195 h 2801472"/>
                <a:gd name="connsiteX1" fmla="*/ 2850776 w 5647765"/>
                <a:gd name="connsiteY1" fmla="*/ 2454089 h 2801472"/>
                <a:gd name="connsiteX2" fmla="*/ 3119718 w 5647765"/>
                <a:gd name="connsiteY2" fmla="*/ 342900 h 2801472"/>
                <a:gd name="connsiteX3" fmla="*/ 5647765 w 5647765"/>
                <a:gd name="connsiteY3" fmla="*/ 396689 h 2801472"/>
                <a:gd name="connsiteX4" fmla="*/ 5647765 w 5647765"/>
                <a:gd name="connsiteY4" fmla="*/ 396689 h 280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7765" h="2801472">
                  <a:moveTo>
                    <a:pt x="0" y="2427195"/>
                  </a:moveTo>
                  <a:cubicBezTo>
                    <a:pt x="1165411" y="2614333"/>
                    <a:pt x="2330823" y="2801472"/>
                    <a:pt x="2850776" y="2454089"/>
                  </a:cubicBezTo>
                  <a:cubicBezTo>
                    <a:pt x="3370729" y="2106706"/>
                    <a:pt x="2653553" y="685800"/>
                    <a:pt x="3119718" y="342900"/>
                  </a:cubicBezTo>
                  <a:cubicBezTo>
                    <a:pt x="3585883" y="0"/>
                    <a:pt x="5647765" y="396689"/>
                    <a:pt x="5647765" y="396689"/>
                  </a:cubicBezTo>
                  <a:lnTo>
                    <a:pt x="5647765" y="396689"/>
                  </a:lnTo>
                </a:path>
              </a:pathLst>
            </a:cu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Rounded Rectangle 101"/>
            <p:cNvSpPr/>
            <p:nvPr/>
          </p:nvSpPr>
          <p:spPr bwMode="auto">
            <a:xfrm>
              <a:off x="1475656" y="4797152"/>
              <a:ext cx="279753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NAT</a:t>
              </a:r>
            </a:p>
          </p:txBody>
        </p:sp>
        <p:pic>
          <p:nvPicPr>
            <p:cNvPr id="102" name="Rectangle 34866"/>
            <p:cNvPicPr>
              <a:picLocks noChangeAspect="1" noChangeArrowheads="1"/>
            </p:cNvPicPr>
            <p:nvPr/>
          </p:nvPicPr>
          <p:blipFill>
            <a:blip r:embed="rId6" cstate="print"/>
            <a:srcRect b="-2029"/>
            <a:stretch>
              <a:fillRect/>
            </a:stretch>
          </p:blipFill>
          <p:spPr bwMode="auto">
            <a:xfrm>
              <a:off x="3851921" y="1268760"/>
              <a:ext cx="3168352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" name="任意多边形 102"/>
            <p:cNvSpPr/>
            <p:nvPr/>
          </p:nvSpPr>
          <p:spPr>
            <a:xfrm>
              <a:off x="1835696" y="4005064"/>
              <a:ext cx="5591853" cy="699165"/>
            </a:xfrm>
            <a:custGeom>
              <a:avLst/>
              <a:gdLst>
                <a:gd name="connsiteX0" fmla="*/ 0 w 5779994"/>
                <a:gd name="connsiteY0" fmla="*/ 201706 h 535641"/>
                <a:gd name="connsiteX1" fmla="*/ 2770094 w 5779994"/>
                <a:gd name="connsiteY1" fmla="*/ 510988 h 535641"/>
                <a:gd name="connsiteX2" fmla="*/ 4101353 w 5779994"/>
                <a:gd name="connsiteY2" fmla="*/ 53788 h 535641"/>
                <a:gd name="connsiteX3" fmla="*/ 5540188 w 5779994"/>
                <a:gd name="connsiteY3" fmla="*/ 188259 h 535641"/>
                <a:gd name="connsiteX4" fmla="*/ 5540188 w 5779994"/>
                <a:gd name="connsiteY4" fmla="*/ 174812 h 53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79994" h="535641">
                  <a:moveTo>
                    <a:pt x="0" y="201706"/>
                  </a:moveTo>
                  <a:cubicBezTo>
                    <a:pt x="1043267" y="368673"/>
                    <a:pt x="2086535" y="535641"/>
                    <a:pt x="2770094" y="510988"/>
                  </a:cubicBezTo>
                  <a:cubicBezTo>
                    <a:pt x="3453653" y="486335"/>
                    <a:pt x="3639671" y="107576"/>
                    <a:pt x="4101353" y="53788"/>
                  </a:cubicBezTo>
                  <a:cubicBezTo>
                    <a:pt x="4563035" y="0"/>
                    <a:pt x="5300382" y="168088"/>
                    <a:pt x="5540188" y="188259"/>
                  </a:cubicBezTo>
                  <a:cubicBezTo>
                    <a:pt x="5779994" y="208430"/>
                    <a:pt x="5660091" y="191621"/>
                    <a:pt x="5540188" y="174812"/>
                  </a:cubicBezTo>
                </a:path>
              </a:pathLst>
            </a:cu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箭头连接符 103"/>
            <p:cNvCxnSpPr>
              <a:endCxn id="83" idx="0"/>
            </p:cNvCxnSpPr>
            <p:nvPr/>
          </p:nvCxnSpPr>
          <p:spPr>
            <a:xfrm>
              <a:off x="5508104" y="2348880"/>
              <a:ext cx="142948" cy="12961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箭头连接符 104"/>
            <p:cNvCxnSpPr>
              <a:stCxn id="83" idx="1"/>
            </p:cNvCxnSpPr>
            <p:nvPr/>
          </p:nvCxnSpPr>
          <p:spPr>
            <a:xfrm flipH="1">
              <a:off x="4860032" y="3811452"/>
              <a:ext cx="360040" cy="1936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5652120" y="2780928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Policy Control</a:t>
              </a:r>
              <a:endParaRPr lang="zh-CN" altLang="en-US" dirty="0"/>
            </a:p>
          </p:txBody>
        </p:sp>
      </p:grpSp>
      <p:sp>
        <p:nvSpPr>
          <p:cNvPr id="109" name="椭圆 108"/>
          <p:cNvSpPr/>
          <p:nvPr/>
        </p:nvSpPr>
        <p:spPr>
          <a:xfrm>
            <a:off x="827584" y="2708920"/>
            <a:ext cx="432048" cy="576064"/>
          </a:xfrm>
          <a:prstGeom prst="ellipse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827584" y="3284984"/>
            <a:ext cx="432048" cy="576064"/>
          </a:xfrm>
          <a:prstGeom prst="ellipse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899592" y="1916832"/>
            <a:ext cx="432048" cy="576064"/>
          </a:xfrm>
          <a:prstGeom prst="ellipse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3" name="组合 112"/>
          <p:cNvGrpSpPr/>
          <p:nvPr/>
        </p:nvGrpSpPr>
        <p:grpSpPr>
          <a:xfrm>
            <a:off x="4139952" y="3501008"/>
            <a:ext cx="3003510" cy="1243017"/>
            <a:chOff x="3491880" y="3573016"/>
            <a:chExt cx="3003510" cy="1243017"/>
          </a:xfrm>
        </p:grpSpPr>
        <p:pic>
          <p:nvPicPr>
            <p:cNvPr id="72" name="Picture 5" descr="guang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0800000">
              <a:off x="3491880" y="3573016"/>
              <a:ext cx="3003510" cy="1243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TextBox 70"/>
            <p:cNvSpPr txBox="1"/>
            <p:nvPr/>
          </p:nvSpPr>
          <p:spPr>
            <a:xfrm>
              <a:off x="4067944" y="4149080"/>
              <a:ext cx="2299799" cy="60016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l"/>
              </a:pPr>
              <a:r>
                <a:rPr lang="en-US" altLang="zh-CN" sz="1100" dirty="0" smtClean="0">
                  <a:latin typeface="+mj-ea"/>
                  <a:ea typeface="+mj-ea"/>
                </a:rPr>
                <a:t>Uniform traffic policy based on Group</a:t>
              </a:r>
            </a:p>
            <a:p>
              <a:pPr>
                <a:buFont typeface="Wingdings" pitchFamily="2" charset="2"/>
                <a:buChar char="l"/>
              </a:pPr>
              <a:r>
                <a:rPr lang="en-US" altLang="zh-CN" sz="1100" dirty="0" smtClean="0">
                  <a:latin typeface="+mj-ea"/>
                  <a:ea typeface="+mj-ea"/>
                </a:rPr>
                <a:t> Group based Charging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日期占位符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altLang="zh-CN" dirty="0" smtClean="0">
                <a:latin typeface="FrutigerNext LT Bold" pitchFamily="20" charset="0"/>
              </a:rPr>
              <a:t>Page </a:t>
            </a:r>
            <a:fld id="{3203BDA3-73DF-41D6-9B67-06C5013E1410}" type="slidenum">
              <a:rPr lang="de-DE" altLang="zh-CN" smtClean="0">
                <a:latin typeface="FrutigerNext LT Bold" pitchFamily="20" charset="0"/>
              </a:rPr>
              <a:pPr/>
              <a:t>5</a:t>
            </a:fld>
            <a:endParaRPr lang="en-GB" altLang="zh-CN" dirty="0" smtClean="0">
              <a:latin typeface="FrutigerNext LT Bold" pitchFamily="20" charset="0"/>
            </a:endParaRPr>
          </a:p>
        </p:txBody>
      </p:sp>
      <p:sp>
        <p:nvSpPr>
          <p:cNvPr id="395" name="Rectangle 2"/>
          <p:cNvSpPr txBox="1">
            <a:spLocks noChangeArrowheads="1"/>
          </p:cNvSpPr>
          <p:nvPr/>
        </p:nvSpPr>
        <p:spPr>
          <a:xfrm>
            <a:off x="179512" y="260648"/>
            <a:ext cx="8964488" cy="571491"/>
          </a:xfrm>
          <a:prstGeom prst="rect">
            <a:avLst/>
          </a:prstGeom>
          <a:noFill/>
        </p:spPr>
        <p:txBody>
          <a:bodyPr vert="horz" wrap="square" lIns="78286" tIns="39142" rIns="78286" bIns="39142" rtlCol="0" anchor="ctr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zh-CN" sz="3200" b="1" dirty="0" smtClean="0"/>
              <a:t>Application for </a:t>
            </a:r>
            <a:r>
              <a:rPr lang="en-US" altLang="zh-CN" sz="3200" b="1" dirty="0" smtClean="0"/>
              <a:t>U</a:t>
            </a:r>
            <a:r>
              <a:rPr lang="en-US" altLang="zh-CN" sz="3200" b="1" dirty="0" smtClean="0"/>
              <a:t>se Case </a:t>
            </a:r>
            <a:r>
              <a:rPr lang="en-US" altLang="zh-CN" sz="3200" b="1" dirty="0" smtClean="0"/>
              <a:t>1-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Uniform Policy</a:t>
            </a:r>
            <a:r>
              <a:rPr kumimoji="0" lang="en-US" altLang="zh-CN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Control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11560" y="980728"/>
            <a:ext cx="7776864" cy="4549924"/>
            <a:chOff x="179512" y="1268413"/>
            <a:chExt cx="8208913" cy="4910311"/>
          </a:xfrm>
        </p:grpSpPr>
        <p:pic>
          <p:nvPicPr>
            <p:cNvPr id="406" name="Picture 7" descr="guang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2051720" y="4653136"/>
              <a:ext cx="2109788" cy="147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9" name="Picture 5" descr="0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8400" y="1268413"/>
              <a:ext cx="644525" cy="554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0" name="Freeform 3" descr="Moln02"/>
            <p:cNvSpPr>
              <a:spLocks/>
            </p:cNvSpPr>
            <p:nvPr/>
          </p:nvSpPr>
          <p:spPr bwMode="auto">
            <a:xfrm>
              <a:off x="1979613" y="1628775"/>
              <a:ext cx="4897437" cy="792163"/>
            </a:xfrm>
            <a:custGeom>
              <a:avLst/>
              <a:gdLst>
                <a:gd name="T0" fmla="*/ 449 w 905"/>
                <a:gd name="T1" fmla="*/ 568 h 634"/>
                <a:gd name="T2" fmla="*/ 258 w 905"/>
                <a:gd name="T3" fmla="*/ 532 h 634"/>
                <a:gd name="T4" fmla="*/ 97 w 905"/>
                <a:gd name="T5" fmla="*/ 376 h 634"/>
                <a:gd name="T6" fmla="*/ 152 w 905"/>
                <a:gd name="T7" fmla="*/ 228 h 634"/>
                <a:gd name="T8" fmla="*/ 256 w 905"/>
                <a:gd name="T9" fmla="*/ 168 h 634"/>
                <a:gd name="T10" fmla="*/ 378 w 905"/>
                <a:gd name="T11" fmla="*/ 93 h 634"/>
                <a:gd name="T12" fmla="*/ 501 w 905"/>
                <a:gd name="T13" fmla="*/ 73 h 634"/>
                <a:gd name="T14" fmla="*/ 737 w 905"/>
                <a:gd name="T15" fmla="*/ 134 h 634"/>
                <a:gd name="T16" fmla="*/ 827 w 905"/>
                <a:gd name="T17" fmla="*/ 265 h 634"/>
                <a:gd name="T18" fmla="*/ 829 w 905"/>
                <a:gd name="T19" fmla="*/ 409 h 634"/>
                <a:gd name="T20" fmla="*/ 672 w 905"/>
                <a:gd name="T21" fmla="*/ 522 h 634"/>
                <a:gd name="T22" fmla="*/ 449 w 905"/>
                <a:gd name="T23" fmla="*/ 568 h 6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05"/>
                <a:gd name="T37" fmla="*/ 0 h 634"/>
                <a:gd name="T38" fmla="*/ 905 w 905"/>
                <a:gd name="T39" fmla="*/ 634 h 6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05" h="634">
                  <a:moveTo>
                    <a:pt x="449" y="568"/>
                  </a:moveTo>
                  <a:cubicBezTo>
                    <a:pt x="406" y="631"/>
                    <a:pt x="280" y="606"/>
                    <a:pt x="258" y="532"/>
                  </a:cubicBezTo>
                  <a:cubicBezTo>
                    <a:pt x="201" y="564"/>
                    <a:pt x="38" y="484"/>
                    <a:pt x="97" y="376"/>
                  </a:cubicBezTo>
                  <a:cubicBezTo>
                    <a:pt x="0" y="344"/>
                    <a:pt x="45" y="194"/>
                    <a:pt x="152" y="228"/>
                  </a:cubicBezTo>
                  <a:cubicBezTo>
                    <a:pt x="130" y="176"/>
                    <a:pt x="208" y="141"/>
                    <a:pt x="256" y="168"/>
                  </a:cubicBezTo>
                  <a:cubicBezTo>
                    <a:pt x="246" y="113"/>
                    <a:pt x="300" y="67"/>
                    <a:pt x="378" y="93"/>
                  </a:cubicBezTo>
                  <a:cubicBezTo>
                    <a:pt x="384" y="40"/>
                    <a:pt x="473" y="25"/>
                    <a:pt x="501" y="73"/>
                  </a:cubicBezTo>
                  <a:cubicBezTo>
                    <a:pt x="574" y="0"/>
                    <a:pt x="723" y="52"/>
                    <a:pt x="737" y="134"/>
                  </a:cubicBezTo>
                  <a:cubicBezTo>
                    <a:pt x="813" y="109"/>
                    <a:pt x="866" y="211"/>
                    <a:pt x="827" y="265"/>
                  </a:cubicBezTo>
                  <a:cubicBezTo>
                    <a:pt x="903" y="292"/>
                    <a:pt x="905" y="388"/>
                    <a:pt x="829" y="409"/>
                  </a:cubicBezTo>
                  <a:cubicBezTo>
                    <a:pt x="852" y="473"/>
                    <a:pt x="739" y="551"/>
                    <a:pt x="672" y="522"/>
                  </a:cubicBezTo>
                  <a:cubicBezTo>
                    <a:pt x="671" y="610"/>
                    <a:pt x="502" y="634"/>
                    <a:pt x="449" y="568"/>
                  </a:cubicBezTo>
                  <a:close/>
                </a:path>
              </a:pathLst>
            </a:custGeom>
            <a:blipFill dpi="0" rotWithShape="0">
              <a:blip r:embed="rId5" cstate="print"/>
              <a:srcRect/>
              <a:tile tx="0" ty="0" sx="100000" sy="100000" flip="none" algn="tl"/>
            </a:blipFill>
            <a:ln w="28575" cap="flat" cmpd="sng">
              <a:solidFill>
                <a:srgbClr val="99B4D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10800000" vert="eaVert" wrap="none" anchor="ctr"/>
            <a:lstStyle/>
            <a:p>
              <a:endParaRPr lang="zh-CN" altLang="en-US"/>
            </a:p>
          </p:txBody>
        </p:sp>
        <p:pic>
          <p:nvPicPr>
            <p:cNvPr id="1403918" name="Picture 14" descr="videophone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4C628B"/>
                </a:clrFrom>
                <a:clrTo>
                  <a:srgbClr val="4C628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90308" y="3932238"/>
              <a:ext cx="862012" cy="63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16" descr="XD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54500" y="3902075"/>
              <a:ext cx="603250" cy="557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4" name="Text Box 17"/>
            <p:cNvSpPr txBox="1">
              <a:spLocks noChangeArrowheads="1"/>
            </p:cNvSpPr>
            <p:nvPr/>
          </p:nvSpPr>
          <p:spPr bwMode="auto">
            <a:xfrm>
              <a:off x="3492500" y="1773238"/>
              <a:ext cx="933450" cy="244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59324" tIns="29663" rIns="59324" bIns="29663">
              <a:spAutoFit/>
            </a:bodyPr>
            <a:lstStyle/>
            <a:p>
              <a:pPr defTabSz="596900" eaLnBrk="0" hangingPunct="0"/>
              <a:r>
                <a:rPr lang="en-US" altLang="zh-CN" sz="1200">
                  <a:solidFill>
                    <a:schemeClr val="tx1"/>
                  </a:solidFill>
                </a:rPr>
                <a:t>GGSN/PGW</a:t>
              </a:r>
            </a:p>
          </p:txBody>
        </p:sp>
        <p:pic>
          <p:nvPicPr>
            <p:cNvPr id="1035" name="Picture 18" descr="未标题-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43438" y="1341438"/>
              <a:ext cx="46672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8" name="Text Box 378"/>
            <p:cNvSpPr txBox="1">
              <a:spLocks noChangeArrowheads="1"/>
            </p:cNvSpPr>
            <p:nvPr/>
          </p:nvSpPr>
          <p:spPr bwMode="auto">
            <a:xfrm>
              <a:off x="3140075" y="4505325"/>
              <a:ext cx="719330" cy="3369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59324" tIns="29663" rIns="59324" bIns="29663">
              <a:spAutoFit/>
            </a:bodyPr>
            <a:lstStyle/>
            <a:p>
              <a:pPr defTabSz="596900" eaLnBrk="0" hangingPunct="0"/>
              <a:r>
                <a:rPr lang="en-US" altLang="zh-CN" dirty="0" smtClean="0">
                  <a:solidFill>
                    <a:schemeClr val="tx1"/>
                  </a:solidFill>
                </a:rPr>
                <a:t>Phone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04283" name="Rectangle 379"/>
            <p:cNvSpPr>
              <a:spLocks noChangeArrowheads="1"/>
            </p:cNvSpPr>
            <p:nvPr/>
          </p:nvSpPr>
          <p:spPr bwMode="auto">
            <a:xfrm>
              <a:off x="1042988" y="3500438"/>
              <a:ext cx="1800225" cy="129698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0" name="Text Box 380"/>
            <p:cNvSpPr txBox="1">
              <a:spLocks noChangeArrowheads="1"/>
            </p:cNvSpPr>
            <p:nvPr/>
          </p:nvSpPr>
          <p:spPr bwMode="auto">
            <a:xfrm>
              <a:off x="4062413" y="4518025"/>
              <a:ext cx="977862" cy="3369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59324" tIns="29663" rIns="59324" bIns="29663">
              <a:spAutoFit/>
            </a:bodyPr>
            <a:lstStyle/>
            <a:p>
              <a:pPr defTabSz="596900" eaLnBrk="0" hangingPunct="0"/>
              <a:r>
                <a:rPr lang="en-US" altLang="zh-CN" dirty="0" smtClean="0"/>
                <a:t>PAD/PDA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42" name="Text Box 382"/>
            <p:cNvSpPr txBox="1">
              <a:spLocks noChangeArrowheads="1"/>
            </p:cNvSpPr>
            <p:nvPr/>
          </p:nvSpPr>
          <p:spPr bwMode="auto">
            <a:xfrm>
              <a:off x="5218251" y="4508500"/>
              <a:ext cx="361861" cy="3369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59324" tIns="29663" rIns="59324" bIns="29663">
              <a:spAutoFit/>
            </a:bodyPr>
            <a:lstStyle/>
            <a:p>
              <a:pPr defTabSz="596900" eaLnBrk="0" hangingPunct="0"/>
              <a:r>
                <a:rPr lang="en-US" altLang="zh-CN" dirty="0" smtClean="0"/>
                <a:t>PC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04287" name="Text Box 383"/>
            <p:cNvSpPr txBox="1">
              <a:spLocks noChangeArrowheads="1"/>
            </p:cNvSpPr>
            <p:nvPr/>
          </p:nvSpPr>
          <p:spPr bwMode="auto">
            <a:xfrm>
              <a:off x="6120770" y="4581128"/>
              <a:ext cx="1259542" cy="3369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59324" tIns="29663" rIns="59324" bIns="29663">
              <a:spAutoFit/>
            </a:bodyPr>
            <a:lstStyle/>
            <a:p>
              <a:pPr defTabSz="596900" eaLnBrk="0" hangingPunct="0"/>
              <a:r>
                <a:rPr lang="en-US" altLang="zh-CN" dirty="0" smtClean="0"/>
                <a:t>Multimedia 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1044" name="Picture 386" descr="2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638800" y="2068513"/>
              <a:ext cx="660400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5" name="Text Box 387"/>
            <p:cNvSpPr txBox="1">
              <a:spLocks noChangeArrowheads="1"/>
            </p:cNvSpPr>
            <p:nvPr/>
          </p:nvSpPr>
          <p:spPr bwMode="auto">
            <a:xfrm>
              <a:off x="6235700" y="2222500"/>
              <a:ext cx="743375" cy="6139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59324" tIns="29663" rIns="59324" bIns="29663">
              <a:spAutoFit/>
            </a:bodyPr>
            <a:lstStyle/>
            <a:p>
              <a:pPr defTabSz="596900" eaLnBrk="0" hangingPunct="0"/>
              <a:r>
                <a:rPr lang="en-US" altLang="zh-CN" dirty="0" smtClean="0">
                  <a:solidFill>
                    <a:schemeClr val="tx1"/>
                  </a:solidFill>
                </a:rPr>
                <a:t>Fixed </a:t>
              </a:r>
            </a:p>
            <a:p>
              <a:pPr defTabSz="596900" eaLnBrk="0" hangingPunct="0"/>
              <a:r>
                <a:rPr lang="en-US" altLang="zh-CN" dirty="0" smtClean="0"/>
                <a:t>Access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046" name="AutoShape 388"/>
            <p:cNvCxnSpPr>
              <a:cxnSpLocks noChangeShapeType="1"/>
            </p:cNvCxnSpPr>
            <p:nvPr/>
          </p:nvCxnSpPr>
          <p:spPr bwMode="auto">
            <a:xfrm flipH="1">
              <a:off x="3487738" y="2733675"/>
              <a:ext cx="406400" cy="98266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pic>
          <p:nvPicPr>
            <p:cNvPr id="1047" name="Picture 389" descr="2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63938" y="2133600"/>
              <a:ext cx="660400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48" name="AutoShape 391"/>
            <p:cNvCxnSpPr>
              <a:cxnSpLocks noChangeShapeType="1"/>
            </p:cNvCxnSpPr>
            <p:nvPr/>
          </p:nvCxnSpPr>
          <p:spPr bwMode="auto">
            <a:xfrm>
              <a:off x="3894138" y="2733675"/>
              <a:ext cx="646112" cy="112236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1049" name="AutoShape 392"/>
            <p:cNvCxnSpPr>
              <a:cxnSpLocks noChangeShapeType="1"/>
            </p:cNvCxnSpPr>
            <p:nvPr/>
          </p:nvCxnSpPr>
          <p:spPr bwMode="auto">
            <a:xfrm flipH="1">
              <a:off x="5364163" y="2636838"/>
              <a:ext cx="611187" cy="14033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50" name="AutoShape 393"/>
            <p:cNvCxnSpPr>
              <a:cxnSpLocks noChangeShapeType="1"/>
            </p:cNvCxnSpPr>
            <p:nvPr/>
          </p:nvCxnSpPr>
          <p:spPr bwMode="auto">
            <a:xfrm>
              <a:off x="6011863" y="2636838"/>
              <a:ext cx="696912" cy="13255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051" name="Freeform 394"/>
            <p:cNvSpPr>
              <a:spLocks/>
            </p:cNvSpPr>
            <p:nvPr/>
          </p:nvSpPr>
          <p:spPr bwMode="auto">
            <a:xfrm>
              <a:off x="1763713" y="2997200"/>
              <a:ext cx="5832475" cy="792163"/>
            </a:xfrm>
            <a:custGeom>
              <a:avLst/>
              <a:gdLst>
                <a:gd name="T0" fmla="*/ 0 w 3674"/>
                <a:gd name="T1" fmla="*/ 371 h 371"/>
                <a:gd name="T2" fmla="*/ 952 w 3674"/>
                <a:gd name="T3" fmla="*/ 53 h 371"/>
                <a:gd name="T4" fmla="*/ 2630 w 3674"/>
                <a:gd name="T5" fmla="*/ 53 h 371"/>
                <a:gd name="T6" fmla="*/ 3674 w 3674"/>
                <a:gd name="T7" fmla="*/ 371 h 3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4"/>
                <a:gd name="T13" fmla="*/ 0 h 371"/>
                <a:gd name="T14" fmla="*/ 3674 w 3674"/>
                <a:gd name="T15" fmla="*/ 371 h 3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4" h="371">
                  <a:moveTo>
                    <a:pt x="0" y="371"/>
                  </a:moveTo>
                  <a:cubicBezTo>
                    <a:pt x="257" y="238"/>
                    <a:pt x="514" y="106"/>
                    <a:pt x="952" y="53"/>
                  </a:cubicBezTo>
                  <a:cubicBezTo>
                    <a:pt x="1390" y="0"/>
                    <a:pt x="2176" y="0"/>
                    <a:pt x="2630" y="53"/>
                  </a:cubicBezTo>
                  <a:cubicBezTo>
                    <a:pt x="3084" y="106"/>
                    <a:pt x="3379" y="238"/>
                    <a:pt x="3674" y="371"/>
                  </a:cubicBezTo>
                </a:path>
              </a:pathLst>
            </a:custGeom>
            <a:noFill/>
            <a:ln w="25400" cap="flat">
              <a:solidFill>
                <a:srgbClr val="80008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4300" name="AutoShape 396"/>
            <p:cNvSpPr>
              <a:spLocks noChangeArrowheads="1"/>
            </p:cNvSpPr>
            <p:nvPr/>
          </p:nvSpPr>
          <p:spPr bwMode="auto">
            <a:xfrm>
              <a:off x="6444209" y="2636912"/>
              <a:ext cx="1944216" cy="792088"/>
            </a:xfrm>
            <a:prstGeom prst="cloudCallout">
              <a:avLst>
                <a:gd name="adj1" fmla="val -82500"/>
                <a:gd name="adj2" fmla="val 122800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lIns="91405" tIns="45702" rIns="91405" bIns="45702"/>
            <a:lstStyle/>
            <a:p>
              <a:pPr>
                <a:lnSpc>
                  <a:spcPct val="150000"/>
                </a:lnSpc>
                <a:spcBef>
                  <a:spcPct val="50000"/>
                </a:spcBef>
                <a:buSzPct val="80000"/>
                <a:defRPr/>
              </a:pPr>
              <a:endParaRPr kumimoji="1" lang="zh-CN" altLang="en-US">
                <a:solidFill>
                  <a:srgbClr val="FF0000"/>
                </a:solidFill>
                <a:ea typeface="宋体" pitchFamily="2" charset="-122"/>
              </a:endParaRPr>
            </a:p>
          </p:txBody>
        </p:sp>
        <p:sp>
          <p:nvSpPr>
            <p:cNvPr id="1054" name="Text Box 397"/>
            <p:cNvSpPr txBox="1">
              <a:spLocks noChangeArrowheads="1"/>
            </p:cNvSpPr>
            <p:nvPr/>
          </p:nvSpPr>
          <p:spPr bwMode="auto">
            <a:xfrm>
              <a:off x="6516216" y="2708920"/>
              <a:ext cx="1799779" cy="6462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1405" tIns="45702" rIns="91405" bIns="45702">
              <a:spAutoFit/>
            </a:bodyPr>
            <a:lstStyle/>
            <a:p>
              <a:pPr algn="ctr">
                <a:lnSpc>
                  <a:spcPct val="120000"/>
                </a:lnSpc>
                <a:buSzPct val="80000"/>
              </a:pPr>
              <a:r>
                <a:rPr kumimoji="1" lang="en-US" altLang="zh-CN" sz="1000" dirty="0" smtClean="0">
                  <a:solidFill>
                    <a:srgbClr val="0000CC"/>
                  </a:solidFill>
                  <a:latin typeface="华文细黑" pitchFamily="2" charset="-122"/>
                </a:rPr>
                <a:t>My service  is guaranteed, even different access and different devices. </a:t>
              </a:r>
              <a:endParaRPr kumimoji="1" lang="zh-CN" altLang="en-US" sz="1000" dirty="0">
                <a:solidFill>
                  <a:srgbClr val="0000CC"/>
                </a:solidFill>
                <a:latin typeface="华文细黑" pitchFamily="2" charset="-122"/>
              </a:endParaRPr>
            </a:p>
          </p:txBody>
        </p:sp>
        <p:sp>
          <p:nvSpPr>
            <p:cNvPr id="1404302" name="AutoShape 398"/>
            <p:cNvSpPr>
              <a:spLocks noChangeArrowheads="1"/>
            </p:cNvSpPr>
            <p:nvPr/>
          </p:nvSpPr>
          <p:spPr bwMode="auto">
            <a:xfrm>
              <a:off x="539552" y="2276475"/>
              <a:ext cx="1871861" cy="936625"/>
            </a:xfrm>
            <a:prstGeom prst="cloudCallout">
              <a:avLst>
                <a:gd name="adj1" fmla="val 11458"/>
                <a:gd name="adj2" fmla="val 100676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lIns="91405" tIns="45702" rIns="91405" bIns="45702"/>
            <a:lstStyle/>
            <a:p>
              <a:pPr>
                <a:lnSpc>
                  <a:spcPct val="150000"/>
                </a:lnSpc>
                <a:spcBef>
                  <a:spcPct val="50000"/>
                </a:spcBef>
                <a:buSzPct val="80000"/>
                <a:defRPr/>
              </a:pPr>
              <a:endParaRPr kumimoji="1" lang="zh-CN" altLang="en-US">
                <a:solidFill>
                  <a:srgbClr val="FF0000"/>
                </a:solidFill>
                <a:ea typeface="宋体" pitchFamily="2" charset="-122"/>
              </a:endParaRPr>
            </a:p>
          </p:txBody>
        </p:sp>
        <p:sp>
          <p:nvSpPr>
            <p:cNvPr id="1056" name="Text Box 399"/>
            <p:cNvSpPr txBox="1">
              <a:spLocks noChangeArrowheads="1"/>
            </p:cNvSpPr>
            <p:nvPr/>
          </p:nvSpPr>
          <p:spPr bwMode="auto">
            <a:xfrm>
              <a:off x="683568" y="2348880"/>
              <a:ext cx="1656407" cy="830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5" tIns="45702" rIns="91405" bIns="45702">
              <a:spAutoFit/>
            </a:bodyPr>
            <a:lstStyle/>
            <a:p>
              <a:pPr algn="ctr">
                <a:lnSpc>
                  <a:spcPct val="120000"/>
                </a:lnSpc>
                <a:buSzPct val="80000"/>
              </a:pPr>
              <a:r>
                <a:rPr kumimoji="1" lang="en-US" altLang="zh-CN" sz="1000" dirty="0" smtClean="0">
                  <a:solidFill>
                    <a:srgbClr val="0000CC"/>
                  </a:solidFill>
                  <a:latin typeface="华文细黑" pitchFamily="2" charset="-122"/>
                </a:rPr>
                <a:t>I am the subscriber of operator X.  My service control should be confirmed.</a:t>
              </a:r>
              <a:endParaRPr kumimoji="1" lang="zh-CN" altLang="en-US" sz="1000" dirty="0">
                <a:solidFill>
                  <a:srgbClr val="0000CC"/>
                </a:solidFill>
                <a:latin typeface="华文细黑" pitchFamily="2" charset="-122"/>
              </a:endParaRPr>
            </a:p>
          </p:txBody>
        </p:sp>
        <p:pic>
          <p:nvPicPr>
            <p:cNvPr id="1404307" name="Picture 403" descr="003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6013" y="3716338"/>
              <a:ext cx="833437" cy="98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0" name="Text Box 387"/>
            <p:cNvSpPr txBox="1">
              <a:spLocks noChangeArrowheads="1"/>
            </p:cNvSpPr>
            <p:nvPr/>
          </p:nvSpPr>
          <p:spPr bwMode="auto">
            <a:xfrm>
              <a:off x="2771801" y="2205038"/>
              <a:ext cx="936600" cy="6139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59324" tIns="29663" rIns="59324" bIns="29663">
              <a:spAutoFit/>
            </a:bodyPr>
            <a:lstStyle/>
            <a:p>
              <a:pPr defTabSz="596900" eaLnBrk="0" hangingPunct="0"/>
              <a:r>
                <a:rPr lang="en-US" altLang="zh-CN" dirty="0" smtClean="0"/>
                <a:t>Mobile Access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1061" name="Picture 3" descr="2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940152" y="3933056"/>
              <a:ext cx="679450" cy="72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8" name="Picture 9" descr="HTC-Touch-Diamond2_Home.png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123728" y="3861048"/>
              <a:ext cx="360040" cy="65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" name="Picture 9" descr="HTC-Touch-Diamond2_Home.png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275856" y="3861048"/>
              <a:ext cx="360040" cy="65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0" name="Group 34"/>
            <p:cNvGrpSpPr>
              <a:grpSpLocks/>
            </p:cNvGrpSpPr>
            <p:nvPr/>
          </p:nvGrpSpPr>
          <p:grpSpPr bwMode="auto">
            <a:xfrm>
              <a:off x="5076056" y="4005064"/>
              <a:ext cx="872603" cy="852715"/>
              <a:chOff x="2756853" y="1714499"/>
              <a:chExt cx="3740218" cy="4134210"/>
            </a:xfrm>
          </p:grpSpPr>
          <p:pic>
            <p:nvPicPr>
              <p:cNvPr id="401" name="Picture 7" descr="LapTop Reflect No screen.png"/>
              <p:cNvPicPr>
                <a:picLocks noChangeAspect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756853" y="2760249"/>
                <a:ext cx="3735228" cy="3088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2" name="Picture 8" descr="DELL_INSPIPRON_1525_BLACK_FVO.png"/>
              <p:cNvPicPr>
                <a:picLocks noChangeAspect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837866" y="1714499"/>
                <a:ext cx="3659205" cy="24098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03" name="Picture 403" descr="003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99992" y="4869160"/>
              <a:ext cx="833437" cy="98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4" name="矩形 403"/>
            <p:cNvSpPr/>
            <p:nvPr/>
          </p:nvSpPr>
          <p:spPr>
            <a:xfrm>
              <a:off x="4067944" y="3861048"/>
              <a:ext cx="1872208" cy="208823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405" name="Picture 5" descr="guang7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 rot="10800000">
              <a:off x="1547663" y="4581128"/>
              <a:ext cx="2268537" cy="159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7" name="TextBox 406"/>
            <p:cNvSpPr txBox="1"/>
            <p:nvPr/>
          </p:nvSpPr>
          <p:spPr>
            <a:xfrm>
              <a:off x="1979712" y="5373216"/>
              <a:ext cx="19442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Devices managed as Group</a:t>
              </a:r>
              <a:endParaRPr lang="zh-CN" altLang="en-US" dirty="0"/>
            </a:p>
          </p:txBody>
        </p:sp>
        <p:sp>
          <p:nvSpPr>
            <p:cNvPr id="408" name="TextBox 407"/>
            <p:cNvSpPr txBox="1"/>
            <p:nvPr/>
          </p:nvSpPr>
          <p:spPr>
            <a:xfrm>
              <a:off x="179512" y="4077072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Ann</a:t>
              </a:r>
              <a:endParaRPr lang="zh-CN" altLang="en-US" dirty="0"/>
            </a:p>
          </p:txBody>
        </p:sp>
        <p:grpSp>
          <p:nvGrpSpPr>
            <p:cNvPr id="409" name="组合 408"/>
            <p:cNvGrpSpPr/>
            <p:nvPr/>
          </p:nvGrpSpPr>
          <p:grpSpPr>
            <a:xfrm>
              <a:off x="5724128" y="2852936"/>
              <a:ext cx="647700" cy="912423"/>
              <a:chOff x="5220072" y="3501008"/>
              <a:chExt cx="647700" cy="912423"/>
            </a:xfrm>
          </p:grpSpPr>
          <p:pic>
            <p:nvPicPr>
              <p:cNvPr id="410" name="Picture 9" descr="06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5220072" y="3501008"/>
                <a:ext cx="647700" cy="401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1" name="Freeform 14"/>
              <p:cNvSpPr>
                <a:spLocks/>
              </p:cNvSpPr>
              <p:nvPr/>
            </p:nvSpPr>
            <p:spPr bwMode="auto">
              <a:xfrm rot="-751590">
                <a:off x="5339209" y="3953056"/>
                <a:ext cx="234950" cy="460375"/>
              </a:xfrm>
              <a:custGeom>
                <a:avLst/>
                <a:gdLst>
                  <a:gd name="T0" fmla="*/ 404 w 404"/>
                  <a:gd name="T1" fmla="*/ 771 h 1294"/>
                  <a:gd name="T2" fmla="*/ 87 w 404"/>
                  <a:gd name="T3" fmla="*/ 0 h 1294"/>
                  <a:gd name="T4" fmla="*/ 224 w 404"/>
                  <a:gd name="T5" fmla="*/ 574 h 1294"/>
                  <a:gd name="T6" fmla="*/ 0 w 404"/>
                  <a:gd name="T7" fmla="*/ 466 h 1294"/>
                  <a:gd name="T8" fmla="*/ 301 w 404"/>
                  <a:gd name="T9" fmla="*/ 1294 h 1294"/>
                  <a:gd name="T10" fmla="*/ 155 w 404"/>
                  <a:gd name="T11" fmla="*/ 686 h 1294"/>
                  <a:gd name="T12" fmla="*/ 404 w 404"/>
                  <a:gd name="T13" fmla="*/ 771 h 12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4"/>
                  <a:gd name="T22" fmla="*/ 0 h 1294"/>
                  <a:gd name="T23" fmla="*/ 404 w 404"/>
                  <a:gd name="T24" fmla="*/ 1294 h 12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4" h="1294">
                    <a:moveTo>
                      <a:pt x="404" y="771"/>
                    </a:moveTo>
                    <a:lnTo>
                      <a:pt x="87" y="0"/>
                    </a:lnTo>
                    <a:lnTo>
                      <a:pt x="224" y="574"/>
                    </a:lnTo>
                    <a:lnTo>
                      <a:pt x="0" y="466"/>
                    </a:lnTo>
                    <a:lnTo>
                      <a:pt x="301" y="1294"/>
                    </a:lnTo>
                    <a:lnTo>
                      <a:pt x="155" y="686"/>
                    </a:lnTo>
                    <a:lnTo>
                      <a:pt x="404" y="771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rgbClr val="ECF6A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755576" y="573325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Application: Bandwidth sharing, Application mobility, etc.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椭圆 86"/>
          <p:cNvSpPr/>
          <p:nvPr/>
        </p:nvSpPr>
        <p:spPr>
          <a:xfrm>
            <a:off x="1187624" y="1916832"/>
            <a:ext cx="79208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en-US" altLang="zh-CN" sz="3200" b="1" dirty="0" smtClean="0">
                <a:latin typeface="+mn-lt"/>
                <a:ea typeface="+mn-ea"/>
                <a:cs typeface="+mn-cs"/>
              </a:rPr>
              <a:t>Use Case </a:t>
            </a:r>
            <a:r>
              <a:rPr lang="en-US" altLang="zh-CN" sz="3200" b="1" dirty="0" smtClean="0">
                <a:latin typeface="+mn-lt"/>
                <a:ea typeface="+mn-ea"/>
                <a:cs typeface="+mn-cs"/>
              </a:rPr>
              <a:t>1 – Protocol Issues </a:t>
            </a:r>
            <a:endParaRPr lang="zh-CN" altLang="en-US" sz="3200" b="1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4437112"/>
            <a:ext cx="8676456" cy="2636912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IP edge is the policy enforcement point for FMC architecture. </a:t>
            </a:r>
          </a:p>
          <a:p>
            <a:r>
              <a:rPr lang="en-US" altLang="zh-CN" sz="2400" dirty="0" smtClean="0"/>
              <a:t>To enforcement policy, the first thing is to recognize the traffic, which means to base on the IP packet, the IP edge should enforce right policy for special group.</a:t>
            </a:r>
          </a:p>
          <a:p>
            <a:r>
              <a:rPr lang="en-US" altLang="zh-CN" sz="2400" dirty="0" smtClean="0"/>
              <a:t>We need to transmit the group ID using IP layer protocols</a:t>
            </a: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39" name="Rectangle 14"/>
          <p:cNvSpPr>
            <a:spLocks noChangeArrowheads="1"/>
          </p:cNvSpPr>
          <p:nvPr/>
        </p:nvSpPr>
        <p:spPr bwMode="auto">
          <a:xfrm>
            <a:off x="3371867" y="3379705"/>
            <a:ext cx="1200133" cy="17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/>
              <a:t>Fixed Network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" name="Nuvola 172"/>
          <p:cNvSpPr/>
          <p:nvPr/>
        </p:nvSpPr>
        <p:spPr bwMode="auto">
          <a:xfrm>
            <a:off x="6156176" y="3848447"/>
            <a:ext cx="1574469" cy="516657"/>
          </a:xfrm>
          <a:prstGeom prst="cloud">
            <a:avLst/>
          </a:prstGeom>
          <a:solidFill>
            <a:schemeClr val="accent1"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0" rIns="36000" bIns="36000"/>
          <a:lstStyle/>
          <a:p>
            <a:pPr algn="ctr">
              <a:defRPr/>
            </a:pPr>
            <a:r>
              <a:rPr lang="en-GB" sz="1600" dirty="0" smtClean="0"/>
              <a:t>Internet 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1" name="Freeform 65"/>
          <p:cNvSpPr>
            <a:spLocks noEditPoints="1"/>
          </p:cNvSpPr>
          <p:nvPr/>
        </p:nvSpPr>
        <p:spPr bwMode="auto">
          <a:xfrm>
            <a:off x="1331640" y="2077050"/>
            <a:ext cx="420688" cy="246331"/>
          </a:xfrm>
          <a:custGeom>
            <a:avLst/>
            <a:gdLst>
              <a:gd name="T0" fmla="*/ 0 w 330"/>
              <a:gd name="T1" fmla="*/ 0 h 198"/>
              <a:gd name="T2" fmla="*/ 772267423 w 330"/>
              <a:gd name="T3" fmla="*/ 0 h 198"/>
              <a:gd name="T4" fmla="*/ 772267423 w 330"/>
              <a:gd name="T5" fmla="*/ 469207321 h 198"/>
              <a:gd name="T6" fmla="*/ 0 w 330"/>
              <a:gd name="T7" fmla="*/ 469207321 h 198"/>
              <a:gd name="T8" fmla="*/ 0 w 330"/>
              <a:gd name="T9" fmla="*/ 0 h 198"/>
              <a:gd name="T10" fmla="*/ 11701230 w 330"/>
              <a:gd name="T11" fmla="*/ 462098401 h 198"/>
              <a:gd name="T12" fmla="*/ 7020127 w 330"/>
              <a:gd name="T13" fmla="*/ 457358609 h 198"/>
              <a:gd name="T14" fmla="*/ 767586320 w 330"/>
              <a:gd name="T15" fmla="*/ 457358609 h 198"/>
              <a:gd name="T16" fmla="*/ 760566195 w 330"/>
              <a:gd name="T17" fmla="*/ 462098401 h 198"/>
              <a:gd name="T18" fmla="*/ 760566195 w 330"/>
              <a:gd name="T19" fmla="*/ 4739794 h 198"/>
              <a:gd name="T20" fmla="*/ 767586320 w 330"/>
              <a:gd name="T21" fmla="*/ 11848715 h 198"/>
              <a:gd name="T22" fmla="*/ 7020127 w 330"/>
              <a:gd name="T23" fmla="*/ 11848715 h 198"/>
              <a:gd name="T24" fmla="*/ 11701230 w 330"/>
              <a:gd name="T25" fmla="*/ 4739794 h 198"/>
              <a:gd name="T26" fmla="*/ 11701230 w 330"/>
              <a:gd name="T27" fmla="*/ 462098401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100" dirty="0" smtClean="0"/>
              <a:t>UE1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42" name="Freeform 65"/>
          <p:cNvSpPr>
            <a:spLocks noEditPoints="1"/>
          </p:cNvSpPr>
          <p:nvPr/>
        </p:nvSpPr>
        <p:spPr bwMode="auto">
          <a:xfrm>
            <a:off x="2267744" y="2150858"/>
            <a:ext cx="504056" cy="664274"/>
          </a:xfrm>
          <a:custGeom>
            <a:avLst/>
            <a:gdLst>
              <a:gd name="T0" fmla="*/ 0 w 330"/>
              <a:gd name="T1" fmla="*/ 0 h 198"/>
              <a:gd name="T2" fmla="*/ 772267423 w 330"/>
              <a:gd name="T3" fmla="*/ 0 h 198"/>
              <a:gd name="T4" fmla="*/ 772267423 w 330"/>
              <a:gd name="T5" fmla="*/ 469207321 h 198"/>
              <a:gd name="T6" fmla="*/ 0 w 330"/>
              <a:gd name="T7" fmla="*/ 469207321 h 198"/>
              <a:gd name="T8" fmla="*/ 0 w 330"/>
              <a:gd name="T9" fmla="*/ 0 h 198"/>
              <a:gd name="T10" fmla="*/ 11701230 w 330"/>
              <a:gd name="T11" fmla="*/ 462098401 h 198"/>
              <a:gd name="T12" fmla="*/ 7020127 w 330"/>
              <a:gd name="T13" fmla="*/ 457358609 h 198"/>
              <a:gd name="T14" fmla="*/ 767586320 w 330"/>
              <a:gd name="T15" fmla="*/ 457358609 h 198"/>
              <a:gd name="T16" fmla="*/ 760566195 w 330"/>
              <a:gd name="T17" fmla="*/ 462098401 h 198"/>
              <a:gd name="T18" fmla="*/ 760566195 w 330"/>
              <a:gd name="T19" fmla="*/ 4739794 h 198"/>
              <a:gd name="T20" fmla="*/ 767586320 w 330"/>
              <a:gd name="T21" fmla="*/ 11848715 h 198"/>
              <a:gd name="T22" fmla="*/ 7020127 w 330"/>
              <a:gd name="T23" fmla="*/ 11848715 h 198"/>
              <a:gd name="T24" fmla="*/ 11701230 w 330"/>
              <a:gd name="T25" fmla="*/ 4739794 h 198"/>
              <a:gd name="T26" fmla="*/ 11701230 w 330"/>
              <a:gd name="T27" fmla="*/ 462098401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100" dirty="0" smtClean="0"/>
              <a:t>AP</a:t>
            </a:r>
          </a:p>
          <a:p>
            <a:pPr algn="ctr"/>
            <a:r>
              <a:rPr lang="en-US" altLang="zh-CN" sz="1100" dirty="0" smtClean="0"/>
              <a:t>&amp;</a:t>
            </a:r>
          </a:p>
          <a:p>
            <a:pPr algn="ctr"/>
            <a:r>
              <a:rPr lang="en-US" altLang="zh-CN" sz="1100" dirty="0" smtClean="0"/>
              <a:t>RG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491880" y="1412776"/>
            <a:ext cx="1440160" cy="214043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724128" y="1412776"/>
            <a:ext cx="1872208" cy="228805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Freeform 65"/>
          <p:cNvSpPr>
            <a:spLocks noEditPoints="1"/>
          </p:cNvSpPr>
          <p:nvPr/>
        </p:nvSpPr>
        <p:spPr bwMode="auto">
          <a:xfrm>
            <a:off x="3995936" y="2077050"/>
            <a:ext cx="648072" cy="811890"/>
          </a:xfrm>
          <a:custGeom>
            <a:avLst/>
            <a:gdLst>
              <a:gd name="T0" fmla="*/ 0 w 330"/>
              <a:gd name="T1" fmla="*/ 0 h 198"/>
              <a:gd name="T2" fmla="*/ 772267423 w 330"/>
              <a:gd name="T3" fmla="*/ 0 h 198"/>
              <a:gd name="T4" fmla="*/ 772267423 w 330"/>
              <a:gd name="T5" fmla="*/ 469207321 h 198"/>
              <a:gd name="T6" fmla="*/ 0 w 330"/>
              <a:gd name="T7" fmla="*/ 469207321 h 198"/>
              <a:gd name="T8" fmla="*/ 0 w 330"/>
              <a:gd name="T9" fmla="*/ 0 h 198"/>
              <a:gd name="T10" fmla="*/ 11701230 w 330"/>
              <a:gd name="T11" fmla="*/ 462098401 h 198"/>
              <a:gd name="T12" fmla="*/ 7020127 w 330"/>
              <a:gd name="T13" fmla="*/ 457358609 h 198"/>
              <a:gd name="T14" fmla="*/ 767586320 w 330"/>
              <a:gd name="T15" fmla="*/ 457358609 h 198"/>
              <a:gd name="T16" fmla="*/ 760566195 w 330"/>
              <a:gd name="T17" fmla="*/ 462098401 h 198"/>
              <a:gd name="T18" fmla="*/ 760566195 w 330"/>
              <a:gd name="T19" fmla="*/ 4739794 h 198"/>
              <a:gd name="T20" fmla="*/ 767586320 w 330"/>
              <a:gd name="T21" fmla="*/ 11848715 h 198"/>
              <a:gd name="T22" fmla="*/ 7020127 w 330"/>
              <a:gd name="T23" fmla="*/ 11848715 h 198"/>
              <a:gd name="T24" fmla="*/ 11701230 w 330"/>
              <a:gd name="T25" fmla="*/ 4739794 h 198"/>
              <a:gd name="T26" fmla="*/ 11701230 w 330"/>
              <a:gd name="T27" fmla="*/ 462098401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endParaRPr lang="en-US" altLang="zh-CN" sz="1000" dirty="0" smtClean="0"/>
          </a:p>
          <a:p>
            <a:pPr algn="ctr"/>
            <a:r>
              <a:rPr lang="en-US" altLang="zh-CN" sz="1100" dirty="0" smtClean="0"/>
              <a:t>IP Edge 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46" name="Rectangle 14"/>
          <p:cNvSpPr>
            <a:spLocks noChangeArrowheads="1"/>
          </p:cNvSpPr>
          <p:nvPr/>
        </p:nvSpPr>
        <p:spPr bwMode="auto">
          <a:xfrm>
            <a:off x="5724128" y="3479406"/>
            <a:ext cx="1200133" cy="17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/>
              <a:t>Mobile Network</a:t>
            </a:r>
            <a:endParaRPr lang="en-US" sz="3600" dirty="0">
              <a:solidFill>
                <a:schemeClr val="tx1"/>
              </a:solidFill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7092280" y="2942877"/>
            <a:ext cx="0" cy="9255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644008" y="2627772"/>
            <a:ext cx="2088232" cy="198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65"/>
          <p:cNvSpPr>
            <a:spLocks noEditPoints="1"/>
          </p:cNvSpPr>
          <p:nvPr/>
        </p:nvSpPr>
        <p:spPr bwMode="auto">
          <a:xfrm>
            <a:off x="1331640" y="2667515"/>
            <a:ext cx="420688" cy="246331"/>
          </a:xfrm>
          <a:custGeom>
            <a:avLst/>
            <a:gdLst>
              <a:gd name="T0" fmla="*/ 0 w 330"/>
              <a:gd name="T1" fmla="*/ 0 h 198"/>
              <a:gd name="T2" fmla="*/ 772267423 w 330"/>
              <a:gd name="T3" fmla="*/ 0 h 198"/>
              <a:gd name="T4" fmla="*/ 772267423 w 330"/>
              <a:gd name="T5" fmla="*/ 469207321 h 198"/>
              <a:gd name="T6" fmla="*/ 0 w 330"/>
              <a:gd name="T7" fmla="*/ 469207321 h 198"/>
              <a:gd name="T8" fmla="*/ 0 w 330"/>
              <a:gd name="T9" fmla="*/ 0 h 198"/>
              <a:gd name="T10" fmla="*/ 11701230 w 330"/>
              <a:gd name="T11" fmla="*/ 462098401 h 198"/>
              <a:gd name="T12" fmla="*/ 7020127 w 330"/>
              <a:gd name="T13" fmla="*/ 457358609 h 198"/>
              <a:gd name="T14" fmla="*/ 767586320 w 330"/>
              <a:gd name="T15" fmla="*/ 457358609 h 198"/>
              <a:gd name="T16" fmla="*/ 760566195 w 330"/>
              <a:gd name="T17" fmla="*/ 462098401 h 198"/>
              <a:gd name="T18" fmla="*/ 760566195 w 330"/>
              <a:gd name="T19" fmla="*/ 4739794 h 198"/>
              <a:gd name="T20" fmla="*/ 767586320 w 330"/>
              <a:gd name="T21" fmla="*/ 11848715 h 198"/>
              <a:gd name="T22" fmla="*/ 7020127 w 330"/>
              <a:gd name="T23" fmla="*/ 11848715 h 198"/>
              <a:gd name="T24" fmla="*/ 11701230 w 330"/>
              <a:gd name="T25" fmla="*/ 4739794 h 198"/>
              <a:gd name="T26" fmla="*/ 11701230 w 330"/>
              <a:gd name="T27" fmla="*/ 462098401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100" dirty="0" smtClean="0"/>
              <a:t>UE2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cxnSp>
        <p:nvCxnSpPr>
          <p:cNvPr id="50" name="直接连接符 35"/>
          <p:cNvCxnSpPr/>
          <p:nvPr/>
        </p:nvCxnSpPr>
        <p:spPr>
          <a:xfrm>
            <a:off x="2771800" y="2500027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5"/>
          <p:cNvSpPr>
            <a:spLocks noEditPoints="1"/>
          </p:cNvSpPr>
          <p:nvPr/>
        </p:nvSpPr>
        <p:spPr bwMode="auto">
          <a:xfrm>
            <a:off x="6732240" y="2130986"/>
            <a:ext cx="648072" cy="811890"/>
          </a:xfrm>
          <a:custGeom>
            <a:avLst/>
            <a:gdLst>
              <a:gd name="T0" fmla="*/ 0 w 330"/>
              <a:gd name="T1" fmla="*/ 0 h 198"/>
              <a:gd name="T2" fmla="*/ 772267423 w 330"/>
              <a:gd name="T3" fmla="*/ 0 h 198"/>
              <a:gd name="T4" fmla="*/ 772267423 w 330"/>
              <a:gd name="T5" fmla="*/ 469207321 h 198"/>
              <a:gd name="T6" fmla="*/ 0 w 330"/>
              <a:gd name="T7" fmla="*/ 469207321 h 198"/>
              <a:gd name="T8" fmla="*/ 0 w 330"/>
              <a:gd name="T9" fmla="*/ 0 h 198"/>
              <a:gd name="T10" fmla="*/ 11701230 w 330"/>
              <a:gd name="T11" fmla="*/ 462098401 h 198"/>
              <a:gd name="T12" fmla="*/ 7020127 w 330"/>
              <a:gd name="T13" fmla="*/ 457358609 h 198"/>
              <a:gd name="T14" fmla="*/ 767586320 w 330"/>
              <a:gd name="T15" fmla="*/ 457358609 h 198"/>
              <a:gd name="T16" fmla="*/ 760566195 w 330"/>
              <a:gd name="T17" fmla="*/ 462098401 h 198"/>
              <a:gd name="T18" fmla="*/ 760566195 w 330"/>
              <a:gd name="T19" fmla="*/ 4739794 h 198"/>
              <a:gd name="T20" fmla="*/ 767586320 w 330"/>
              <a:gd name="T21" fmla="*/ 11848715 h 198"/>
              <a:gd name="T22" fmla="*/ 7020127 w 330"/>
              <a:gd name="T23" fmla="*/ 11848715 h 198"/>
              <a:gd name="T24" fmla="*/ 11701230 w 330"/>
              <a:gd name="T25" fmla="*/ 4739794 h 198"/>
              <a:gd name="T26" fmla="*/ 11701230 w 330"/>
              <a:gd name="T27" fmla="*/ 462098401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endParaRPr lang="en-US" altLang="zh-CN" sz="1000" dirty="0" smtClean="0"/>
          </a:p>
          <a:p>
            <a:pPr algn="ctr"/>
            <a:r>
              <a:rPr lang="en-US" altLang="zh-CN" sz="1100" dirty="0" smtClean="0"/>
              <a:t>Mobile Edge 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cxnSp>
        <p:nvCxnSpPr>
          <p:cNvPr id="52" name="直接连接符 35"/>
          <p:cNvCxnSpPr/>
          <p:nvPr/>
        </p:nvCxnSpPr>
        <p:spPr>
          <a:xfrm>
            <a:off x="4283968" y="4050000"/>
            <a:ext cx="1872208" cy="198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49"/>
          <p:cNvCxnSpPr/>
          <p:nvPr/>
        </p:nvCxnSpPr>
        <p:spPr>
          <a:xfrm>
            <a:off x="4283968" y="2869068"/>
            <a:ext cx="0" cy="118093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Freeform 65"/>
          <p:cNvSpPr>
            <a:spLocks noEditPoints="1"/>
          </p:cNvSpPr>
          <p:nvPr/>
        </p:nvSpPr>
        <p:spPr bwMode="auto">
          <a:xfrm>
            <a:off x="1331640" y="3254677"/>
            <a:ext cx="420688" cy="246331"/>
          </a:xfrm>
          <a:custGeom>
            <a:avLst/>
            <a:gdLst>
              <a:gd name="T0" fmla="*/ 0 w 330"/>
              <a:gd name="T1" fmla="*/ 0 h 198"/>
              <a:gd name="T2" fmla="*/ 772267423 w 330"/>
              <a:gd name="T3" fmla="*/ 0 h 198"/>
              <a:gd name="T4" fmla="*/ 772267423 w 330"/>
              <a:gd name="T5" fmla="*/ 469207321 h 198"/>
              <a:gd name="T6" fmla="*/ 0 w 330"/>
              <a:gd name="T7" fmla="*/ 469207321 h 198"/>
              <a:gd name="T8" fmla="*/ 0 w 330"/>
              <a:gd name="T9" fmla="*/ 0 h 198"/>
              <a:gd name="T10" fmla="*/ 11701230 w 330"/>
              <a:gd name="T11" fmla="*/ 462098401 h 198"/>
              <a:gd name="T12" fmla="*/ 7020127 w 330"/>
              <a:gd name="T13" fmla="*/ 457358609 h 198"/>
              <a:gd name="T14" fmla="*/ 767586320 w 330"/>
              <a:gd name="T15" fmla="*/ 457358609 h 198"/>
              <a:gd name="T16" fmla="*/ 760566195 w 330"/>
              <a:gd name="T17" fmla="*/ 462098401 h 198"/>
              <a:gd name="T18" fmla="*/ 760566195 w 330"/>
              <a:gd name="T19" fmla="*/ 4739794 h 198"/>
              <a:gd name="T20" fmla="*/ 767586320 w 330"/>
              <a:gd name="T21" fmla="*/ 11848715 h 198"/>
              <a:gd name="T22" fmla="*/ 7020127 w 330"/>
              <a:gd name="T23" fmla="*/ 11848715 h 198"/>
              <a:gd name="T24" fmla="*/ 11701230 w 330"/>
              <a:gd name="T25" fmla="*/ 4739794 h 198"/>
              <a:gd name="T26" fmla="*/ 11701230 w 330"/>
              <a:gd name="T27" fmla="*/ 462098401 h 19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0"/>
              <a:gd name="T43" fmla="*/ 0 h 198"/>
              <a:gd name="T44" fmla="*/ 330 w 330"/>
              <a:gd name="T45" fmla="*/ 198 h 19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0" h="198">
                <a:moveTo>
                  <a:pt x="0" y="0"/>
                </a:moveTo>
                <a:lnTo>
                  <a:pt x="330" y="0"/>
                </a:lnTo>
                <a:lnTo>
                  <a:pt x="330" y="198"/>
                </a:lnTo>
                <a:lnTo>
                  <a:pt x="0" y="198"/>
                </a:lnTo>
                <a:lnTo>
                  <a:pt x="0" y="0"/>
                </a:lnTo>
                <a:close/>
                <a:moveTo>
                  <a:pt x="5" y="195"/>
                </a:moveTo>
                <a:lnTo>
                  <a:pt x="3" y="193"/>
                </a:lnTo>
                <a:lnTo>
                  <a:pt x="328" y="193"/>
                </a:lnTo>
                <a:lnTo>
                  <a:pt x="325" y="195"/>
                </a:lnTo>
                <a:lnTo>
                  <a:pt x="325" y="2"/>
                </a:lnTo>
                <a:lnTo>
                  <a:pt x="328" y="5"/>
                </a:lnTo>
                <a:lnTo>
                  <a:pt x="3" y="5"/>
                </a:lnTo>
                <a:lnTo>
                  <a:pt x="5" y="2"/>
                </a:lnTo>
                <a:lnTo>
                  <a:pt x="5" y="19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1100" dirty="0" smtClean="0"/>
              <a:t>UE3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1520" y="21328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Group</a:t>
            </a:r>
            <a:endParaRPr lang="zh-CN" altLang="en-US" dirty="0"/>
          </a:p>
        </p:txBody>
      </p:sp>
      <p:pic>
        <p:nvPicPr>
          <p:cNvPr id="89" name="Rectangle 34866"/>
          <p:cNvPicPr>
            <a:picLocks noChangeAspect="1" noChangeArrowheads="1"/>
          </p:cNvPicPr>
          <p:nvPr/>
        </p:nvPicPr>
        <p:blipFill>
          <a:blip r:embed="rId2" cstate="print"/>
          <a:srcRect b="-2029"/>
          <a:stretch>
            <a:fillRect/>
          </a:stretch>
        </p:blipFill>
        <p:spPr bwMode="auto">
          <a:xfrm>
            <a:off x="5364089" y="908720"/>
            <a:ext cx="2448272" cy="11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1" name="直接箭头连接符 90"/>
          <p:cNvCxnSpPr/>
          <p:nvPr/>
        </p:nvCxnSpPr>
        <p:spPr>
          <a:xfrm flipH="1">
            <a:off x="4932040" y="148478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14"/>
          <p:cNvSpPr>
            <a:spLocks noChangeArrowheads="1"/>
          </p:cNvSpPr>
          <p:nvPr/>
        </p:nvSpPr>
        <p:spPr bwMode="auto">
          <a:xfrm>
            <a:off x="4860032" y="1196752"/>
            <a:ext cx="1200133" cy="17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Policy Control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2915816" y="2564904"/>
            <a:ext cx="1152128" cy="3600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IP packet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en-US" altLang="zh-CN" sz="3200" b="1" dirty="0" smtClean="0"/>
              <a:t>Use Case </a:t>
            </a:r>
            <a:r>
              <a:rPr lang="en-US" altLang="zh-CN" sz="3200" b="1" dirty="0" smtClean="0"/>
              <a:t>1 – Solution Approaches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199" y="1600200"/>
            <a:ext cx="8496499" cy="6581328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Embed Group Identifier in network layer, so that different nodes in the network can make use of it.</a:t>
            </a:r>
          </a:p>
          <a:p>
            <a:pPr lvl="1"/>
            <a:r>
              <a:rPr lang="en-US" altLang="zh-CN" dirty="0" smtClean="0"/>
              <a:t>Subscriber/Group ID can be transmitted in IP layers as option IPv4 header or IPv6 header </a:t>
            </a:r>
          </a:p>
          <a:p>
            <a:pPr lvl="1"/>
            <a:r>
              <a:rPr lang="en-US" altLang="zh-CN" dirty="0" smtClean="0"/>
              <a:t>ICMP can be used</a:t>
            </a:r>
          </a:p>
          <a:p>
            <a:pPr lvl="1"/>
            <a:r>
              <a:rPr lang="en-US" altLang="zh-CN" dirty="0" smtClean="0"/>
              <a:t>UDP can be used</a:t>
            </a:r>
          </a:p>
          <a:p>
            <a:r>
              <a:rPr lang="en-US" altLang="zh-CN" dirty="0" smtClean="0"/>
              <a:t>Protocol </a:t>
            </a:r>
            <a:r>
              <a:rPr lang="en-US" altLang="zh-CN" dirty="0" smtClean="0"/>
              <a:t>work in IETF is needed.</a:t>
            </a:r>
          </a:p>
        </p:txBody>
      </p:sp>
    </p:spTree>
    <p:extLst>
      <p:ext uri="{BB962C8B-B14F-4D97-AF65-F5344CB8AC3E}">
        <p14:creationId xmlns:p14="http://schemas.microsoft.com/office/powerpoint/2010/main" xmlns="" val="8693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114300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zh-CN" sz="3200" b="1" dirty="0" smtClean="0"/>
              <a:t>Problem Statement </a:t>
            </a:r>
            <a:r>
              <a:rPr lang="en-US" altLang="zh-CN" sz="3200" b="1" dirty="0" smtClean="0"/>
              <a:t>Use Case </a:t>
            </a:r>
            <a:r>
              <a:rPr lang="en-US" altLang="zh-CN" sz="3200" b="1" dirty="0" smtClean="0"/>
              <a:t>2 - UE mobility in IP network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4509120"/>
            <a:ext cx="9144000" cy="2520280"/>
          </a:xfrm>
        </p:spPr>
        <p:txBody>
          <a:bodyPr>
            <a:noAutofit/>
          </a:bodyPr>
          <a:lstStyle/>
          <a:p>
            <a:r>
              <a:rPr lang="en-US" altLang="zh-CN" sz="2000" dirty="0" smtClean="0"/>
              <a:t>Issues:</a:t>
            </a:r>
          </a:p>
          <a:p>
            <a:pPr lvl="1"/>
            <a:r>
              <a:rPr lang="en-US" altLang="zh-CN" sz="2000" dirty="0" smtClean="0"/>
              <a:t>Fixed network does not track devices</a:t>
            </a:r>
          </a:p>
          <a:p>
            <a:pPr lvl="1"/>
            <a:r>
              <a:rPr lang="en-US" altLang="zh-CN" sz="2000" dirty="0" smtClean="0"/>
              <a:t>Devices connected to Wi-Fi come and go, so their status must be tracked </a:t>
            </a:r>
          </a:p>
          <a:p>
            <a:pPr lvl="1"/>
            <a:r>
              <a:rPr lang="en-US" sz="2000" dirty="0" smtClean="0"/>
              <a:t>Mobility tracking should be enabled in hot spot or home </a:t>
            </a:r>
            <a:r>
              <a:rPr lang="en-US" sz="2000" dirty="0" err="1" smtClean="0"/>
              <a:t>WiFi</a:t>
            </a:r>
            <a:r>
              <a:rPr lang="en-US" sz="2000" dirty="0" smtClean="0"/>
              <a:t> access network</a:t>
            </a:r>
            <a:endParaRPr lang="zh-CN" altLang="en-US" sz="1800" dirty="0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958533" y="1124744"/>
            <a:ext cx="6853827" cy="3312368"/>
            <a:chOff x="611560" y="1124744"/>
            <a:chExt cx="8373298" cy="4609782"/>
          </a:xfrm>
        </p:grpSpPr>
        <p:sp>
          <p:nvSpPr>
            <p:cNvPr id="23" name="Rectangle 66"/>
            <p:cNvSpPr/>
            <p:nvPr/>
          </p:nvSpPr>
          <p:spPr bwMode="auto">
            <a:xfrm>
              <a:off x="3059832" y="3645576"/>
              <a:ext cx="4182186" cy="2044293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4" name="Rectangle 67"/>
            <p:cNvSpPr/>
            <p:nvPr/>
          </p:nvSpPr>
          <p:spPr bwMode="auto">
            <a:xfrm>
              <a:off x="694441" y="3641969"/>
              <a:ext cx="2149367" cy="2044293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5" name="Rectangle 68"/>
            <p:cNvSpPr/>
            <p:nvPr/>
          </p:nvSpPr>
          <p:spPr bwMode="auto">
            <a:xfrm>
              <a:off x="694441" y="1124744"/>
              <a:ext cx="2149367" cy="208823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bg2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en-US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" name="Oval 69"/>
            <p:cNvSpPr/>
            <p:nvPr/>
          </p:nvSpPr>
          <p:spPr bwMode="auto">
            <a:xfrm>
              <a:off x="1075692" y="2323026"/>
              <a:ext cx="1751130" cy="30490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UTRAN</a:t>
              </a:r>
            </a:p>
          </p:txBody>
        </p:sp>
        <p:sp>
          <p:nvSpPr>
            <p:cNvPr id="27" name="Oval 70"/>
            <p:cNvSpPr/>
            <p:nvPr/>
          </p:nvSpPr>
          <p:spPr bwMode="auto">
            <a:xfrm>
              <a:off x="1067403" y="2066727"/>
              <a:ext cx="1759418" cy="36078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E-UTRAN</a:t>
              </a:r>
            </a:p>
          </p:txBody>
        </p:sp>
        <p:sp>
          <p:nvSpPr>
            <p:cNvPr id="28" name="Oval 71"/>
            <p:cNvSpPr/>
            <p:nvPr/>
          </p:nvSpPr>
          <p:spPr bwMode="auto">
            <a:xfrm>
              <a:off x="1083980" y="2589312"/>
              <a:ext cx="1742842" cy="23904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40000"/>
                      <a:lumOff val="60000"/>
                    </a:schemeClr>
                  </a:solidFill>
                </a:rPr>
                <a:t>GERAN</a:t>
              </a:r>
            </a:p>
          </p:txBody>
        </p:sp>
        <p:sp>
          <p:nvSpPr>
            <p:cNvPr id="29" name="Rounded Rectangle 74"/>
            <p:cNvSpPr/>
            <p:nvPr/>
          </p:nvSpPr>
          <p:spPr bwMode="auto">
            <a:xfrm>
              <a:off x="5220072" y="3645024"/>
              <a:ext cx="861960" cy="3328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BPCF</a:t>
              </a:r>
            </a:p>
          </p:txBody>
        </p:sp>
        <p:sp>
          <p:nvSpPr>
            <p:cNvPr id="30" name="Rounded Rectangle 76"/>
            <p:cNvSpPr/>
            <p:nvPr/>
          </p:nvSpPr>
          <p:spPr bwMode="auto">
            <a:xfrm>
              <a:off x="5508104" y="4365104"/>
              <a:ext cx="1210059" cy="3328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BBF AAA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TextBox 59"/>
            <p:cNvSpPr txBox="1">
              <a:spLocks noChangeArrowheads="1"/>
            </p:cNvSpPr>
            <p:nvPr/>
          </p:nvSpPr>
          <p:spPr bwMode="auto">
            <a:xfrm>
              <a:off x="694441" y="1124744"/>
              <a:ext cx="654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200" i="1" dirty="0" smtClean="0"/>
                <a:t>Cellular</a:t>
              </a:r>
              <a:endParaRPr lang="en-US" altLang="zh-CN" sz="1200" i="1" dirty="0"/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3131840" y="3645024"/>
              <a:ext cx="1078372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i="1" dirty="0" smtClean="0"/>
                <a:t>Fixed Network</a:t>
              </a:r>
              <a:endParaRPr lang="en-US" altLang="zh-CN" sz="1200" i="1" dirty="0"/>
            </a:p>
          </p:txBody>
        </p:sp>
        <p:sp>
          <p:nvSpPr>
            <p:cNvPr id="33" name="Rounded Rectangle 101"/>
            <p:cNvSpPr/>
            <p:nvPr/>
          </p:nvSpPr>
          <p:spPr bwMode="auto">
            <a:xfrm>
              <a:off x="1009387" y="4795870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RG</a:t>
              </a:r>
            </a:p>
          </p:txBody>
        </p:sp>
        <p:sp>
          <p:nvSpPr>
            <p:cNvPr id="34" name="Cloud 113"/>
            <p:cNvSpPr/>
            <p:nvPr/>
          </p:nvSpPr>
          <p:spPr bwMode="auto">
            <a:xfrm>
              <a:off x="7380312" y="1772816"/>
              <a:ext cx="1604546" cy="810504"/>
            </a:xfrm>
            <a:prstGeom prst="cloud">
              <a:avLst/>
            </a:prstGeom>
            <a:solidFill>
              <a:srgbClr val="99CCFF"/>
            </a:solidFill>
            <a:ln>
              <a:solidFill>
                <a:srgbClr val="99CCFF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Operator’s Service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37" name="Straight Connector 106"/>
            <p:cNvCxnSpPr/>
            <p:nvPr/>
          </p:nvCxnSpPr>
          <p:spPr bwMode="auto">
            <a:xfrm flipV="1">
              <a:off x="5012527" y="4519878"/>
              <a:ext cx="2249359" cy="23301"/>
            </a:xfrm>
            <a:prstGeom prst="line">
              <a:avLst/>
            </a:prstGeom>
            <a:solidFill>
              <a:srgbClr val="006699">
                <a:alpha val="8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1" name="Cloud 113"/>
            <p:cNvSpPr/>
            <p:nvPr/>
          </p:nvSpPr>
          <p:spPr bwMode="auto">
            <a:xfrm>
              <a:off x="7380312" y="4005064"/>
              <a:ext cx="1450413" cy="810504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Internet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42" name="Picture 9" descr="HTC-Touch-Diamond2_Home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3501008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Rounded Rectangle 101"/>
            <p:cNvSpPr/>
            <p:nvPr/>
          </p:nvSpPr>
          <p:spPr bwMode="auto">
            <a:xfrm>
              <a:off x="1018010" y="3933149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Public 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WiFi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44" name="Picture 9" descr="HTC-Touch-Diamond2_Home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1340768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9" descr="HTC-Touch-Diamond2_Home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3000" y="5085455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9" descr="HTC-Touch-Diamond2_Home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2348880"/>
              <a:ext cx="306659" cy="64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TextBox 51"/>
            <p:cNvSpPr txBox="1"/>
            <p:nvPr/>
          </p:nvSpPr>
          <p:spPr bwMode="auto">
            <a:xfrm>
              <a:off x="3419872" y="1412776"/>
              <a:ext cx="104143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200" i="1" dirty="0" smtClean="0"/>
                <a:t>Core Network</a:t>
              </a:r>
              <a:endParaRPr lang="en-US" altLang="zh-CN" sz="1200" i="1" dirty="0"/>
            </a:p>
          </p:txBody>
        </p:sp>
        <p:sp>
          <p:nvSpPr>
            <p:cNvPr id="53" name="Rounded Rectangle 101"/>
            <p:cNvSpPr/>
            <p:nvPr/>
          </p:nvSpPr>
          <p:spPr bwMode="auto">
            <a:xfrm>
              <a:off x="4427984" y="4077072"/>
              <a:ext cx="737638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IP Edge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828801" y="1808629"/>
              <a:ext cx="5551512" cy="2801472"/>
            </a:xfrm>
            <a:custGeom>
              <a:avLst/>
              <a:gdLst>
                <a:gd name="connsiteX0" fmla="*/ 0 w 5647765"/>
                <a:gd name="connsiteY0" fmla="*/ 2427195 h 2801472"/>
                <a:gd name="connsiteX1" fmla="*/ 2850776 w 5647765"/>
                <a:gd name="connsiteY1" fmla="*/ 2454089 h 2801472"/>
                <a:gd name="connsiteX2" fmla="*/ 3119718 w 5647765"/>
                <a:gd name="connsiteY2" fmla="*/ 342900 h 2801472"/>
                <a:gd name="connsiteX3" fmla="*/ 5647765 w 5647765"/>
                <a:gd name="connsiteY3" fmla="*/ 396689 h 2801472"/>
                <a:gd name="connsiteX4" fmla="*/ 5647765 w 5647765"/>
                <a:gd name="connsiteY4" fmla="*/ 396689 h 280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47765" h="2801472">
                  <a:moveTo>
                    <a:pt x="0" y="2427195"/>
                  </a:moveTo>
                  <a:cubicBezTo>
                    <a:pt x="1165411" y="2614333"/>
                    <a:pt x="2330823" y="2801472"/>
                    <a:pt x="2850776" y="2454089"/>
                  </a:cubicBezTo>
                  <a:cubicBezTo>
                    <a:pt x="3370729" y="2106706"/>
                    <a:pt x="2653553" y="685800"/>
                    <a:pt x="3119718" y="342900"/>
                  </a:cubicBezTo>
                  <a:cubicBezTo>
                    <a:pt x="3585883" y="0"/>
                    <a:pt x="5647765" y="396689"/>
                    <a:pt x="5647765" y="396689"/>
                  </a:cubicBezTo>
                  <a:lnTo>
                    <a:pt x="5647765" y="396689"/>
                  </a:lnTo>
                </a:path>
              </a:pathLst>
            </a:cu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Rounded Rectangle 101"/>
            <p:cNvSpPr/>
            <p:nvPr/>
          </p:nvSpPr>
          <p:spPr bwMode="auto">
            <a:xfrm>
              <a:off x="1475656" y="4797152"/>
              <a:ext cx="279753" cy="45961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NAT</a:t>
              </a:r>
            </a:p>
          </p:txBody>
        </p:sp>
        <p:pic>
          <p:nvPicPr>
            <p:cNvPr id="56" name="Rectangle 34866"/>
            <p:cNvPicPr>
              <a:picLocks noChangeAspect="1" noChangeArrowheads="1"/>
            </p:cNvPicPr>
            <p:nvPr/>
          </p:nvPicPr>
          <p:blipFill>
            <a:blip r:embed="rId3" cstate="print"/>
            <a:srcRect b="-2029"/>
            <a:stretch>
              <a:fillRect/>
            </a:stretch>
          </p:blipFill>
          <p:spPr bwMode="auto">
            <a:xfrm>
              <a:off x="3851921" y="1268760"/>
              <a:ext cx="3168352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任意多边形 56"/>
            <p:cNvSpPr/>
            <p:nvPr/>
          </p:nvSpPr>
          <p:spPr>
            <a:xfrm>
              <a:off x="1835696" y="4005064"/>
              <a:ext cx="5591853" cy="699165"/>
            </a:xfrm>
            <a:custGeom>
              <a:avLst/>
              <a:gdLst>
                <a:gd name="connsiteX0" fmla="*/ 0 w 5779994"/>
                <a:gd name="connsiteY0" fmla="*/ 201706 h 535641"/>
                <a:gd name="connsiteX1" fmla="*/ 2770094 w 5779994"/>
                <a:gd name="connsiteY1" fmla="*/ 510988 h 535641"/>
                <a:gd name="connsiteX2" fmla="*/ 4101353 w 5779994"/>
                <a:gd name="connsiteY2" fmla="*/ 53788 h 535641"/>
                <a:gd name="connsiteX3" fmla="*/ 5540188 w 5779994"/>
                <a:gd name="connsiteY3" fmla="*/ 188259 h 535641"/>
                <a:gd name="connsiteX4" fmla="*/ 5540188 w 5779994"/>
                <a:gd name="connsiteY4" fmla="*/ 174812 h 53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79994" h="535641">
                  <a:moveTo>
                    <a:pt x="0" y="201706"/>
                  </a:moveTo>
                  <a:cubicBezTo>
                    <a:pt x="1043267" y="368673"/>
                    <a:pt x="2086535" y="535641"/>
                    <a:pt x="2770094" y="510988"/>
                  </a:cubicBezTo>
                  <a:cubicBezTo>
                    <a:pt x="3453653" y="486335"/>
                    <a:pt x="3639671" y="107576"/>
                    <a:pt x="4101353" y="53788"/>
                  </a:cubicBezTo>
                  <a:cubicBezTo>
                    <a:pt x="4563035" y="0"/>
                    <a:pt x="5300382" y="168088"/>
                    <a:pt x="5540188" y="188259"/>
                  </a:cubicBezTo>
                  <a:cubicBezTo>
                    <a:pt x="5779994" y="208430"/>
                    <a:pt x="5660091" y="191621"/>
                    <a:pt x="5540188" y="174812"/>
                  </a:cubicBezTo>
                </a:path>
              </a:pathLst>
            </a:cu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箭头连接符 57"/>
            <p:cNvCxnSpPr>
              <a:endCxn id="29" idx="0"/>
            </p:cNvCxnSpPr>
            <p:nvPr/>
          </p:nvCxnSpPr>
          <p:spPr>
            <a:xfrm>
              <a:off x="5508104" y="2348880"/>
              <a:ext cx="142948" cy="12961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>
              <a:stCxn id="29" idx="1"/>
            </p:cNvCxnSpPr>
            <p:nvPr/>
          </p:nvCxnSpPr>
          <p:spPr>
            <a:xfrm flipH="1">
              <a:off x="4860032" y="3811452"/>
              <a:ext cx="360040" cy="1936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652120" y="2780928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Policy Control</a:t>
              </a:r>
              <a:endParaRPr lang="zh-CN" altLang="en-US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27584" y="3356992"/>
            <a:ext cx="461665" cy="43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827584" y="2420888"/>
            <a:ext cx="461665" cy="43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827584" y="2708920"/>
            <a:ext cx="432048" cy="5760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3275856" y="378904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Should recognize UE is in the coverage or not </a:t>
            </a:r>
            <a:endParaRPr lang="zh-CN" altLang="en-US" dirty="0"/>
          </a:p>
        </p:txBody>
      </p:sp>
      <p:cxnSp>
        <p:nvCxnSpPr>
          <p:cNvPr id="69" name="直接箭头连接符 68"/>
          <p:cNvCxnSpPr>
            <a:endCxn id="53" idx="2"/>
          </p:cNvCxnSpPr>
          <p:nvPr/>
        </p:nvCxnSpPr>
        <p:spPr>
          <a:xfrm flipV="1">
            <a:off x="4211961" y="3576405"/>
            <a:ext cx="172335" cy="2846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altLang="zh-CN" sz="3200" b="1" dirty="0" smtClean="0"/>
              <a:t>Application for </a:t>
            </a:r>
            <a:r>
              <a:rPr lang="en-US" altLang="zh-CN" sz="3200" b="1" dirty="0" smtClean="0"/>
              <a:t>U</a:t>
            </a:r>
            <a:r>
              <a:rPr lang="en-US" altLang="zh-CN" sz="3200" b="1" dirty="0" smtClean="0"/>
              <a:t>se Case </a:t>
            </a:r>
            <a:r>
              <a:rPr lang="en-US" altLang="zh-CN" sz="3200" b="1" dirty="0" smtClean="0"/>
              <a:t>2 –Resource management</a:t>
            </a:r>
            <a:endParaRPr lang="zh-CN" altLang="en-US" sz="3200" b="1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6" name="Freeform 3" descr="Moln02"/>
          <p:cNvSpPr>
            <a:spLocks/>
          </p:cNvSpPr>
          <p:nvPr/>
        </p:nvSpPr>
        <p:spPr bwMode="auto">
          <a:xfrm>
            <a:off x="1979613" y="2047875"/>
            <a:ext cx="3312467" cy="792163"/>
          </a:xfrm>
          <a:custGeom>
            <a:avLst/>
            <a:gdLst>
              <a:gd name="T0" fmla="*/ 449 w 905"/>
              <a:gd name="T1" fmla="*/ 568 h 634"/>
              <a:gd name="T2" fmla="*/ 258 w 905"/>
              <a:gd name="T3" fmla="*/ 532 h 634"/>
              <a:gd name="T4" fmla="*/ 97 w 905"/>
              <a:gd name="T5" fmla="*/ 376 h 634"/>
              <a:gd name="T6" fmla="*/ 152 w 905"/>
              <a:gd name="T7" fmla="*/ 228 h 634"/>
              <a:gd name="T8" fmla="*/ 256 w 905"/>
              <a:gd name="T9" fmla="*/ 168 h 634"/>
              <a:gd name="T10" fmla="*/ 378 w 905"/>
              <a:gd name="T11" fmla="*/ 93 h 634"/>
              <a:gd name="T12" fmla="*/ 501 w 905"/>
              <a:gd name="T13" fmla="*/ 73 h 634"/>
              <a:gd name="T14" fmla="*/ 737 w 905"/>
              <a:gd name="T15" fmla="*/ 134 h 634"/>
              <a:gd name="T16" fmla="*/ 827 w 905"/>
              <a:gd name="T17" fmla="*/ 265 h 634"/>
              <a:gd name="T18" fmla="*/ 829 w 905"/>
              <a:gd name="T19" fmla="*/ 409 h 634"/>
              <a:gd name="T20" fmla="*/ 672 w 905"/>
              <a:gd name="T21" fmla="*/ 522 h 634"/>
              <a:gd name="T22" fmla="*/ 449 w 905"/>
              <a:gd name="T23" fmla="*/ 568 h 63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05"/>
              <a:gd name="T37" fmla="*/ 0 h 634"/>
              <a:gd name="T38" fmla="*/ 905 w 905"/>
              <a:gd name="T39" fmla="*/ 634 h 63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05" h="634">
                <a:moveTo>
                  <a:pt x="449" y="568"/>
                </a:moveTo>
                <a:cubicBezTo>
                  <a:pt x="406" y="631"/>
                  <a:pt x="280" y="606"/>
                  <a:pt x="258" y="532"/>
                </a:cubicBezTo>
                <a:cubicBezTo>
                  <a:pt x="201" y="564"/>
                  <a:pt x="38" y="484"/>
                  <a:pt x="97" y="376"/>
                </a:cubicBezTo>
                <a:cubicBezTo>
                  <a:pt x="0" y="344"/>
                  <a:pt x="45" y="194"/>
                  <a:pt x="152" y="228"/>
                </a:cubicBezTo>
                <a:cubicBezTo>
                  <a:pt x="130" y="176"/>
                  <a:pt x="208" y="141"/>
                  <a:pt x="256" y="168"/>
                </a:cubicBezTo>
                <a:cubicBezTo>
                  <a:pt x="246" y="113"/>
                  <a:pt x="300" y="67"/>
                  <a:pt x="378" y="93"/>
                </a:cubicBezTo>
                <a:cubicBezTo>
                  <a:pt x="384" y="40"/>
                  <a:pt x="473" y="25"/>
                  <a:pt x="501" y="73"/>
                </a:cubicBezTo>
                <a:cubicBezTo>
                  <a:pt x="574" y="0"/>
                  <a:pt x="723" y="52"/>
                  <a:pt x="737" y="134"/>
                </a:cubicBezTo>
                <a:cubicBezTo>
                  <a:pt x="813" y="109"/>
                  <a:pt x="866" y="211"/>
                  <a:pt x="827" y="265"/>
                </a:cubicBezTo>
                <a:cubicBezTo>
                  <a:pt x="903" y="292"/>
                  <a:pt x="905" y="388"/>
                  <a:pt x="829" y="409"/>
                </a:cubicBezTo>
                <a:cubicBezTo>
                  <a:pt x="852" y="473"/>
                  <a:pt x="739" y="551"/>
                  <a:pt x="672" y="522"/>
                </a:cubicBezTo>
                <a:cubicBezTo>
                  <a:pt x="671" y="610"/>
                  <a:pt x="502" y="634"/>
                  <a:pt x="449" y="568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28575" cap="flat" cmpd="sng">
            <a:solidFill>
              <a:srgbClr val="99B4DD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10800000" vert="eaVert" wrap="none" anchor="ctr"/>
          <a:lstStyle/>
          <a:p>
            <a:endParaRPr lang="zh-CN" altLang="en-US"/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3492500" y="2192338"/>
            <a:ext cx="1005627" cy="2445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59324" tIns="29663" rIns="59324" bIns="29663">
            <a:spAutoFit/>
          </a:bodyPr>
          <a:lstStyle/>
          <a:p>
            <a:pPr defTabSz="596900" eaLnBrk="0" hangingPunct="0"/>
            <a:r>
              <a:rPr lang="en-US" altLang="zh-CN" sz="1200" dirty="0" smtClean="0">
                <a:solidFill>
                  <a:schemeClr val="tx1"/>
                </a:solidFill>
              </a:rPr>
              <a:t>IP edge router</a:t>
            </a:r>
            <a:endParaRPr lang="en-US" altLang="zh-CN" sz="1200" dirty="0">
              <a:solidFill>
                <a:schemeClr val="tx1"/>
              </a:solidFill>
            </a:endParaRPr>
          </a:p>
        </p:txBody>
      </p:sp>
      <p:pic>
        <p:nvPicPr>
          <p:cNvPr id="8" name="Picture 18" descr="未标题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60538"/>
            <a:ext cx="466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82"/>
          <p:cNvSpPr txBox="1">
            <a:spLocks noChangeArrowheads="1"/>
          </p:cNvSpPr>
          <p:nvPr/>
        </p:nvSpPr>
        <p:spPr bwMode="auto">
          <a:xfrm>
            <a:off x="4427984" y="5229200"/>
            <a:ext cx="982167" cy="336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59324" tIns="29663" rIns="59324" bIns="29663">
            <a:spAutoFit/>
          </a:bodyPr>
          <a:lstStyle/>
          <a:p>
            <a:pPr defTabSz="596900" eaLnBrk="0" hangingPunct="0"/>
            <a:r>
              <a:rPr lang="en-US" altLang="zh-CN" dirty="0" smtClean="0"/>
              <a:t>Phone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0" name="Picture 386" descr="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2709863"/>
            <a:ext cx="6604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89" descr="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2781300"/>
            <a:ext cx="6604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1622993"/>
            <a:ext cx="719584" cy="61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399"/>
          <p:cNvSpPr txBox="1">
            <a:spLocks noChangeArrowheads="1"/>
          </p:cNvSpPr>
          <p:nvPr/>
        </p:nvSpPr>
        <p:spPr bwMode="auto">
          <a:xfrm>
            <a:off x="1187624" y="1268760"/>
            <a:ext cx="2411760" cy="112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5" tIns="45702" rIns="91405" bIns="45702">
            <a:spAutoFit/>
          </a:bodyPr>
          <a:lstStyle/>
          <a:p>
            <a:pPr>
              <a:lnSpc>
                <a:spcPct val="120000"/>
              </a:lnSpc>
              <a:buSzPct val="80000"/>
              <a:defRPr/>
            </a:pPr>
            <a:r>
              <a:rPr kumimoji="1" lang="en-US" altLang="zh-CN" sz="1400" dirty="0" smtClean="0">
                <a:solidFill>
                  <a:srgbClr val="0000CC"/>
                </a:solidFill>
                <a:latin typeface="华文细黑" pitchFamily="2" charset="-122"/>
              </a:rPr>
              <a:t>The IP edge router should adjust  the load in the network for the roaming devices.</a:t>
            </a:r>
            <a:endParaRPr kumimoji="1" lang="zh-CN" altLang="en-US" sz="1400" dirty="0">
              <a:solidFill>
                <a:srgbClr val="0000CC"/>
              </a:solidFill>
              <a:latin typeface="华文细黑" pitchFamily="2" charset="-122"/>
            </a:endParaRPr>
          </a:p>
        </p:txBody>
      </p:sp>
      <p:grpSp>
        <p:nvGrpSpPr>
          <p:cNvPr id="15" name="Group 9"/>
          <p:cNvGrpSpPr>
            <a:grpSpLocks/>
          </p:cNvGrpSpPr>
          <p:nvPr/>
        </p:nvGrpSpPr>
        <p:grpSpPr bwMode="auto">
          <a:xfrm>
            <a:off x="2051050" y="4135438"/>
            <a:ext cx="576263" cy="1077912"/>
            <a:chOff x="2707" y="2343"/>
            <a:chExt cx="445" cy="862"/>
          </a:xfrm>
        </p:grpSpPr>
        <p:pic>
          <p:nvPicPr>
            <p:cNvPr id="32" name="Picture 10" descr="C7168正面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07" y="2343"/>
              <a:ext cx="445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 l="34554" t="26314" r="40543" b="29572"/>
            <a:stretch>
              <a:fillRect/>
            </a:stretch>
          </p:blipFill>
          <p:spPr bwMode="auto">
            <a:xfrm>
              <a:off x="2762" y="2490"/>
              <a:ext cx="332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7" name="直接连接符 404"/>
          <p:cNvCxnSpPr>
            <a:cxnSpLocks noChangeShapeType="1"/>
          </p:cNvCxnSpPr>
          <p:nvPr/>
        </p:nvCxnSpPr>
        <p:spPr bwMode="auto">
          <a:xfrm flipV="1">
            <a:off x="2411760" y="3356992"/>
            <a:ext cx="1224136" cy="865312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18" name="直接连接符 406"/>
          <p:cNvCxnSpPr>
            <a:cxnSpLocks noChangeShapeType="1"/>
          </p:cNvCxnSpPr>
          <p:nvPr/>
        </p:nvCxnSpPr>
        <p:spPr bwMode="auto">
          <a:xfrm>
            <a:off x="5765800" y="3309938"/>
            <a:ext cx="1038448" cy="105516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1" name="Text Box 387"/>
          <p:cNvSpPr txBox="1">
            <a:spLocks noChangeArrowheads="1"/>
          </p:cNvSpPr>
          <p:nvPr/>
        </p:nvSpPr>
        <p:spPr bwMode="auto">
          <a:xfrm>
            <a:off x="2411760" y="2564904"/>
            <a:ext cx="1584796" cy="6139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59324" tIns="29663" rIns="59324" bIns="29663">
            <a:spAutoFit/>
          </a:bodyPr>
          <a:lstStyle/>
          <a:p>
            <a:pPr lvl="1" defTabSz="596900" eaLnBrk="0" hangingPunct="0"/>
            <a:r>
              <a:rPr lang="en-US" altLang="zh-CN" dirty="0" smtClean="0"/>
              <a:t>Fixed Access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2" name="Text Box 387"/>
          <p:cNvSpPr txBox="1">
            <a:spLocks noChangeArrowheads="1"/>
          </p:cNvSpPr>
          <p:nvPr/>
        </p:nvSpPr>
        <p:spPr bwMode="auto">
          <a:xfrm>
            <a:off x="6019800" y="2671081"/>
            <a:ext cx="743375" cy="6139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59324" tIns="29663" rIns="59324" bIns="29663">
            <a:spAutoFit/>
          </a:bodyPr>
          <a:lstStyle/>
          <a:p>
            <a:pPr defTabSz="596900" eaLnBrk="0" hangingPunct="0"/>
            <a:r>
              <a:rPr lang="en-US" altLang="zh-CN" dirty="0" smtClean="0"/>
              <a:t>Fixed </a:t>
            </a:r>
          </a:p>
          <a:p>
            <a:pPr defTabSz="596900" eaLnBrk="0" hangingPunct="0"/>
            <a:r>
              <a:rPr lang="en-US" altLang="zh-CN" dirty="0" smtClean="0"/>
              <a:t>Access</a:t>
            </a:r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25" name="组合 30"/>
          <p:cNvGrpSpPr/>
          <p:nvPr/>
        </p:nvGrpSpPr>
        <p:grpSpPr>
          <a:xfrm>
            <a:off x="5868144" y="3140968"/>
            <a:ext cx="647700" cy="912423"/>
            <a:chOff x="5220072" y="3501008"/>
            <a:chExt cx="647700" cy="912423"/>
          </a:xfrm>
        </p:grpSpPr>
        <p:pic>
          <p:nvPicPr>
            <p:cNvPr id="28" name="Picture 9" descr="0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220072" y="3501008"/>
              <a:ext cx="647700" cy="40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Freeform 14"/>
            <p:cNvSpPr>
              <a:spLocks/>
            </p:cNvSpPr>
            <p:nvPr/>
          </p:nvSpPr>
          <p:spPr bwMode="auto">
            <a:xfrm rot="-751590">
              <a:off x="5339209" y="3953056"/>
              <a:ext cx="234950" cy="460375"/>
            </a:xfrm>
            <a:custGeom>
              <a:avLst/>
              <a:gdLst>
                <a:gd name="T0" fmla="*/ 404 w 404"/>
                <a:gd name="T1" fmla="*/ 771 h 1294"/>
                <a:gd name="T2" fmla="*/ 87 w 404"/>
                <a:gd name="T3" fmla="*/ 0 h 1294"/>
                <a:gd name="T4" fmla="*/ 224 w 404"/>
                <a:gd name="T5" fmla="*/ 574 h 1294"/>
                <a:gd name="T6" fmla="*/ 0 w 404"/>
                <a:gd name="T7" fmla="*/ 466 h 1294"/>
                <a:gd name="T8" fmla="*/ 301 w 404"/>
                <a:gd name="T9" fmla="*/ 1294 h 1294"/>
                <a:gd name="T10" fmla="*/ 155 w 404"/>
                <a:gd name="T11" fmla="*/ 686 h 1294"/>
                <a:gd name="T12" fmla="*/ 404 w 404"/>
                <a:gd name="T13" fmla="*/ 771 h 12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4"/>
                <a:gd name="T22" fmla="*/ 0 h 1294"/>
                <a:gd name="T23" fmla="*/ 404 w 404"/>
                <a:gd name="T24" fmla="*/ 1294 h 129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4" h="1294">
                  <a:moveTo>
                    <a:pt x="404" y="771"/>
                  </a:moveTo>
                  <a:lnTo>
                    <a:pt x="87" y="0"/>
                  </a:lnTo>
                  <a:lnTo>
                    <a:pt x="224" y="574"/>
                  </a:lnTo>
                  <a:lnTo>
                    <a:pt x="0" y="466"/>
                  </a:lnTo>
                  <a:lnTo>
                    <a:pt x="301" y="1294"/>
                  </a:lnTo>
                  <a:lnTo>
                    <a:pt x="155" y="686"/>
                  </a:lnTo>
                  <a:lnTo>
                    <a:pt x="404" y="771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ECF6A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>
            <a:off x="5004048" y="3212976"/>
            <a:ext cx="648072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35" name="Group 9"/>
          <p:cNvGrpSpPr>
            <a:grpSpLocks/>
          </p:cNvGrpSpPr>
          <p:nvPr/>
        </p:nvGrpSpPr>
        <p:grpSpPr bwMode="auto">
          <a:xfrm>
            <a:off x="4572000" y="4077072"/>
            <a:ext cx="576263" cy="1077912"/>
            <a:chOff x="2707" y="2343"/>
            <a:chExt cx="445" cy="862"/>
          </a:xfrm>
        </p:grpSpPr>
        <p:pic>
          <p:nvPicPr>
            <p:cNvPr id="36" name="Picture 10" descr="C7168正面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07" y="2343"/>
              <a:ext cx="445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 l="34554" t="26314" r="40543" b="29572"/>
            <a:stretch>
              <a:fillRect/>
            </a:stretch>
          </p:blipFill>
          <p:spPr bwMode="auto">
            <a:xfrm>
              <a:off x="2762" y="2490"/>
              <a:ext cx="332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8" name="Group 9"/>
          <p:cNvGrpSpPr>
            <a:grpSpLocks/>
          </p:cNvGrpSpPr>
          <p:nvPr/>
        </p:nvGrpSpPr>
        <p:grpSpPr bwMode="auto">
          <a:xfrm>
            <a:off x="6444208" y="4079280"/>
            <a:ext cx="576263" cy="1077912"/>
            <a:chOff x="2707" y="2343"/>
            <a:chExt cx="445" cy="862"/>
          </a:xfrm>
        </p:grpSpPr>
        <p:pic>
          <p:nvPicPr>
            <p:cNvPr id="39" name="Picture 10" descr="C7168正面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07" y="2343"/>
              <a:ext cx="445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 l="34554" t="26314" r="40543" b="29572"/>
            <a:stretch>
              <a:fillRect/>
            </a:stretch>
          </p:blipFill>
          <p:spPr bwMode="auto">
            <a:xfrm>
              <a:off x="2762" y="2490"/>
              <a:ext cx="332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" name="Text Box 382"/>
          <p:cNvSpPr txBox="1">
            <a:spLocks noChangeArrowheads="1"/>
          </p:cNvSpPr>
          <p:nvPr/>
        </p:nvSpPr>
        <p:spPr bwMode="auto">
          <a:xfrm>
            <a:off x="2195736" y="5229200"/>
            <a:ext cx="982167" cy="336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59324" tIns="29663" rIns="59324" bIns="29663">
            <a:spAutoFit/>
          </a:bodyPr>
          <a:lstStyle/>
          <a:p>
            <a:pPr defTabSz="596900" eaLnBrk="0" hangingPunct="0"/>
            <a:r>
              <a:rPr lang="en-US" altLang="zh-CN" dirty="0" smtClean="0"/>
              <a:t>Phone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2" name="Text Box 382"/>
          <p:cNvSpPr txBox="1">
            <a:spLocks noChangeArrowheads="1"/>
          </p:cNvSpPr>
          <p:nvPr/>
        </p:nvSpPr>
        <p:spPr bwMode="auto">
          <a:xfrm>
            <a:off x="6372200" y="5301208"/>
            <a:ext cx="982167" cy="336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59324" tIns="29663" rIns="59324" bIns="29663">
            <a:spAutoFit/>
          </a:bodyPr>
          <a:lstStyle/>
          <a:p>
            <a:pPr defTabSz="596900" eaLnBrk="0" hangingPunct="0"/>
            <a:r>
              <a:rPr lang="en-US" altLang="zh-CN" dirty="0" smtClean="0"/>
              <a:t>Phone</a:t>
            </a:r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44" name="组合 30"/>
          <p:cNvGrpSpPr/>
          <p:nvPr/>
        </p:nvGrpSpPr>
        <p:grpSpPr>
          <a:xfrm>
            <a:off x="3203848" y="3140968"/>
            <a:ext cx="647700" cy="912423"/>
            <a:chOff x="5220072" y="3501008"/>
            <a:chExt cx="647700" cy="912423"/>
          </a:xfrm>
        </p:grpSpPr>
        <p:pic>
          <p:nvPicPr>
            <p:cNvPr id="45" name="Picture 9" descr="0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220072" y="3501008"/>
              <a:ext cx="647700" cy="40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Freeform 14"/>
            <p:cNvSpPr>
              <a:spLocks/>
            </p:cNvSpPr>
            <p:nvPr/>
          </p:nvSpPr>
          <p:spPr bwMode="auto">
            <a:xfrm rot="-751590">
              <a:off x="5339209" y="3953056"/>
              <a:ext cx="234950" cy="460375"/>
            </a:xfrm>
            <a:custGeom>
              <a:avLst/>
              <a:gdLst>
                <a:gd name="T0" fmla="*/ 404 w 404"/>
                <a:gd name="T1" fmla="*/ 771 h 1294"/>
                <a:gd name="T2" fmla="*/ 87 w 404"/>
                <a:gd name="T3" fmla="*/ 0 h 1294"/>
                <a:gd name="T4" fmla="*/ 224 w 404"/>
                <a:gd name="T5" fmla="*/ 574 h 1294"/>
                <a:gd name="T6" fmla="*/ 0 w 404"/>
                <a:gd name="T7" fmla="*/ 466 h 1294"/>
                <a:gd name="T8" fmla="*/ 301 w 404"/>
                <a:gd name="T9" fmla="*/ 1294 h 1294"/>
                <a:gd name="T10" fmla="*/ 155 w 404"/>
                <a:gd name="T11" fmla="*/ 686 h 1294"/>
                <a:gd name="T12" fmla="*/ 404 w 404"/>
                <a:gd name="T13" fmla="*/ 771 h 12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4"/>
                <a:gd name="T22" fmla="*/ 0 h 1294"/>
                <a:gd name="T23" fmla="*/ 404 w 404"/>
                <a:gd name="T24" fmla="*/ 1294 h 129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4" h="1294">
                  <a:moveTo>
                    <a:pt x="404" y="771"/>
                  </a:moveTo>
                  <a:lnTo>
                    <a:pt x="87" y="0"/>
                  </a:lnTo>
                  <a:lnTo>
                    <a:pt x="224" y="574"/>
                  </a:lnTo>
                  <a:lnTo>
                    <a:pt x="0" y="466"/>
                  </a:lnTo>
                  <a:lnTo>
                    <a:pt x="301" y="1294"/>
                  </a:lnTo>
                  <a:lnTo>
                    <a:pt x="155" y="686"/>
                  </a:lnTo>
                  <a:lnTo>
                    <a:pt x="404" y="771"/>
                  </a:ln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ECF6A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cxnSp>
        <p:nvCxnSpPr>
          <p:cNvPr id="49" name="直接箭头连接符 48"/>
          <p:cNvCxnSpPr/>
          <p:nvPr/>
        </p:nvCxnSpPr>
        <p:spPr>
          <a:xfrm>
            <a:off x="3059832" y="4437112"/>
            <a:ext cx="936104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16" descr="XD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4365104"/>
            <a:ext cx="837122" cy="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 Box 380"/>
          <p:cNvSpPr txBox="1">
            <a:spLocks noChangeArrowheads="1"/>
          </p:cNvSpPr>
          <p:nvPr/>
        </p:nvSpPr>
        <p:spPr bwMode="auto">
          <a:xfrm>
            <a:off x="5364088" y="5252336"/>
            <a:ext cx="977862" cy="336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59324" tIns="29663" rIns="59324" bIns="29663">
            <a:spAutoFit/>
          </a:bodyPr>
          <a:lstStyle/>
          <a:p>
            <a:pPr defTabSz="596900" eaLnBrk="0" hangingPunct="0"/>
            <a:r>
              <a:rPr lang="en-US" altLang="zh-CN" dirty="0" smtClean="0"/>
              <a:t>PAD/PDA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907704" y="4077072"/>
            <a:ext cx="864096" cy="11521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Freeform 3" descr="Moln02"/>
          <p:cNvSpPr>
            <a:spLocks/>
          </p:cNvSpPr>
          <p:nvPr/>
        </p:nvSpPr>
        <p:spPr bwMode="auto">
          <a:xfrm>
            <a:off x="4860032" y="2060848"/>
            <a:ext cx="1719907" cy="792163"/>
          </a:xfrm>
          <a:custGeom>
            <a:avLst/>
            <a:gdLst>
              <a:gd name="T0" fmla="*/ 449 w 905"/>
              <a:gd name="T1" fmla="*/ 568 h 634"/>
              <a:gd name="T2" fmla="*/ 258 w 905"/>
              <a:gd name="T3" fmla="*/ 532 h 634"/>
              <a:gd name="T4" fmla="*/ 97 w 905"/>
              <a:gd name="T5" fmla="*/ 376 h 634"/>
              <a:gd name="T6" fmla="*/ 152 w 905"/>
              <a:gd name="T7" fmla="*/ 228 h 634"/>
              <a:gd name="T8" fmla="*/ 256 w 905"/>
              <a:gd name="T9" fmla="*/ 168 h 634"/>
              <a:gd name="T10" fmla="*/ 378 w 905"/>
              <a:gd name="T11" fmla="*/ 93 h 634"/>
              <a:gd name="T12" fmla="*/ 501 w 905"/>
              <a:gd name="T13" fmla="*/ 73 h 634"/>
              <a:gd name="T14" fmla="*/ 737 w 905"/>
              <a:gd name="T15" fmla="*/ 134 h 634"/>
              <a:gd name="T16" fmla="*/ 827 w 905"/>
              <a:gd name="T17" fmla="*/ 265 h 634"/>
              <a:gd name="T18" fmla="*/ 829 w 905"/>
              <a:gd name="T19" fmla="*/ 409 h 634"/>
              <a:gd name="T20" fmla="*/ 672 w 905"/>
              <a:gd name="T21" fmla="*/ 522 h 634"/>
              <a:gd name="T22" fmla="*/ 449 w 905"/>
              <a:gd name="T23" fmla="*/ 568 h 63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05"/>
              <a:gd name="T37" fmla="*/ 0 h 634"/>
              <a:gd name="T38" fmla="*/ 905 w 905"/>
              <a:gd name="T39" fmla="*/ 634 h 63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05" h="634">
                <a:moveTo>
                  <a:pt x="449" y="568"/>
                </a:moveTo>
                <a:cubicBezTo>
                  <a:pt x="406" y="631"/>
                  <a:pt x="280" y="606"/>
                  <a:pt x="258" y="532"/>
                </a:cubicBezTo>
                <a:cubicBezTo>
                  <a:pt x="201" y="564"/>
                  <a:pt x="38" y="484"/>
                  <a:pt x="97" y="376"/>
                </a:cubicBezTo>
                <a:cubicBezTo>
                  <a:pt x="0" y="344"/>
                  <a:pt x="45" y="194"/>
                  <a:pt x="152" y="228"/>
                </a:cubicBezTo>
                <a:cubicBezTo>
                  <a:pt x="130" y="176"/>
                  <a:pt x="208" y="141"/>
                  <a:pt x="256" y="168"/>
                </a:cubicBezTo>
                <a:cubicBezTo>
                  <a:pt x="246" y="113"/>
                  <a:pt x="300" y="67"/>
                  <a:pt x="378" y="93"/>
                </a:cubicBezTo>
                <a:cubicBezTo>
                  <a:pt x="384" y="40"/>
                  <a:pt x="473" y="25"/>
                  <a:pt x="501" y="73"/>
                </a:cubicBezTo>
                <a:cubicBezTo>
                  <a:pt x="574" y="0"/>
                  <a:pt x="723" y="52"/>
                  <a:pt x="737" y="134"/>
                </a:cubicBezTo>
                <a:cubicBezTo>
                  <a:pt x="813" y="109"/>
                  <a:pt x="866" y="211"/>
                  <a:pt x="827" y="265"/>
                </a:cubicBezTo>
                <a:cubicBezTo>
                  <a:pt x="903" y="292"/>
                  <a:pt x="905" y="388"/>
                  <a:pt x="829" y="409"/>
                </a:cubicBezTo>
                <a:cubicBezTo>
                  <a:pt x="852" y="473"/>
                  <a:pt x="739" y="551"/>
                  <a:pt x="672" y="522"/>
                </a:cubicBezTo>
                <a:cubicBezTo>
                  <a:pt x="671" y="610"/>
                  <a:pt x="502" y="634"/>
                  <a:pt x="449" y="568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28575" cap="flat" cmpd="sng">
            <a:solidFill>
              <a:srgbClr val="99B4DD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10800000" vert="eaVert" wrap="none" anchor="ctr"/>
          <a:lstStyle/>
          <a:p>
            <a:endParaRPr lang="zh-CN" altLang="en-US"/>
          </a:p>
        </p:txBody>
      </p:sp>
      <p:sp>
        <p:nvSpPr>
          <p:cNvPr id="60" name="Text Box 17"/>
          <p:cNvSpPr txBox="1">
            <a:spLocks noChangeArrowheads="1"/>
          </p:cNvSpPr>
          <p:nvPr/>
        </p:nvSpPr>
        <p:spPr bwMode="auto">
          <a:xfrm>
            <a:off x="5148064" y="2204864"/>
            <a:ext cx="1005627" cy="2445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59324" tIns="29663" rIns="59324" bIns="29663">
            <a:spAutoFit/>
          </a:bodyPr>
          <a:lstStyle/>
          <a:p>
            <a:pPr defTabSz="596900" eaLnBrk="0" hangingPunct="0"/>
            <a:r>
              <a:rPr lang="en-US" altLang="zh-CN" sz="1200" dirty="0" smtClean="0">
                <a:solidFill>
                  <a:schemeClr val="tx1"/>
                </a:solidFill>
              </a:rPr>
              <a:t>IP edge router</a:t>
            </a:r>
            <a:endParaRPr lang="en-US" altLang="zh-CN" sz="1200" dirty="0">
              <a:solidFill>
                <a:schemeClr val="tx1"/>
              </a:solidFill>
            </a:endParaRPr>
          </a:p>
        </p:txBody>
      </p:sp>
      <p:pic>
        <p:nvPicPr>
          <p:cNvPr id="58" name="Picture 5" descr="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772816"/>
            <a:ext cx="719584" cy="61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矩形 60"/>
          <p:cNvSpPr/>
          <p:nvPr/>
        </p:nvSpPr>
        <p:spPr>
          <a:xfrm>
            <a:off x="4427984" y="4077072"/>
            <a:ext cx="864096" cy="1152128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1761</TotalTime>
  <Words>611</Words>
  <Application>Microsoft Office PowerPoint</Application>
  <PresentationFormat>On-screen Show (4:3)</PresentationFormat>
  <Paragraphs>170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主题</vt:lpstr>
      <vt:lpstr>Problem Statement</vt:lpstr>
      <vt:lpstr>Slide 2</vt:lpstr>
      <vt:lpstr>Our Architecture</vt:lpstr>
      <vt:lpstr>Problem Statement Use Case 1 – Why Group ID?</vt:lpstr>
      <vt:lpstr>Slide 5</vt:lpstr>
      <vt:lpstr>Use Case 1 – Protocol Issues </vt:lpstr>
      <vt:lpstr>Use Case 1 – Solution Approaches</vt:lpstr>
      <vt:lpstr>Problem Statement Use Case 2 - UE mobility in IP network</vt:lpstr>
      <vt:lpstr>Application for Use Case 2 –Resource management</vt:lpstr>
      <vt:lpstr>Use Case 2 – Protocol Issues </vt:lpstr>
      <vt:lpstr>Use Case 2 – Solution Approaches</vt:lpstr>
      <vt:lpstr>Slide 12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Statement for Fixed Mobile Convergence</dc:title>
  <dc:creator>x68103</dc:creator>
  <cp:lastModifiedBy>Huawei</cp:lastModifiedBy>
  <cp:revision>216</cp:revision>
  <dcterms:created xsi:type="dcterms:W3CDTF">2012-03-13T13:12:16Z</dcterms:created>
  <dcterms:modified xsi:type="dcterms:W3CDTF">2012-11-06T14:50:22Z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(3)uO1bI8mDcbmkIsqY3lfbs0bm7gCIPYtmvNrg2GtvQFafqQgUSwlpduZohtN9o7fFrfZJUYe/_x000d_
BLyuqZpWYLLaFBbdLF5LpYdJzNzxKVWMhVYQyro4YOYFjaymXGIUty0xCncq3WE4lMepmNXa_x000d_
G904eJ0wUj4RbRsjTQWEZe0YWtruuifAFW6nXY7eh5QtRKbdyPbz9kgT/PXtpTRFabh25pkM_x000d_
BFdZD/8JwLT5QZS+j+</vt:lpwstr>
  </property>
  <property fmtid="{D5CDD505-2E9C-101B-9397-08002B2CF9AE}" pid="3" name="_ms_pID_7253431">
    <vt:lpwstr>+IG5o3NdceaS+74v9e/qaq61Y+67pYapeDAPYXV25ybO3/HthoCKyf_x000d_
phsHYXrjL6p/YywsYD67F/ZVPGcUrRL/r0KPMXaCMoe0OBXL/SAeOKFwOcEk4822zl/ghlML_x000d_
SsO6wkzedHBeqrFbss7EQn2Wv4gTtmFLY1KXLFtnh5IcjjBrrVms+cErpxInH1hHUqbuiyM4_x000d_
gRhrfYgHm9cf77EvkwcxuYW1dAPk/L5wfwkD</vt:lpwstr>
  </property>
  <property fmtid="{D5CDD505-2E9C-101B-9397-08002B2CF9AE}" pid="4" name="_ms_pID_7253432">
    <vt:lpwstr>yBh/txYaQPLN6Iy3yQpvnsmnpd9kNipvgWlv_x000d_
wtFtCgLObG1gmagBYITXVWVm3+SPVtwvI8tz8cljp6Y7pGXVIAEhzHt5XGvyiXAY6ZdKYxvu_x000d_
bBglEB4x4NE6stS8IhymAQ==</vt:lpwstr>
  </property>
  <property fmtid="{D5CDD505-2E9C-101B-9397-08002B2CF9AE}" pid="5" name="sflag">
    <vt:lpwstr>1352139929</vt:lpwstr>
  </property>
</Properties>
</file>