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23" r:id="rId3"/>
    <p:sldId id="306" r:id="rId4"/>
    <p:sldId id="307" r:id="rId5"/>
    <p:sldId id="308" r:id="rId6"/>
    <p:sldId id="305" r:id="rId7"/>
    <p:sldId id="314" r:id="rId8"/>
    <p:sldId id="303" r:id="rId9"/>
    <p:sldId id="309" r:id="rId10"/>
    <p:sldId id="311" r:id="rId11"/>
    <p:sldId id="312" r:id="rId12"/>
    <p:sldId id="318" r:id="rId13"/>
    <p:sldId id="322" r:id="rId14"/>
    <p:sldId id="320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06" autoAdjust="0"/>
  </p:normalViewPr>
  <p:slideViewPr>
    <p:cSldViewPr>
      <p:cViewPr varScale="1">
        <p:scale>
          <a:sx n="87" d="100"/>
          <a:sy n="87" d="100"/>
        </p:scale>
        <p:origin x="-9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-276" y="51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7B0602-0251-BB4B-A5C8-BB0F217B3721}" type="doc">
      <dgm:prSet loTypeId="urn:microsoft.com/office/officeart/2005/8/layout/cycle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BD117A-095A-CA4F-BF37-ECFFDB210A9E}">
      <dgm:prSet phldrT="[Text]" phldr="1"/>
      <dgm:spPr/>
      <dgm:t>
        <a:bodyPr/>
        <a:lstStyle/>
        <a:p>
          <a:endParaRPr lang="en-US" dirty="0"/>
        </a:p>
      </dgm:t>
    </dgm:pt>
    <dgm:pt modelId="{A4232F50-88D4-0143-AED8-3668A7105127}" type="parTrans" cxnId="{31733E57-F7C2-1B47-94F8-B521341C218E}">
      <dgm:prSet/>
      <dgm:spPr/>
      <dgm:t>
        <a:bodyPr/>
        <a:lstStyle/>
        <a:p>
          <a:endParaRPr lang="en-US"/>
        </a:p>
      </dgm:t>
    </dgm:pt>
    <dgm:pt modelId="{088B2605-2A2E-3F40-88FC-AB0ACF888EB9}" type="sibTrans" cxnId="{31733E57-F7C2-1B47-94F8-B521341C218E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17ED43BD-42BE-4D49-8D36-11F79E8A3F3B}">
      <dgm:prSet phldrT="[Text]" phldr="1"/>
      <dgm:spPr/>
      <dgm:t>
        <a:bodyPr/>
        <a:lstStyle/>
        <a:p>
          <a:endParaRPr lang="en-US" dirty="0"/>
        </a:p>
      </dgm:t>
    </dgm:pt>
    <dgm:pt modelId="{2C983F29-5734-8040-9F3F-5F3878FAE7DD}" type="parTrans" cxnId="{87CE83B4-D522-5F44-917F-0E0806BB69DD}">
      <dgm:prSet/>
      <dgm:spPr/>
      <dgm:t>
        <a:bodyPr/>
        <a:lstStyle/>
        <a:p>
          <a:endParaRPr lang="en-US"/>
        </a:p>
      </dgm:t>
    </dgm:pt>
    <dgm:pt modelId="{FE2C82D2-8014-2549-9323-DEFB929FA8DB}" type="sibTrans" cxnId="{87CE83B4-D522-5F44-917F-0E0806BB69DD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0E92893F-ACB5-0C47-85DD-215BB827B797}">
      <dgm:prSet phldrT="[Text]" phldr="1"/>
      <dgm:spPr/>
      <dgm:t>
        <a:bodyPr/>
        <a:lstStyle/>
        <a:p>
          <a:endParaRPr lang="en-US" dirty="0"/>
        </a:p>
      </dgm:t>
    </dgm:pt>
    <dgm:pt modelId="{0F640206-3331-1440-AD66-6A89115215B3}" type="parTrans" cxnId="{18766981-B764-DE45-82FE-DE157560102D}">
      <dgm:prSet/>
      <dgm:spPr/>
      <dgm:t>
        <a:bodyPr/>
        <a:lstStyle/>
        <a:p>
          <a:endParaRPr lang="en-US"/>
        </a:p>
      </dgm:t>
    </dgm:pt>
    <dgm:pt modelId="{B6C89038-BBA8-AA4B-A2B9-0310A0188F54}" type="sibTrans" cxnId="{18766981-B764-DE45-82FE-DE157560102D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F113D940-3129-2F4B-8596-7FDE01A070A6}">
      <dgm:prSet phldrT="[Text]" phldr="1"/>
      <dgm:spPr/>
      <dgm:t>
        <a:bodyPr/>
        <a:lstStyle/>
        <a:p>
          <a:endParaRPr lang="en-US" dirty="0"/>
        </a:p>
      </dgm:t>
    </dgm:pt>
    <dgm:pt modelId="{CBA93872-7099-2B48-B199-AC4B47EA7573}" type="parTrans" cxnId="{C5FEAC6A-7E1A-B646-8C0A-B1EBEE7D0D4C}">
      <dgm:prSet/>
      <dgm:spPr/>
      <dgm:t>
        <a:bodyPr/>
        <a:lstStyle/>
        <a:p>
          <a:endParaRPr lang="en-US"/>
        </a:p>
      </dgm:t>
    </dgm:pt>
    <dgm:pt modelId="{37CBAFA3-666D-FD40-9E8E-D387159774A3}" type="sibTrans" cxnId="{C5FEAC6A-7E1A-B646-8C0A-B1EBEE7D0D4C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F8A1871D-46BA-7043-96AB-6A362044A559}">
      <dgm:prSet phldrT="[Text]" phldr="1"/>
      <dgm:spPr/>
      <dgm:t>
        <a:bodyPr/>
        <a:lstStyle/>
        <a:p>
          <a:endParaRPr lang="en-US" dirty="0"/>
        </a:p>
      </dgm:t>
    </dgm:pt>
    <dgm:pt modelId="{560F6BE4-E3D3-6B42-A3BE-C4856C53704D}" type="parTrans" cxnId="{77C02319-BB2A-DB41-B431-14C309690B37}">
      <dgm:prSet/>
      <dgm:spPr/>
      <dgm:t>
        <a:bodyPr/>
        <a:lstStyle/>
        <a:p>
          <a:endParaRPr lang="en-US"/>
        </a:p>
      </dgm:t>
    </dgm:pt>
    <dgm:pt modelId="{44C8D361-8A92-A640-9B81-D0B2D65A54A4}" type="sibTrans" cxnId="{77C02319-BB2A-DB41-B431-14C309690B37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0B579C2F-47AC-0E43-AFD6-C64FD3E95026}" type="pres">
      <dgm:prSet presAssocID="{417B0602-0251-BB4B-A5C8-BB0F217B37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C0E215-464B-3C4B-A219-2905C87088C5}" type="pres">
      <dgm:prSet presAssocID="{11BD117A-095A-CA4F-BF37-ECFFDB210A9E}" presName="dummy" presStyleCnt="0"/>
      <dgm:spPr/>
    </dgm:pt>
    <dgm:pt modelId="{807BB21D-94DA-8B41-8954-90238DF8D2BB}" type="pres">
      <dgm:prSet presAssocID="{11BD117A-095A-CA4F-BF37-ECFFDB210A9E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29330-26FC-E944-ACFE-4B91E9BDF5A3}" type="pres">
      <dgm:prSet presAssocID="{088B2605-2A2E-3F40-88FC-AB0ACF888EB9}" presName="sibTrans" presStyleLbl="node1" presStyleIdx="0" presStyleCnt="5"/>
      <dgm:spPr/>
      <dgm:t>
        <a:bodyPr/>
        <a:lstStyle/>
        <a:p>
          <a:endParaRPr lang="en-US"/>
        </a:p>
      </dgm:t>
    </dgm:pt>
    <dgm:pt modelId="{27A36002-8799-A047-8278-5FB1F8645197}" type="pres">
      <dgm:prSet presAssocID="{17ED43BD-42BE-4D49-8D36-11F79E8A3F3B}" presName="dummy" presStyleCnt="0"/>
      <dgm:spPr/>
    </dgm:pt>
    <dgm:pt modelId="{B345D340-F88F-3540-B1C6-BCCD78FC762E}" type="pres">
      <dgm:prSet presAssocID="{17ED43BD-42BE-4D49-8D36-11F79E8A3F3B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217577-0BAC-BA4E-8C38-22571188D424}" type="pres">
      <dgm:prSet presAssocID="{FE2C82D2-8014-2549-9323-DEFB929FA8DB}" presName="sibTrans" presStyleLbl="node1" presStyleIdx="1" presStyleCnt="5"/>
      <dgm:spPr/>
      <dgm:t>
        <a:bodyPr/>
        <a:lstStyle/>
        <a:p>
          <a:endParaRPr lang="en-US"/>
        </a:p>
      </dgm:t>
    </dgm:pt>
    <dgm:pt modelId="{6D1B35B1-0915-0043-97ED-13A70B381844}" type="pres">
      <dgm:prSet presAssocID="{0E92893F-ACB5-0C47-85DD-215BB827B797}" presName="dummy" presStyleCnt="0"/>
      <dgm:spPr/>
    </dgm:pt>
    <dgm:pt modelId="{DE942EA7-D6FC-8D4C-A734-AE0076AB777C}" type="pres">
      <dgm:prSet presAssocID="{0E92893F-ACB5-0C47-85DD-215BB827B797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CD1F5C-DDF1-E34F-8F5A-8EDF2AB31639}" type="pres">
      <dgm:prSet presAssocID="{B6C89038-BBA8-AA4B-A2B9-0310A0188F54}" presName="sibTrans" presStyleLbl="node1" presStyleIdx="2" presStyleCnt="5"/>
      <dgm:spPr/>
      <dgm:t>
        <a:bodyPr/>
        <a:lstStyle/>
        <a:p>
          <a:endParaRPr lang="en-US"/>
        </a:p>
      </dgm:t>
    </dgm:pt>
    <dgm:pt modelId="{A321455C-08E4-EE41-B34E-DB3067AB5846}" type="pres">
      <dgm:prSet presAssocID="{F113D940-3129-2F4B-8596-7FDE01A070A6}" presName="dummy" presStyleCnt="0"/>
      <dgm:spPr/>
    </dgm:pt>
    <dgm:pt modelId="{77E4D321-86B3-E346-AF30-55581C956A8B}" type="pres">
      <dgm:prSet presAssocID="{F113D940-3129-2F4B-8596-7FDE01A070A6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250356-D1CE-E04D-B360-9FD354357AFF}" type="pres">
      <dgm:prSet presAssocID="{37CBAFA3-666D-FD40-9E8E-D387159774A3}" presName="sibTrans" presStyleLbl="node1" presStyleIdx="3" presStyleCnt="5"/>
      <dgm:spPr/>
      <dgm:t>
        <a:bodyPr/>
        <a:lstStyle/>
        <a:p>
          <a:endParaRPr lang="en-US"/>
        </a:p>
      </dgm:t>
    </dgm:pt>
    <dgm:pt modelId="{CA239357-9178-8A4D-BF3B-332797E320B2}" type="pres">
      <dgm:prSet presAssocID="{F8A1871D-46BA-7043-96AB-6A362044A559}" presName="dummy" presStyleCnt="0"/>
      <dgm:spPr/>
    </dgm:pt>
    <dgm:pt modelId="{83B70B3A-7F37-2D4B-97AD-FF1D438754BB}" type="pres">
      <dgm:prSet presAssocID="{F8A1871D-46BA-7043-96AB-6A362044A559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3C0B4-EE57-7B4C-AB7D-72F3503A6120}" type="pres">
      <dgm:prSet presAssocID="{44C8D361-8A92-A640-9B81-D0B2D65A54A4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1B3037F6-307C-F04B-8F2E-39AAC270DBA0}" type="presOf" srcId="{0E92893F-ACB5-0C47-85DD-215BB827B797}" destId="{DE942EA7-D6FC-8D4C-A734-AE0076AB777C}" srcOrd="0" destOrd="0" presId="urn:microsoft.com/office/officeart/2005/8/layout/cycle1"/>
    <dgm:cxn modelId="{2D858E6B-594B-994A-9470-C923A4A5306A}" type="presOf" srcId="{088B2605-2A2E-3F40-88FC-AB0ACF888EB9}" destId="{7CA29330-26FC-E944-ACFE-4B91E9BDF5A3}" srcOrd="0" destOrd="0" presId="urn:microsoft.com/office/officeart/2005/8/layout/cycle1"/>
    <dgm:cxn modelId="{CE8BDA6C-F4E6-DD4F-A0FA-A87EF2F7C369}" type="presOf" srcId="{37CBAFA3-666D-FD40-9E8E-D387159774A3}" destId="{1B250356-D1CE-E04D-B360-9FD354357AFF}" srcOrd="0" destOrd="0" presId="urn:microsoft.com/office/officeart/2005/8/layout/cycle1"/>
    <dgm:cxn modelId="{AEBE0479-AE70-6649-A8C7-D7F27F52B47F}" type="presOf" srcId="{417B0602-0251-BB4B-A5C8-BB0F217B3721}" destId="{0B579C2F-47AC-0E43-AFD6-C64FD3E95026}" srcOrd="0" destOrd="0" presId="urn:microsoft.com/office/officeart/2005/8/layout/cycle1"/>
    <dgm:cxn modelId="{1A81C995-EEFB-4D40-912C-F1E6D589EC9C}" type="presOf" srcId="{F8A1871D-46BA-7043-96AB-6A362044A559}" destId="{83B70B3A-7F37-2D4B-97AD-FF1D438754BB}" srcOrd="0" destOrd="0" presId="urn:microsoft.com/office/officeart/2005/8/layout/cycle1"/>
    <dgm:cxn modelId="{87CE83B4-D522-5F44-917F-0E0806BB69DD}" srcId="{417B0602-0251-BB4B-A5C8-BB0F217B3721}" destId="{17ED43BD-42BE-4D49-8D36-11F79E8A3F3B}" srcOrd="1" destOrd="0" parTransId="{2C983F29-5734-8040-9F3F-5F3878FAE7DD}" sibTransId="{FE2C82D2-8014-2549-9323-DEFB929FA8DB}"/>
    <dgm:cxn modelId="{A49380C8-D8B2-904F-A3F8-9AA7ECE8C46F}" type="presOf" srcId="{FE2C82D2-8014-2549-9323-DEFB929FA8DB}" destId="{54217577-0BAC-BA4E-8C38-22571188D424}" srcOrd="0" destOrd="0" presId="urn:microsoft.com/office/officeart/2005/8/layout/cycle1"/>
    <dgm:cxn modelId="{EBF2981A-9AEA-1D4E-855E-4E4CE29B213D}" type="presOf" srcId="{17ED43BD-42BE-4D49-8D36-11F79E8A3F3B}" destId="{B345D340-F88F-3540-B1C6-BCCD78FC762E}" srcOrd="0" destOrd="0" presId="urn:microsoft.com/office/officeart/2005/8/layout/cycle1"/>
    <dgm:cxn modelId="{2B6E0442-024A-B94C-80BF-305CC53BB5C8}" type="presOf" srcId="{44C8D361-8A92-A640-9B81-D0B2D65A54A4}" destId="{F3F3C0B4-EE57-7B4C-AB7D-72F3503A6120}" srcOrd="0" destOrd="0" presId="urn:microsoft.com/office/officeart/2005/8/layout/cycle1"/>
    <dgm:cxn modelId="{EF29CED3-04CE-5A4C-A4F4-DF6634A26CE4}" type="presOf" srcId="{F113D940-3129-2F4B-8596-7FDE01A070A6}" destId="{77E4D321-86B3-E346-AF30-55581C956A8B}" srcOrd="0" destOrd="0" presId="urn:microsoft.com/office/officeart/2005/8/layout/cycle1"/>
    <dgm:cxn modelId="{E59CF8B4-01E3-5C4C-A71A-4912BDB6965B}" type="presOf" srcId="{B6C89038-BBA8-AA4B-A2B9-0310A0188F54}" destId="{0FCD1F5C-DDF1-E34F-8F5A-8EDF2AB31639}" srcOrd="0" destOrd="0" presId="urn:microsoft.com/office/officeart/2005/8/layout/cycle1"/>
    <dgm:cxn modelId="{31733E57-F7C2-1B47-94F8-B521341C218E}" srcId="{417B0602-0251-BB4B-A5C8-BB0F217B3721}" destId="{11BD117A-095A-CA4F-BF37-ECFFDB210A9E}" srcOrd="0" destOrd="0" parTransId="{A4232F50-88D4-0143-AED8-3668A7105127}" sibTransId="{088B2605-2A2E-3F40-88FC-AB0ACF888EB9}"/>
    <dgm:cxn modelId="{77C02319-BB2A-DB41-B431-14C309690B37}" srcId="{417B0602-0251-BB4B-A5C8-BB0F217B3721}" destId="{F8A1871D-46BA-7043-96AB-6A362044A559}" srcOrd="4" destOrd="0" parTransId="{560F6BE4-E3D3-6B42-A3BE-C4856C53704D}" sibTransId="{44C8D361-8A92-A640-9B81-D0B2D65A54A4}"/>
    <dgm:cxn modelId="{18766981-B764-DE45-82FE-DE157560102D}" srcId="{417B0602-0251-BB4B-A5C8-BB0F217B3721}" destId="{0E92893F-ACB5-0C47-85DD-215BB827B797}" srcOrd="2" destOrd="0" parTransId="{0F640206-3331-1440-AD66-6A89115215B3}" sibTransId="{B6C89038-BBA8-AA4B-A2B9-0310A0188F54}"/>
    <dgm:cxn modelId="{C5FEAC6A-7E1A-B646-8C0A-B1EBEE7D0D4C}" srcId="{417B0602-0251-BB4B-A5C8-BB0F217B3721}" destId="{F113D940-3129-2F4B-8596-7FDE01A070A6}" srcOrd="3" destOrd="0" parTransId="{CBA93872-7099-2B48-B199-AC4B47EA7573}" sibTransId="{37CBAFA3-666D-FD40-9E8E-D387159774A3}"/>
    <dgm:cxn modelId="{D67AB70B-6B04-EB4F-862C-2873B4FCD502}" type="presOf" srcId="{11BD117A-095A-CA4F-BF37-ECFFDB210A9E}" destId="{807BB21D-94DA-8B41-8954-90238DF8D2BB}" srcOrd="0" destOrd="0" presId="urn:microsoft.com/office/officeart/2005/8/layout/cycle1"/>
    <dgm:cxn modelId="{743AE5A1-AD90-FB46-B5B8-B0C6A2AEBFA6}" type="presParOf" srcId="{0B579C2F-47AC-0E43-AFD6-C64FD3E95026}" destId="{22C0E215-464B-3C4B-A219-2905C87088C5}" srcOrd="0" destOrd="0" presId="urn:microsoft.com/office/officeart/2005/8/layout/cycle1"/>
    <dgm:cxn modelId="{B67D7B72-370D-344A-BC71-B22386A2DC20}" type="presParOf" srcId="{0B579C2F-47AC-0E43-AFD6-C64FD3E95026}" destId="{807BB21D-94DA-8B41-8954-90238DF8D2BB}" srcOrd="1" destOrd="0" presId="urn:microsoft.com/office/officeart/2005/8/layout/cycle1"/>
    <dgm:cxn modelId="{B617D104-2884-3E46-8D12-68FD2E66BB50}" type="presParOf" srcId="{0B579C2F-47AC-0E43-AFD6-C64FD3E95026}" destId="{7CA29330-26FC-E944-ACFE-4B91E9BDF5A3}" srcOrd="2" destOrd="0" presId="urn:microsoft.com/office/officeart/2005/8/layout/cycle1"/>
    <dgm:cxn modelId="{9EA41C04-D2AC-7146-82D2-6C0910C42791}" type="presParOf" srcId="{0B579C2F-47AC-0E43-AFD6-C64FD3E95026}" destId="{27A36002-8799-A047-8278-5FB1F8645197}" srcOrd="3" destOrd="0" presId="urn:microsoft.com/office/officeart/2005/8/layout/cycle1"/>
    <dgm:cxn modelId="{9CD2384A-55B9-C246-8382-4DF871636E10}" type="presParOf" srcId="{0B579C2F-47AC-0E43-AFD6-C64FD3E95026}" destId="{B345D340-F88F-3540-B1C6-BCCD78FC762E}" srcOrd="4" destOrd="0" presId="urn:microsoft.com/office/officeart/2005/8/layout/cycle1"/>
    <dgm:cxn modelId="{B9F8DDE7-DA8D-ED40-A346-04251F24F404}" type="presParOf" srcId="{0B579C2F-47AC-0E43-AFD6-C64FD3E95026}" destId="{54217577-0BAC-BA4E-8C38-22571188D424}" srcOrd="5" destOrd="0" presId="urn:microsoft.com/office/officeart/2005/8/layout/cycle1"/>
    <dgm:cxn modelId="{E71BDEB2-3F48-CC47-9A3D-884C29463966}" type="presParOf" srcId="{0B579C2F-47AC-0E43-AFD6-C64FD3E95026}" destId="{6D1B35B1-0915-0043-97ED-13A70B381844}" srcOrd="6" destOrd="0" presId="urn:microsoft.com/office/officeart/2005/8/layout/cycle1"/>
    <dgm:cxn modelId="{4BA86602-347B-F240-B93A-4B374F8E51C3}" type="presParOf" srcId="{0B579C2F-47AC-0E43-AFD6-C64FD3E95026}" destId="{DE942EA7-D6FC-8D4C-A734-AE0076AB777C}" srcOrd="7" destOrd="0" presId="urn:microsoft.com/office/officeart/2005/8/layout/cycle1"/>
    <dgm:cxn modelId="{E16C4507-D9AB-9B49-86B3-350BAB883192}" type="presParOf" srcId="{0B579C2F-47AC-0E43-AFD6-C64FD3E95026}" destId="{0FCD1F5C-DDF1-E34F-8F5A-8EDF2AB31639}" srcOrd="8" destOrd="0" presId="urn:microsoft.com/office/officeart/2005/8/layout/cycle1"/>
    <dgm:cxn modelId="{4900B683-E0F6-6B46-B794-5E30FCD1F214}" type="presParOf" srcId="{0B579C2F-47AC-0E43-AFD6-C64FD3E95026}" destId="{A321455C-08E4-EE41-B34E-DB3067AB5846}" srcOrd="9" destOrd="0" presId="urn:microsoft.com/office/officeart/2005/8/layout/cycle1"/>
    <dgm:cxn modelId="{A7DC93C9-1165-6343-B83D-B34875B93690}" type="presParOf" srcId="{0B579C2F-47AC-0E43-AFD6-C64FD3E95026}" destId="{77E4D321-86B3-E346-AF30-55581C956A8B}" srcOrd="10" destOrd="0" presId="urn:microsoft.com/office/officeart/2005/8/layout/cycle1"/>
    <dgm:cxn modelId="{B644A0A9-32DE-784D-A662-A7DB9ABF90A4}" type="presParOf" srcId="{0B579C2F-47AC-0E43-AFD6-C64FD3E95026}" destId="{1B250356-D1CE-E04D-B360-9FD354357AFF}" srcOrd="11" destOrd="0" presId="urn:microsoft.com/office/officeart/2005/8/layout/cycle1"/>
    <dgm:cxn modelId="{43BF6EE6-98F7-7F42-922A-0980CB1470E6}" type="presParOf" srcId="{0B579C2F-47AC-0E43-AFD6-C64FD3E95026}" destId="{CA239357-9178-8A4D-BF3B-332797E320B2}" srcOrd="12" destOrd="0" presId="urn:microsoft.com/office/officeart/2005/8/layout/cycle1"/>
    <dgm:cxn modelId="{BEC3F9DC-2C8F-5F40-838F-6F94553C647E}" type="presParOf" srcId="{0B579C2F-47AC-0E43-AFD6-C64FD3E95026}" destId="{83B70B3A-7F37-2D4B-97AD-FF1D438754BB}" srcOrd="13" destOrd="0" presId="urn:microsoft.com/office/officeart/2005/8/layout/cycle1"/>
    <dgm:cxn modelId="{2E4B3A6F-D8D9-4B4E-A62E-33211B0A4815}" type="presParOf" srcId="{0B579C2F-47AC-0E43-AFD6-C64FD3E95026}" destId="{F3F3C0B4-EE57-7B4C-AB7D-72F3503A6120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7BB21D-94DA-8B41-8954-90238DF8D2BB}">
      <dsp:nvSpPr>
        <dsp:cNvPr id="0" name=""/>
        <dsp:cNvSpPr/>
      </dsp:nvSpPr>
      <dsp:spPr>
        <a:xfrm>
          <a:off x="906345" y="9132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906345" y="9132"/>
        <a:ext cx="301376" cy="301376"/>
      </dsp:txXfrm>
    </dsp:sp>
    <dsp:sp modelId="{7CA29330-26FC-E944-ACFE-4B91E9BDF5A3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21294722"/>
            <a:gd name="adj4" fmla="val 19764942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45D340-F88F-3540-B1C6-BCCD78FC762E}">
      <dsp:nvSpPr>
        <dsp:cNvPr id="0" name=""/>
        <dsp:cNvSpPr/>
      </dsp:nvSpPr>
      <dsp:spPr>
        <a:xfrm>
          <a:off x="1088686" y="570320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1088686" y="570320"/>
        <a:ext cx="301376" cy="301376"/>
      </dsp:txXfrm>
    </dsp:sp>
    <dsp:sp modelId="{54217577-0BAC-BA4E-8C38-22571188D424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4016232"/>
            <a:gd name="adj4" fmla="val 2252024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942EA7-D6FC-8D4C-A734-AE0076AB777C}">
      <dsp:nvSpPr>
        <dsp:cNvPr id="0" name=""/>
        <dsp:cNvSpPr/>
      </dsp:nvSpPr>
      <dsp:spPr>
        <a:xfrm>
          <a:off x="611311" y="917153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611311" y="917153"/>
        <a:ext cx="301376" cy="301376"/>
      </dsp:txXfrm>
    </dsp:sp>
    <dsp:sp modelId="{0FCD1F5C-DDF1-E34F-8F5A-8EDF2AB31639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8212426"/>
            <a:gd name="adj4" fmla="val 6448218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E4D321-86B3-E346-AF30-55581C956A8B}">
      <dsp:nvSpPr>
        <dsp:cNvPr id="0" name=""/>
        <dsp:cNvSpPr/>
      </dsp:nvSpPr>
      <dsp:spPr>
        <a:xfrm>
          <a:off x="133937" y="570320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133937" y="570320"/>
        <a:ext cx="301376" cy="301376"/>
      </dsp:txXfrm>
    </dsp:sp>
    <dsp:sp modelId="{1B250356-D1CE-E04D-B360-9FD354357AFF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12299509"/>
            <a:gd name="adj4" fmla="val 10769728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B70B3A-7F37-2D4B-97AD-FF1D438754BB}">
      <dsp:nvSpPr>
        <dsp:cNvPr id="0" name=""/>
        <dsp:cNvSpPr/>
      </dsp:nvSpPr>
      <dsp:spPr>
        <a:xfrm>
          <a:off x="316277" y="9132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316277" y="9132"/>
        <a:ext cx="301376" cy="301376"/>
      </dsp:txXfrm>
    </dsp:sp>
    <dsp:sp modelId="{F3F3C0B4-EE57-7B4C-AB7D-72F3503A6120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16867216"/>
            <a:gd name="adj4" fmla="val 15197234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ea typeface="SimSun" pitchFamily="2" charset="-122"/>
              </a:defRPr>
            </a:lvl1pPr>
          </a:lstStyle>
          <a:p>
            <a:fld id="{43A2FC74-0852-4DD4-9EB8-CF7950600A10}" type="datetimeFigureOut">
              <a:rPr lang="en-US" altLang="zh-CN"/>
              <a:pPr/>
              <a:t>11/4/2012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ea typeface="SimSun" pitchFamily="2" charset="-122"/>
              </a:defRPr>
            </a:lvl1pPr>
          </a:lstStyle>
          <a:p>
            <a:fld id="{060F4C67-21AB-4896-951F-20AB8203587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04943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zh-CN" altLang="en-US" smtClean="0">
              <a:ea typeface="SimSun" pitchFamily="2" charset="-122"/>
            </a:endParaRPr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3D0B2-D75B-4202-A2F6-9DD85109A89A}" type="slidenum">
              <a:rPr lang="en-US" altLang="zh-CN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zh-CN" altLang="en-US" smtClean="0">
              <a:ea typeface="SimSun" pitchFamily="2" charset="-122"/>
            </a:endParaRPr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3D0B2-D75B-4202-A2F6-9DD85109A89A}" type="slidenum">
              <a:rPr lang="en-US" altLang="zh-CN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F4C67-21AB-4896-951F-20AB8203587E}" type="slidenum">
              <a:rPr lang="en-US" altLang="zh-CN" smtClean="0"/>
              <a:pPr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820174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F4C67-21AB-4896-951F-20AB8203587E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405280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F4C67-21AB-4896-951F-20AB8203587E}" type="slidenum">
              <a:rPr lang="en-US" altLang="zh-CN" smtClean="0"/>
              <a:pPr/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21725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 77 - Anaheim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5C9C1-4421-4943-8B7A-4EF4CD3AE65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3D4F8-155F-499A-BBB1-FD76E48489D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9A103-D692-4273-A4D9-15F87E09B23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C81E4-F2C0-4160-B92E-22023870216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5D2F8-DCBE-443F-8638-6A1E3C71713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EDABC-2F45-4B96-A327-11513592426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9D6AC-2A78-40E0-B311-B85DE77281D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FA689-0B23-4C27-A6AF-4A55D0958BE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C5BA2-CF04-45F9-91E3-27FB1BAA532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11B7C-9A7A-44E2-B5AA-9A601B2934D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5839A-C1C8-4AA5-8E20-F6535C5D81E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IETF 77 - Anaheim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SimSun" pitchFamily="2" charset="-122"/>
              </a:defRPr>
            </a:lvl1pPr>
          </a:lstStyle>
          <a:p>
            <a:fld id="{998642B9-C4BF-4E10-8589-78D8847B9F7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8839200" cy="2819400"/>
          </a:xfrm>
        </p:spPr>
        <p:txBody>
          <a:bodyPr/>
          <a:lstStyle/>
          <a:p>
            <a:pPr eaLnBrk="1" hangingPunct="1"/>
            <a:r>
              <a:rPr lang="en-US" altLang="zh-CN" sz="2400" b="1" dirty="0" smtClean="0">
                <a:solidFill>
                  <a:srgbClr val="000000"/>
                </a:solidFill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400" b="1" dirty="0" smtClean="0">
                <a:solidFill>
                  <a:srgbClr val="000000"/>
                </a:solidFill>
                <a:latin typeface="Arial" pitchFamily="34" charset="0"/>
                <a:ea typeface="SimSun" pitchFamily="2" charset="-122"/>
              </a:rPr>
            </a:br>
            <a:r>
              <a:rPr lang="en-US" altLang="zh-CN" sz="3600" b="1" dirty="0" smtClean="0">
                <a:ea typeface="SimSun" pitchFamily="2" charset="-122"/>
              </a:rPr>
              <a:t>Interface to The Internet Routing System (IRS)</a:t>
            </a:r>
            <a:br>
              <a:rPr lang="en-US" altLang="zh-CN" sz="3600" b="1" dirty="0" smtClean="0">
                <a:ea typeface="SimSun" pitchFamily="2" charset="-122"/>
              </a:rPr>
            </a:br>
            <a:r>
              <a:rPr lang="en-US" altLang="zh-CN" sz="2400" b="1" dirty="0" smtClean="0"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400" b="1" dirty="0" smtClean="0">
                <a:latin typeface="Arial" pitchFamily="34" charset="0"/>
                <a:ea typeface="SimSun" pitchFamily="2" charset="-122"/>
              </a:rPr>
            </a:br>
            <a:r>
              <a:rPr lang="en-US" altLang="zh-CN" sz="2800" dirty="0" smtClean="0">
                <a:ea typeface="SimSun" pitchFamily="2" charset="-122"/>
              </a:rPr>
              <a:t>Framework </a:t>
            </a:r>
            <a:r>
              <a:rPr lang="en-US" altLang="zh-CN" sz="2800" dirty="0" smtClean="0">
                <a:ea typeface="SimSun" pitchFamily="2" charset="-122"/>
              </a:rPr>
              <a:t>documents</a:t>
            </a:r>
            <a:r>
              <a:rPr lang="en-US" altLang="zh-CN" sz="2000" b="1" dirty="0" smtClean="0"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000" b="1" dirty="0" smtClean="0">
                <a:latin typeface="Arial" pitchFamily="34" charset="0"/>
                <a:ea typeface="SimSun" pitchFamily="2" charset="-122"/>
              </a:rPr>
            </a:br>
            <a:r>
              <a:rPr lang="en-US" altLang="zh-CN" sz="2400" b="1" dirty="0" smtClean="0">
                <a:ea typeface="SimSun" pitchFamily="2" charset="-122"/>
              </a:rPr>
              <a:t/>
            </a:r>
            <a:br>
              <a:rPr lang="en-US" altLang="zh-CN" sz="2400" b="1" dirty="0" smtClean="0">
                <a:ea typeface="SimSun" pitchFamily="2" charset="-122"/>
              </a:rPr>
            </a:br>
            <a:endParaRPr lang="en-US" altLang="zh-CN" sz="2400" b="1" dirty="0" smtClean="0">
              <a:ea typeface="SimSun" pitchFamily="2" charset="-122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590800" y="3962400"/>
            <a:ext cx="4343400" cy="2057400"/>
          </a:xfrm>
        </p:spPr>
        <p:txBody>
          <a:bodyPr/>
          <a:lstStyle/>
          <a:p>
            <a:pPr eaLnBrk="1" hangingPunct="1"/>
            <a:r>
              <a:rPr lang="en-US" altLang="zh-CN" sz="40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Joel Halpern</a:t>
            </a:r>
          </a:p>
        </p:txBody>
      </p:sp>
      <p:sp>
        <p:nvSpPr>
          <p:cNvPr id="14339" name="Footer Placeholder 4"/>
          <p:cNvSpPr>
            <a:spLocks noGrp="1"/>
          </p:cNvSpPr>
          <p:nvPr/>
        </p:nvSpPr>
        <p:spPr bwMode="auto">
          <a:xfrm>
            <a:off x="2590800" y="6248400"/>
            <a:ext cx="4038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600" b="1" dirty="0">
                <a:latin typeface="Calibri" pitchFamily="34" charset="0"/>
                <a:ea typeface="SimSun" pitchFamily="2" charset="-122"/>
              </a:rPr>
              <a:t>IETF 84 </a:t>
            </a:r>
            <a:r>
              <a:rPr lang="en-US" altLang="zh-CN" sz="1600" b="1" dirty="0" smtClean="0">
                <a:latin typeface="Calibri" pitchFamily="34" charset="0"/>
                <a:ea typeface="SimSun" pitchFamily="2" charset="-122"/>
              </a:rPr>
              <a:t>– Routing Area Open Meeting</a:t>
            </a:r>
            <a:endParaRPr lang="en-GB" altLang="zh-CN" sz="1600" b="1" dirty="0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4340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FC2F3E-2ED9-41BA-8058-E6A290EC9703}" type="slidenum">
              <a:rPr lang="en-US" altLang="zh-CN" sz="1600">
                <a:solidFill>
                  <a:schemeClr val="tx1"/>
                </a:solidFill>
              </a:rPr>
              <a:pPr/>
              <a:t>1</a:t>
            </a:fld>
            <a:endParaRPr lang="en-US" altLang="zh-CN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IRS: Focused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dirty="0" smtClean="0"/>
              <a:t>Start with a defined scope:</a:t>
            </a:r>
          </a:p>
          <a:p>
            <a:pPr lvl="1"/>
            <a:r>
              <a:rPr lang="en-US" dirty="0" smtClean="0"/>
              <a:t>Small set of data-models (RIB layer) for control</a:t>
            </a:r>
          </a:p>
          <a:p>
            <a:pPr lvl="1"/>
            <a:r>
              <a:rPr lang="en-US" dirty="0" smtClean="0"/>
              <a:t>Set of events to support related use-cases</a:t>
            </a:r>
          </a:p>
          <a:p>
            <a:pPr lvl="1"/>
            <a:r>
              <a:rPr lang="en-US" dirty="0" smtClean="0"/>
              <a:t>Data-model for topology</a:t>
            </a:r>
          </a:p>
          <a:p>
            <a:pPr lvl="1"/>
            <a:r>
              <a:rPr lang="en-US" dirty="0" smtClean="0"/>
              <a:t>Investigate protocol options for the interface</a:t>
            </a:r>
          </a:p>
          <a:p>
            <a:pPr lvl="2"/>
            <a:r>
              <a:rPr lang="en-US" dirty="0" smtClean="0"/>
              <a:t>Consider application-friendly paradigms</a:t>
            </a:r>
          </a:p>
          <a:p>
            <a:pPr lvl="2"/>
            <a:r>
              <a:rPr lang="en-US" dirty="0" smtClean="0"/>
              <a:t>Consider extensions as well as new definitions</a:t>
            </a:r>
          </a:p>
          <a:p>
            <a:pPr lvl="1"/>
            <a:r>
              <a:rPr lang="en-US" dirty="0" smtClean="0"/>
              <a:t>Define set of motivating use-cases to drive this scope.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/>
          <p:cNvSpPr/>
          <p:nvPr/>
        </p:nvSpPr>
        <p:spPr>
          <a:xfrm>
            <a:off x="4687154" y="2973499"/>
            <a:ext cx="4191000" cy="36576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145957" y="2781300"/>
            <a:ext cx="4191000" cy="36576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IRS Policy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1981200" cy="4572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Application</a:t>
            </a:r>
            <a:endParaRPr lang="en-US" sz="2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99808" y="3217810"/>
            <a:ext cx="1001380" cy="763588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Policy Database</a:t>
            </a:r>
            <a:endParaRPr lang="en-US" sz="1600" dirty="0"/>
          </a:p>
        </p:txBody>
      </p:sp>
      <p:sp>
        <p:nvSpPr>
          <p:cNvPr id="9" name="Up-Down Arrow 8"/>
          <p:cNvSpPr>
            <a:spLocks noChangeArrowheads="1"/>
          </p:cNvSpPr>
          <p:nvPr/>
        </p:nvSpPr>
        <p:spPr bwMode="auto">
          <a:xfrm>
            <a:off x="2241457" y="2362994"/>
            <a:ext cx="393700" cy="932716"/>
          </a:xfrm>
          <a:prstGeom prst="upDownArrow">
            <a:avLst>
              <a:gd name="adj1" fmla="val 50000"/>
              <a:gd name="adj2" fmla="val 50050"/>
            </a:avLst>
          </a:prstGeom>
          <a:solidFill>
            <a:srgbClr val="99FF66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chemeClr val="tx1">
                <a:alpha val="35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114421" y="3295710"/>
            <a:ext cx="1455964" cy="59049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Agent</a:t>
            </a:r>
            <a:endParaRPr lang="en-US" sz="24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533401" y="4132107"/>
            <a:ext cx="990600" cy="822326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Topology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Database</a:t>
            </a:r>
            <a:endParaRPr lang="en-US" sz="1600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819400" y="914400"/>
            <a:ext cx="1981200" cy="457200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Application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5334000" y="914400"/>
            <a:ext cx="1981200" cy="457200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Application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Left-Right Arrow 36"/>
          <p:cNvSpPr>
            <a:spLocks noChangeArrowheads="1"/>
          </p:cNvSpPr>
          <p:nvPr/>
        </p:nvSpPr>
        <p:spPr bwMode="auto">
          <a:xfrm rot="5400000">
            <a:off x="2094706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8" name="Left-Right Arrow 37"/>
          <p:cNvSpPr>
            <a:spLocks noChangeArrowheads="1"/>
          </p:cNvSpPr>
          <p:nvPr/>
        </p:nvSpPr>
        <p:spPr bwMode="auto">
          <a:xfrm rot="5400000">
            <a:off x="3162300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9" name="Left-Right Arrow 38"/>
          <p:cNvSpPr>
            <a:spLocks noChangeArrowheads="1"/>
          </p:cNvSpPr>
          <p:nvPr/>
        </p:nvSpPr>
        <p:spPr bwMode="auto">
          <a:xfrm rot="5400000">
            <a:off x="5524500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4800600" y="1671607"/>
            <a:ext cx="2481628" cy="761206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000" b="1" dirty="0" smtClean="0"/>
              <a:t>IRS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sz="2000" b="1" dirty="0" smtClean="0"/>
              <a:t>Commissioner</a:t>
            </a:r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1774602" y="1629317"/>
            <a:ext cx="1877275" cy="761206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000" b="1" dirty="0" smtClean="0"/>
              <a:t> IRS Commissioner </a:t>
            </a:r>
          </a:p>
          <a:p>
            <a:pPr marL="0" indent="0" algn="ctr">
              <a:buFont typeface="Arial" charset="0"/>
              <a:buNone/>
              <a:defRPr/>
            </a:pPr>
            <a:endParaRPr lang="en-US" sz="2000" b="1" dirty="0" smtClean="0"/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2875052" y="5558294"/>
            <a:ext cx="1083904" cy="744831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 smtClean="0">
                <a:latin typeface="Calibri" pitchFamily="34" charset="0"/>
              </a:rPr>
              <a:t>Events &amp;</a:t>
            </a:r>
          </a:p>
          <a:p>
            <a:pPr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 smtClean="0">
                <a:latin typeface="Calibri" pitchFamily="34" charset="0"/>
              </a:rPr>
              <a:t> OAM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3218" y="1656044"/>
            <a:ext cx="4347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08275" y="1570144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 bwMode="auto">
          <a:xfrm>
            <a:off x="3012957" y="4388161"/>
            <a:ext cx="1206489" cy="902616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Routing </a:t>
            </a:r>
            <a:r>
              <a:rPr lang="en-US" sz="1600" dirty="0"/>
              <a:t>&amp;</a:t>
            </a:r>
            <a:r>
              <a:rPr lang="en-US" sz="1600" dirty="0" smtClean="0"/>
              <a:t> Signaling Protocols</a:t>
            </a:r>
            <a:endParaRPr lang="en-US" sz="1600" dirty="0"/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550455" y="5054039"/>
            <a:ext cx="1301466" cy="481395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RIB Manager</a:t>
            </a:r>
            <a:endParaRPr lang="en-US" sz="1600" dirty="0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954005" y="5718398"/>
            <a:ext cx="1366562" cy="661918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FIB Manager &amp; Data Plane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774603" y="3886200"/>
            <a:ext cx="1044797" cy="1167839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2057400" y="3886200"/>
            <a:ext cx="817652" cy="183219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5" idx="2"/>
            <a:endCxn id="46" idx="0"/>
          </p:cNvCxnSpPr>
          <p:nvPr/>
        </p:nvCxnSpPr>
        <p:spPr>
          <a:xfrm>
            <a:off x="2842403" y="3886200"/>
            <a:ext cx="773799" cy="501961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5" idx="2"/>
            <a:endCxn id="43" idx="1"/>
          </p:cNvCxnSpPr>
          <p:nvPr/>
        </p:nvCxnSpPr>
        <p:spPr>
          <a:xfrm>
            <a:off x="2842403" y="3886200"/>
            <a:ext cx="32649" cy="204451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5" idx="1"/>
          </p:cNvCxnSpPr>
          <p:nvPr/>
        </p:nvCxnSpPr>
        <p:spPr>
          <a:xfrm flipH="1">
            <a:off x="1183621" y="3590955"/>
            <a:ext cx="930800" cy="21077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1470159" y="3696342"/>
            <a:ext cx="662647" cy="82647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ontent Placeholder 2"/>
          <p:cNvSpPr txBox="1">
            <a:spLocks/>
          </p:cNvSpPr>
          <p:nvPr/>
        </p:nvSpPr>
        <p:spPr bwMode="auto">
          <a:xfrm>
            <a:off x="4706126" y="3319811"/>
            <a:ext cx="1001380" cy="763588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Policy Database</a:t>
            </a:r>
            <a:endParaRPr lang="en-US" sz="1600" dirty="0"/>
          </a:p>
        </p:txBody>
      </p:sp>
      <p:sp>
        <p:nvSpPr>
          <p:cNvPr id="68" name="Content Placeholder 2"/>
          <p:cNvSpPr txBox="1">
            <a:spLocks/>
          </p:cNvSpPr>
          <p:nvPr/>
        </p:nvSpPr>
        <p:spPr bwMode="auto">
          <a:xfrm>
            <a:off x="6620739" y="3397711"/>
            <a:ext cx="1455964" cy="59049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Agent</a:t>
            </a:r>
            <a:endParaRPr lang="en-US" sz="2400" dirty="0"/>
          </a:p>
        </p:txBody>
      </p:sp>
      <p:sp>
        <p:nvSpPr>
          <p:cNvPr id="69" name="Content Placeholder 2"/>
          <p:cNvSpPr txBox="1">
            <a:spLocks/>
          </p:cNvSpPr>
          <p:nvPr/>
        </p:nvSpPr>
        <p:spPr bwMode="auto">
          <a:xfrm>
            <a:off x="5039719" y="4234108"/>
            <a:ext cx="990600" cy="822326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Topology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Database</a:t>
            </a:r>
            <a:endParaRPr lang="en-US" sz="1600" dirty="0"/>
          </a:p>
        </p:txBody>
      </p:sp>
      <p:sp>
        <p:nvSpPr>
          <p:cNvPr id="70" name="Content Placeholder 2"/>
          <p:cNvSpPr txBox="1">
            <a:spLocks/>
          </p:cNvSpPr>
          <p:nvPr/>
        </p:nvSpPr>
        <p:spPr bwMode="auto">
          <a:xfrm>
            <a:off x="7381370" y="5660295"/>
            <a:ext cx="1083904" cy="744831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 smtClean="0">
                <a:latin typeface="Calibri" pitchFamily="34" charset="0"/>
              </a:rPr>
              <a:t>Events &amp;</a:t>
            </a:r>
          </a:p>
          <a:p>
            <a:pPr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 smtClean="0">
                <a:latin typeface="Calibri" pitchFamily="34" charset="0"/>
              </a:rPr>
              <a:t> OAM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 bwMode="auto">
          <a:xfrm>
            <a:off x="7519275" y="4490162"/>
            <a:ext cx="1206489" cy="902616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Routing </a:t>
            </a:r>
            <a:r>
              <a:rPr lang="en-US" sz="1600" dirty="0"/>
              <a:t>&amp;</a:t>
            </a:r>
            <a:r>
              <a:rPr lang="en-US" sz="1600" dirty="0" smtClean="0"/>
              <a:t> Signaling Protocols</a:t>
            </a:r>
            <a:endParaRPr lang="en-US" sz="1600" dirty="0"/>
          </a:p>
        </p:txBody>
      </p:sp>
      <p:sp>
        <p:nvSpPr>
          <p:cNvPr id="72" name="Content Placeholder 2"/>
          <p:cNvSpPr txBox="1">
            <a:spLocks/>
          </p:cNvSpPr>
          <p:nvPr/>
        </p:nvSpPr>
        <p:spPr bwMode="auto">
          <a:xfrm>
            <a:off x="5056773" y="5156040"/>
            <a:ext cx="1301466" cy="481395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RIB Manager</a:t>
            </a:r>
            <a:endParaRPr lang="en-US" sz="1600" dirty="0"/>
          </a:p>
        </p:txBody>
      </p:sp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5460323" y="5820399"/>
            <a:ext cx="1366562" cy="661918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1600" dirty="0" smtClean="0"/>
              <a:t>FIB Manager &amp; Data Plane</a:t>
            </a:r>
            <a:endParaRPr lang="en-US" sz="1600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>
            <a:off x="6280921" y="3988201"/>
            <a:ext cx="1044797" cy="1167839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6563718" y="3988201"/>
            <a:ext cx="817652" cy="183219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68" idx="2"/>
            <a:endCxn id="71" idx="0"/>
          </p:cNvCxnSpPr>
          <p:nvPr/>
        </p:nvCxnSpPr>
        <p:spPr>
          <a:xfrm>
            <a:off x="7348721" y="3988201"/>
            <a:ext cx="773799" cy="501961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68" idx="2"/>
            <a:endCxn id="70" idx="1"/>
          </p:cNvCxnSpPr>
          <p:nvPr/>
        </p:nvCxnSpPr>
        <p:spPr>
          <a:xfrm>
            <a:off x="7348721" y="3988201"/>
            <a:ext cx="32649" cy="204451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68" idx="1"/>
          </p:cNvCxnSpPr>
          <p:nvPr/>
        </p:nvCxnSpPr>
        <p:spPr>
          <a:xfrm flipH="1">
            <a:off x="5689939" y="3692956"/>
            <a:ext cx="930800" cy="21077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5976477" y="3798343"/>
            <a:ext cx="662647" cy="82647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5" idx="0"/>
            <a:endCxn id="40" idx="1"/>
          </p:cNvCxnSpPr>
          <p:nvPr/>
        </p:nvCxnSpPr>
        <p:spPr>
          <a:xfrm flipV="1">
            <a:off x="2842403" y="2052210"/>
            <a:ext cx="1958197" cy="1243500"/>
          </a:xfrm>
          <a:prstGeom prst="straightConnector1">
            <a:avLst/>
          </a:prstGeom>
          <a:ln w="76200">
            <a:solidFill>
              <a:srgbClr val="99FF66"/>
            </a:solidFill>
            <a:headEnd type="arrow"/>
            <a:tailEnd type="arrow"/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7420897" y="1425127"/>
            <a:ext cx="557428" cy="719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</a:t>
            </a:r>
          </a:p>
          <a:p>
            <a:pPr algn="ctr"/>
            <a:r>
              <a:rPr lang="en-US" dirty="0" smtClean="0"/>
              <a:t>123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8156805" y="3128436"/>
            <a:ext cx="616937" cy="462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ID: </a:t>
            </a:r>
          </a:p>
          <a:p>
            <a:pPr algn="ctr"/>
            <a:r>
              <a:rPr lang="en-US" dirty="0" smtClean="0"/>
              <a:t>555</a:t>
            </a:r>
            <a:endParaRPr lang="en-US" dirty="0"/>
          </a:p>
        </p:txBody>
      </p:sp>
      <p:sp>
        <p:nvSpPr>
          <p:cNvPr id="99" name="Rectangle 98"/>
          <p:cNvSpPr/>
          <p:nvPr/>
        </p:nvSpPr>
        <p:spPr>
          <a:xfrm>
            <a:off x="3639518" y="3469946"/>
            <a:ext cx="557428" cy="6134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ID:</a:t>
            </a:r>
          </a:p>
          <a:p>
            <a:pPr algn="ctr"/>
            <a:r>
              <a:rPr lang="en-US" dirty="0" smtClean="0"/>
              <a:t>666</a:t>
            </a:r>
            <a:endParaRPr lang="en-US" dirty="0"/>
          </a:p>
        </p:txBody>
      </p:sp>
      <p:cxnSp>
        <p:nvCxnSpPr>
          <p:cNvPr id="57" name="Straight Arrow Connector 56"/>
          <p:cNvCxnSpPr>
            <a:endCxn id="40" idx="2"/>
          </p:cNvCxnSpPr>
          <p:nvPr/>
        </p:nvCxnSpPr>
        <p:spPr>
          <a:xfrm flipH="1" flipV="1">
            <a:off x="6041414" y="2432813"/>
            <a:ext cx="741240" cy="964898"/>
          </a:xfrm>
          <a:prstGeom prst="straightConnector1">
            <a:avLst/>
          </a:prstGeom>
          <a:ln w="76200">
            <a:solidFill>
              <a:srgbClr val="99FF66"/>
            </a:solidFill>
            <a:headEnd type="arrow"/>
            <a:tailEnd type="arrow"/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68" idx="0"/>
          </p:cNvCxnSpPr>
          <p:nvPr/>
        </p:nvCxnSpPr>
        <p:spPr>
          <a:xfrm flipH="1" flipV="1">
            <a:off x="6563718" y="2390523"/>
            <a:ext cx="785003" cy="1007188"/>
          </a:xfrm>
          <a:prstGeom prst="straightConnector1">
            <a:avLst/>
          </a:prstGeom>
          <a:ln w="76200">
            <a:solidFill>
              <a:srgbClr val="99FF66"/>
            </a:solidFill>
            <a:headEnd type="arrow"/>
            <a:tailEnd type="arrow"/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983321" y="1773088"/>
            <a:ext cx="557428" cy="6134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ID:</a:t>
            </a:r>
          </a:p>
          <a:p>
            <a:pPr algn="ctr"/>
            <a:r>
              <a:rPr lang="en-US" dirty="0" smtClean="0"/>
              <a:t>222</a:t>
            </a:r>
            <a:endParaRPr lang="en-US" dirty="0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4845322" y="1656044"/>
            <a:ext cx="2481628" cy="761206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000" b="1" dirty="0" smtClean="0"/>
              <a:t>IRS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sz="2000" b="1" dirty="0" smtClean="0"/>
              <a:t>client</a:t>
            </a:r>
          </a:p>
        </p:txBody>
      </p:sp>
      <p:sp>
        <p:nvSpPr>
          <p:cNvPr id="50" name="Content Placeholder 2"/>
          <p:cNvSpPr txBox="1">
            <a:spLocks/>
          </p:cNvSpPr>
          <p:nvPr/>
        </p:nvSpPr>
        <p:spPr bwMode="auto">
          <a:xfrm>
            <a:off x="1774603" y="1632233"/>
            <a:ext cx="1877275" cy="761206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000" b="1" dirty="0" smtClean="0"/>
              <a:t> IRS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sz="2000" b="1" dirty="0" smtClean="0"/>
              <a:t>Client </a:t>
            </a:r>
          </a:p>
          <a:p>
            <a:pPr marL="0" indent="0" algn="ctr">
              <a:buFont typeface="Arial" charset="0"/>
              <a:buNone/>
              <a:defRPr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39836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1267" y="274638"/>
            <a:ext cx="6505533" cy="1143000"/>
          </a:xfrm>
        </p:spPr>
        <p:txBody>
          <a:bodyPr/>
          <a:lstStyle/>
          <a:p>
            <a:pPr algn="r"/>
            <a:r>
              <a:rPr lang="en-US" dirty="0" smtClean="0"/>
              <a:t>Policy Framework </a:t>
            </a:r>
            <a:br>
              <a:rPr lang="en-US" dirty="0" smtClean="0"/>
            </a:br>
            <a:r>
              <a:rPr lang="en-US" dirty="0" smtClean="0"/>
              <a:t>101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459603" cy="4296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Policy Definitions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37832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Identity </a:t>
            </a:r>
          </a:p>
          <a:p>
            <a:pPr lvl="1"/>
            <a:r>
              <a:rPr lang="en-US" dirty="0" smtClean="0"/>
              <a:t>Not tied to a single channel </a:t>
            </a:r>
          </a:p>
          <a:p>
            <a:pPr lvl="1"/>
            <a:r>
              <a:rPr lang="en-US" dirty="0" smtClean="0"/>
              <a:t>One per commissioner</a:t>
            </a:r>
          </a:p>
          <a:p>
            <a:pPr lvl="1"/>
            <a:r>
              <a:rPr lang="en-US" dirty="0" smtClean="0"/>
              <a:t>One per agent </a:t>
            </a:r>
          </a:p>
          <a:p>
            <a:r>
              <a:rPr lang="en-US" dirty="0" smtClean="0"/>
              <a:t>Role </a:t>
            </a:r>
          </a:p>
          <a:p>
            <a:pPr lvl="1"/>
            <a:r>
              <a:rPr lang="en-US" dirty="0" smtClean="0"/>
              <a:t>Each commission has a security role </a:t>
            </a:r>
          </a:p>
          <a:p>
            <a:r>
              <a:rPr lang="en-US" dirty="0" smtClean="0"/>
              <a:t>Scope -  what I can read</a:t>
            </a:r>
          </a:p>
          <a:p>
            <a:r>
              <a:rPr lang="en-US" dirty="0" smtClean="0"/>
              <a:t>Influence – what I can write </a:t>
            </a:r>
          </a:p>
          <a:p>
            <a:r>
              <a:rPr lang="en-US" dirty="0" smtClean="0"/>
              <a:t>Resources  </a:t>
            </a:r>
          </a:p>
          <a:p>
            <a:pPr lvl="1"/>
            <a:r>
              <a:rPr lang="en-US" dirty="0" smtClean="0"/>
              <a:t>what agent can consume </a:t>
            </a:r>
          </a:p>
          <a:p>
            <a:pPr lvl="1"/>
            <a:r>
              <a:rPr lang="en-US" dirty="0" smtClean="0"/>
              <a:t>Example: # of installs, # of events, # operations</a:t>
            </a:r>
          </a:p>
          <a:p>
            <a:r>
              <a:rPr lang="en-US" dirty="0" smtClean="0"/>
              <a:t>Policy – explicit and implicit</a:t>
            </a:r>
          </a:p>
          <a:p>
            <a:pPr lvl="1"/>
            <a:r>
              <a:rPr lang="en-US" dirty="0" smtClean="0"/>
              <a:t>Explicit:  what you configure </a:t>
            </a:r>
          </a:p>
          <a:p>
            <a:pPr lvl="1"/>
            <a:r>
              <a:rPr lang="en-US" dirty="0" smtClean="0"/>
              <a:t>Implicit: What’s implied in protocols or “doing the right thing” in configuration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29614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en-US" dirty="0" smtClean="0"/>
              <a:t>Policy Actions 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22592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Connectivity</a:t>
            </a:r>
          </a:p>
          <a:p>
            <a:pPr lvl="1"/>
            <a:r>
              <a:rPr lang="en-US" dirty="0" smtClean="0"/>
              <a:t>No need for active connection</a:t>
            </a:r>
          </a:p>
          <a:p>
            <a:r>
              <a:rPr lang="en-US" dirty="0" smtClean="0"/>
              <a:t>State </a:t>
            </a:r>
          </a:p>
          <a:p>
            <a:pPr lvl="1"/>
            <a:r>
              <a:rPr lang="en-US" dirty="0" smtClean="0"/>
              <a:t>Tied to Actions such as get this topology; </a:t>
            </a:r>
          </a:p>
          <a:p>
            <a:r>
              <a:rPr lang="en-US" dirty="0" smtClean="0"/>
              <a:t>Priority </a:t>
            </a:r>
          </a:p>
          <a:p>
            <a:pPr lvl="1"/>
            <a:r>
              <a:rPr lang="en-US" dirty="0" smtClean="0"/>
              <a:t>Commissioner gives 3 tasks: </a:t>
            </a:r>
          </a:p>
          <a:p>
            <a:pPr lvl="2"/>
            <a:r>
              <a:rPr lang="en-US" dirty="0" smtClean="0"/>
              <a:t>pull routes, </a:t>
            </a:r>
          </a:p>
          <a:p>
            <a:pPr lvl="2"/>
            <a:r>
              <a:rPr lang="en-US" dirty="0" smtClean="0"/>
              <a:t>status on interface 2, </a:t>
            </a:r>
          </a:p>
          <a:p>
            <a:pPr lvl="2"/>
            <a:r>
              <a:rPr lang="en-US" dirty="0" smtClean="0"/>
              <a:t>turn on interface 3 </a:t>
            </a:r>
          </a:p>
          <a:p>
            <a:pPr lvl="1"/>
            <a:r>
              <a:rPr lang="en-US" dirty="0" smtClean="0"/>
              <a:t>What’s the order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Precedence Decisions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Assume configured a route 192.165.2/24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</a:t>
            </a:r>
            <a:r>
              <a:rPr lang="en-US" dirty="0" smtClean="0"/>
              <a:t>ultiple people use IR to move traffic for  192.165.2/24 short term</a:t>
            </a:r>
          </a:p>
          <a:p>
            <a:pPr lvl="1"/>
            <a:r>
              <a:rPr lang="en-US" dirty="0" smtClean="0"/>
              <a:t>Who gets to install</a:t>
            </a:r>
          </a:p>
          <a:p>
            <a:pPr lvl="1"/>
            <a:r>
              <a:rPr lang="en-US" dirty="0" smtClean="0"/>
              <a:t>what happens when they get done </a:t>
            </a:r>
          </a:p>
          <a:p>
            <a:pPr lvl="1"/>
            <a:r>
              <a:rPr lang="en-US" dirty="0" smtClean="0"/>
              <a:t>What happens on a reboot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12</a:t>
            </a:fld>
            <a:endParaRPr lang="en-US" altLang="zh-C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437"/>
            <a:ext cx="4114800" cy="133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018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9785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Policy Framework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Help to take Use cases </a:t>
            </a:r>
            <a:r>
              <a:rPr lang="en-US" dirty="0" smtClean="0">
                <a:sym typeface="Wingdings" pitchFamily="2" charset="2"/>
              </a:rPr>
              <a:t> Data Models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What is the scope and influence policy specified for a data model?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How does implicit policy in associated routing system effect what IRS can do? 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AKA - Don’t break implied policy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What explicit policy does model need? 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Why: KISS approach (Keep it simple stupid)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Best default – because complexity costs </a:t>
            </a:r>
          </a:p>
          <a:p>
            <a:pPr marL="0" indent="0"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Some IRS may require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3 phase commit  or Time related commits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33645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8839200" cy="2819400"/>
          </a:xfrm>
        </p:spPr>
        <p:txBody>
          <a:bodyPr/>
          <a:lstStyle/>
          <a:p>
            <a:pPr eaLnBrk="1" hangingPunct="1"/>
            <a:r>
              <a:rPr lang="en-US" altLang="zh-CN" sz="2400" b="1" dirty="0" smtClean="0">
                <a:solidFill>
                  <a:srgbClr val="000000"/>
                </a:solidFill>
                <a:latin typeface="Arial" pitchFamily="34" charset="0"/>
                <a:ea typeface="SimSun" pitchFamily="2" charset="-122"/>
              </a:rPr>
              <a:t>Drafts included</a:t>
            </a:r>
            <a:r>
              <a:rPr lang="en-US" altLang="zh-CN" sz="2400" b="1" dirty="0" smtClean="0"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400" b="1" dirty="0" smtClean="0">
                <a:latin typeface="Arial" pitchFamily="34" charset="0"/>
                <a:ea typeface="SimSun" pitchFamily="2" charset="-122"/>
              </a:rPr>
            </a:br>
            <a:r>
              <a:rPr lang="en-US" altLang="zh-CN" sz="2800" dirty="0" smtClean="0">
                <a:ea typeface="SimSun" pitchFamily="2" charset="-122"/>
              </a:rPr>
              <a:t>draft-atlas-irs-problem-statement-00</a:t>
            </a:r>
            <a:br>
              <a:rPr lang="en-US" altLang="zh-CN" sz="2800" dirty="0" smtClean="0">
                <a:ea typeface="SimSun" pitchFamily="2" charset="-122"/>
              </a:rPr>
            </a:br>
            <a:r>
              <a:rPr lang="en-US" altLang="zh-CN" sz="2800" dirty="0" smtClean="0">
                <a:ea typeface="SimSun" pitchFamily="2" charset="-122"/>
              </a:rPr>
              <a:t>draft-ward-irs-framework-00</a:t>
            </a:r>
            <a:br>
              <a:rPr lang="en-US" altLang="zh-CN" sz="2800" dirty="0" smtClean="0">
                <a:ea typeface="SimSun" pitchFamily="2" charset="-122"/>
              </a:rPr>
            </a:br>
            <a:r>
              <a:rPr lang="en-US" altLang="zh-CN" sz="2800" dirty="0" smtClean="0">
                <a:ea typeface="SimSun" pitchFamily="2" charset="-122"/>
              </a:rPr>
              <a:t>draft-atlas-irs-policy-framework-00</a:t>
            </a:r>
            <a:br>
              <a:rPr lang="en-US" altLang="zh-CN" sz="2800" dirty="0" smtClean="0">
                <a:ea typeface="SimSun" pitchFamily="2" charset="-122"/>
              </a:rPr>
            </a:br>
            <a:r>
              <a:rPr lang="en-US" altLang="zh-CN" sz="2800" dirty="0" smtClean="0">
                <a:ea typeface="SimSun" pitchFamily="2" charset="-122"/>
              </a:rPr>
              <a:t>draft-dimitri-irs-arch-frame-00</a:t>
            </a:r>
            <a:r>
              <a:rPr lang="en-US" altLang="zh-CN" sz="2000" b="1" dirty="0" smtClean="0"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000" b="1" dirty="0" smtClean="0">
                <a:latin typeface="Arial" pitchFamily="34" charset="0"/>
                <a:ea typeface="SimSun" pitchFamily="2" charset="-122"/>
              </a:rPr>
            </a:br>
            <a:r>
              <a:rPr lang="en-US" altLang="zh-CN" sz="2400" b="1" dirty="0" smtClean="0">
                <a:ea typeface="SimSun" pitchFamily="2" charset="-122"/>
              </a:rPr>
              <a:t/>
            </a:r>
            <a:br>
              <a:rPr lang="en-US" altLang="zh-CN" sz="2400" b="1" dirty="0" smtClean="0">
                <a:ea typeface="SimSun" pitchFamily="2" charset="-122"/>
              </a:rPr>
            </a:br>
            <a:endParaRPr lang="en-US" altLang="zh-CN" sz="2400" b="1" dirty="0" smtClean="0">
              <a:ea typeface="SimSun" pitchFamily="2" charset="-122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590800" y="3962400"/>
            <a:ext cx="5257800" cy="1524000"/>
          </a:xfrm>
        </p:spPr>
        <p:txBody>
          <a:bodyPr/>
          <a:lstStyle/>
          <a:p>
            <a:pPr eaLnBrk="1" hangingPunct="1"/>
            <a:r>
              <a:rPr lang="en-US" altLang="zh-CN" sz="18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Draft authors: Alia Atlas, Thomas Nadeau, David Ward</a:t>
            </a:r>
          </a:p>
          <a:p>
            <a:pPr eaLnBrk="1" hangingPunct="1"/>
            <a:r>
              <a:rPr lang="en-US" altLang="zh-CN" sz="18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Susan Hares,  Joel Halpern</a:t>
            </a:r>
          </a:p>
          <a:p>
            <a:pPr eaLnBrk="1" hangingPunct="1"/>
            <a:r>
              <a:rPr lang="en-US" altLang="zh-CN" sz="18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Dimitri Papadimitriou Martin Vogoureux</a:t>
            </a:r>
          </a:p>
          <a:p>
            <a:pPr eaLnBrk="1" hangingPunct="1"/>
            <a:r>
              <a:rPr lang="en-US" altLang="zh-CN" sz="18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Wounter Taverneir, Didier Cole </a:t>
            </a:r>
          </a:p>
        </p:txBody>
      </p:sp>
      <p:sp>
        <p:nvSpPr>
          <p:cNvPr id="14339" name="Footer Placeholder 4"/>
          <p:cNvSpPr>
            <a:spLocks noGrp="1"/>
          </p:cNvSpPr>
          <p:nvPr/>
        </p:nvSpPr>
        <p:spPr bwMode="auto">
          <a:xfrm>
            <a:off x="2590800" y="6248400"/>
            <a:ext cx="4038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600" b="1" dirty="0">
                <a:latin typeface="Calibri" pitchFamily="34" charset="0"/>
                <a:ea typeface="SimSun" pitchFamily="2" charset="-122"/>
              </a:rPr>
              <a:t>IETF 84 </a:t>
            </a:r>
            <a:r>
              <a:rPr lang="en-US" altLang="zh-CN" sz="1600" b="1" dirty="0" smtClean="0">
                <a:latin typeface="Calibri" pitchFamily="34" charset="0"/>
                <a:ea typeface="SimSun" pitchFamily="2" charset="-122"/>
              </a:rPr>
              <a:t>– Routing Area Open Meeting</a:t>
            </a:r>
            <a:endParaRPr lang="en-GB" altLang="zh-CN" sz="1600" b="1" dirty="0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4340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FC2F3E-2ED9-41BA-8058-E6A290EC9703}" type="slidenum">
              <a:rPr lang="en-US" altLang="zh-CN" sz="1600">
                <a:solidFill>
                  <a:schemeClr val="tx1"/>
                </a:solidFill>
              </a:rPr>
              <a:pPr/>
              <a:t>2</a:t>
            </a:fld>
            <a:endParaRPr lang="en-US" altLang="zh-CN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7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6400800" y="1447800"/>
            <a:ext cx="2514600" cy="472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What’s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6400800" cy="5334000"/>
          </a:xfrm>
        </p:spPr>
        <p:txBody>
          <a:bodyPr/>
          <a:lstStyle/>
          <a:p>
            <a:r>
              <a:rPr lang="en-US" dirty="0" smtClean="0"/>
              <a:t>Applications Need To </a:t>
            </a:r>
            <a:r>
              <a:rPr lang="en-US" i="1" dirty="0" smtClean="0">
                <a:solidFill>
                  <a:srgbClr val="00B050"/>
                </a:solidFill>
              </a:rPr>
              <a:t>Dynamically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And Knowledgeably</a:t>
            </a:r>
            <a:r>
              <a:rPr lang="en-US" dirty="0"/>
              <a:t>, based on:</a:t>
            </a:r>
          </a:p>
          <a:p>
            <a:pPr lvl="2"/>
            <a:r>
              <a:rPr lang="en-US" dirty="0"/>
              <a:t>Topology (active &amp; potential)</a:t>
            </a:r>
          </a:p>
          <a:p>
            <a:pPr lvl="2"/>
            <a:r>
              <a:rPr lang="en-US" dirty="0"/>
              <a:t>Events</a:t>
            </a:r>
          </a:p>
          <a:p>
            <a:pPr lvl="2"/>
            <a:r>
              <a:rPr lang="en-US" dirty="0"/>
              <a:t>Traffic Measurements</a:t>
            </a:r>
          </a:p>
          <a:p>
            <a:pPr lvl="2"/>
            <a:r>
              <a:rPr lang="en-US" dirty="0"/>
              <a:t>Etc</a:t>
            </a:r>
            <a:r>
              <a:rPr lang="en-US" dirty="0" smtClean="0"/>
              <a:t>.</a:t>
            </a:r>
            <a:endParaRPr lang="en-US" i="1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Augment</a:t>
            </a:r>
            <a:r>
              <a:rPr lang="en-US" dirty="0" smtClean="0"/>
              <a:t> Routing, based on:</a:t>
            </a:r>
          </a:p>
          <a:p>
            <a:pPr lvl="2"/>
            <a:r>
              <a:rPr lang="en-US" dirty="0" smtClean="0"/>
              <a:t>Policy</a:t>
            </a:r>
          </a:p>
          <a:p>
            <a:pPr lvl="2"/>
            <a:r>
              <a:rPr lang="en-US" dirty="0" smtClean="0"/>
              <a:t>Flow &amp; Application Awareness</a:t>
            </a:r>
          </a:p>
          <a:p>
            <a:pPr lvl="2"/>
            <a:r>
              <a:rPr lang="en-US" dirty="0" smtClean="0"/>
              <a:t>Time &amp; External Changes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3</a:t>
            </a:fld>
            <a:endParaRPr lang="en-US" altLang="zh-CN" dirty="0"/>
          </a:p>
        </p:txBody>
      </p:sp>
      <p:sp>
        <p:nvSpPr>
          <p:cNvPr id="16" name="Cloud 15"/>
          <p:cNvSpPr/>
          <p:nvPr/>
        </p:nvSpPr>
        <p:spPr>
          <a:xfrm>
            <a:off x="6477000" y="3276600"/>
            <a:ext cx="2362200" cy="205740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lowchart: Magnetic Disk 4"/>
          <p:cNvSpPr/>
          <p:nvPr/>
        </p:nvSpPr>
        <p:spPr>
          <a:xfrm>
            <a:off x="6781800" y="3733800"/>
            <a:ext cx="6096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lowchart: Magnetic Disk 5"/>
          <p:cNvSpPr/>
          <p:nvPr/>
        </p:nvSpPr>
        <p:spPr>
          <a:xfrm>
            <a:off x="7848600" y="3733800"/>
            <a:ext cx="6096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7315200" y="4419600"/>
            <a:ext cx="6096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>
            <a:stCxn id="5" idx="3"/>
            <a:endCxn id="7" idx="2"/>
          </p:cNvCxnSpPr>
          <p:nvPr/>
        </p:nvCxnSpPr>
        <p:spPr>
          <a:xfrm>
            <a:off x="7086600" y="4114800"/>
            <a:ext cx="228600" cy="49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4"/>
            <a:endCxn id="6" idx="2"/>
          </p:cNvCxnSpPr>
          <p:nvPr/>
        </p:nvCxnSpPr>
        <p:spPr>
          <a:xfrm>
            <a:off x="7391400" y="39243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4"/>
            <a:endCxn id="6" idx="3"/>
          </p:cNvCxnSpPr>
          <p:nvPr/>
        </p:nvCxnSpPr>
        <p:spPr>
          <a:xfrm flipV="1">
            <a:off x="7924800" y="4114800"/>
            <a:ext cx="228600" cy="49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934200" y="1600200"/>
            <a:ext cx="13716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</a:p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cxnSp>
        <p:nvCxnSpPr>
          <p:cNvPr id="18" name="Straight Arrow Connector 17"/>
          <p:cNvCxnSpPr>
            <a:endCxn id="5" idx="1"/>
          </p:cNvCxnSpPr>
          <p:nvPr/>
        </p:nvCxnSpPr>
        <p:spPr>
          <a:xfrm flipH="1">
            <a:off x="7086600" y="2438400"/>
            <a:ext cx="3048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2"/>
            <a:endCxn id="6" idx="1"/>
          </p:cNvCxnSpPr>
          <p:nvPr/>
        </p:nvCxnSpPr>
        <p:spPr>
          <a:xfrm>
            <a:off x="7620000" y="2438400"/>
            <a:ext cx="5334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24600" y="5410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Feedback Loop: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Control &amp; Information</a:t>
            </a:r>
            <a:endParaRPr lang="en-US" dirty="0"/>
          </a:p>
        </p:txBody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xmlns="" val="4171341309"/>
              </p:ext>
            </p:extLst>
          </p:nvPr>
        </p:nvGraphicFramePr>
        <p:xfrm>
          <a:off x="6781800" y="2514600"/>
          <a:ext cx="15240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868362"/>
          </a:xfrm>
        </p:spPr>
        <p:txBody>
          <a:bodyPr/>
          <a:lstStyle/>
          <a:p>
            <a:r>
              <a:rPr lang="en-US" sz="4000" dirty="0" smtClean="0"/>
              <a:t>What’s Needed for the Routing System?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830763"/>
          </a:xfrm>
        </p:spPr>
        <p:txBody>
          <a:bodyPr/>
          <a:lstStyle/>
          <a:p>
            <a:r>
              <a:rPr lang="en-US" sz="2400" dirty="0" smtClean="0"/>
              <a:t>Data Models for Routing &amp; Signaling State</a:t>
            </a:r>
          </a:p>
          <a:p>
            <a:pPr lvl="1"/>
            <a:r>
              <a:rPr lang="en-US" sz="2000" dirty="0" smtClean="0"/>
              <a:t>RIB Layer:  unicast RIBs, mcast RIBs, LFIB, etc.</a:t>
            </a:r>
          </a:p>
          <a:p>
            <a:pPr lvl="1"/>
            <a:r>
              <a:rPr lang="en-US" sz="2000" dirty="0" smtClean="0"/>
              <a:t>Protocols:  ISIS, OSPF, BGP, RSVP-TE, LDP, PIM, mLDP, etc.</a:t>
            </a:r>
          </a:p>
          <a:p>
            <a:pPr lvl="1"/>
            <a:r>
              <a:rPr lang="en-US" sz="2000" dirty="0" smtClean="0"/>
              <a:t>Related: Policy-Based Routing, QoS, OAM, etc.</a:t>
            </a:r>
          </a:p>
          <a:p>
            <a:r>
              <a:rPr lang="en-US" sz="2800" dirty="0" smtClean="0"/>
              <a:t>Framework of </a:t>
            </a:r>
            <a:r>
              <a:rPr lang="en-US" sz="2800" i="1" dirty="0" smtClean="0">
                <a:solidFill>
                  <a:srgbClr val="00B050"/>
                </a:solidFill>
              </a:rPr>
              <a:t>Integrating</a:t>
            </a:r>
            <a:r>
              <a:rPr lang="en-US" sz="2800" i="1" dirty="0" smtClean="0"/>
              <a:t> </a:t>
            </a:r>
            <a:r>
              <a:rPr lang="en-US" sz="2800" dirty="0" smtClean="0"/>
              <a:t>of External Data into Routing</a:t>
            </a:r>
          </a:p>
          <a:p>
            <a:pPr lvl="1"/>
            <a:r>
              <a:rPr lang="en-US" sz="2400" dirty="0" smtClean="0"/>
              <a:t>Indirection, Policy, Loop-Detection</a:t>
            </a:r>
          </a:p>
          <a:p>
            <a:r>
              <a:rPr lang="en-US" sz="2400" dirty="0" smtClean="0"/>
              <a:t>Filtered Events for Triggers, Verification &amp; Learning Changed Router State</a:t>
            </a:r>
          </a:p>
          <a:p>
            <a:r>
              <a:rPr lang="en-US" sz="2400" dirty="0" smtClean="0"/>
              <a:t>Data Models for State</a:t>
            </a:r>
          </a:p>
          <a:p>
            <a:pPr lvl="1"/>
            <a:r>
              <a:rPr lang="en-US" sz="2000" dirty="0" smtClean="0"/>
              <a:t>Topology model, interface, Measurements, etc.</a:t>
            </a:r>
          </a:p>
          <a:p>
            <a:r>
              <a:rPr lang="en-US" sz="2400" dirty="0" smtClean="0"/>
              <a:t>Device-Level and Network-Level Interface &amp; Protocol(s)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Main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06963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Standard data-models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2400" dirty="0" smtClean="0"/>
              <a:t>clear self-describing semantics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2400" dirty="0" smtClean="0"/>
              <a:t>Sufficient coverage for use-cases needing feedback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Applications aren’t routers – so can’t need to implement a list of routing/signaling protocols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Good security, authorization, &amp; identity mechanisms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Scaling and responsiveness: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sz="2400" dirty="0" smtClean="0"/>
              <a:t>Multiple applications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sz="2400" dirty="0" smtClean="0"/>
              <a:t>Many operations per second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sz="2400" dirty="0" smtClean="0"/>
              <a:t>Significant data to export, even when filtered</a:t>
            </a:r>
          </a:p>
          <a:p>
            <a:pPr marL="914400" lvl="1" indent="-514350">
              <a:buFont typeface="Wingdings" pitchFamily="2" charset="2"/>
              <a:buChar char="Ø"/>
            </a:pPr>
            <a:endParaRPr lang="en-US" sz="2400" dirty="0" smtClean="0"/>
          </a:p>
          <a:p>
            <a:pPr marL="514350" indent="-514350">
              <a:buFont typeface="+mj-lt"/>
              <a:buAutoNum type="arabicParenR"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3124200" y="3430588"/>
            <a:ext cx="1752600" cy="60960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D</a:t>
            </a:r>
            <a:endParaRPr lang="en-US" sz="2400" dirty="0"/>
          </a:p>
        </p:txBody>
      </p:sp>
      <p:sp>
        <p:nvSpPr>
          <p:cNvPr id="32" name="Rounded Rectangle 31"/>
          <p:cNvSpPr/>
          <p:nvPr/>
        </p:nvSpPr>
        <p:spPr>
          <a:xfrm>
            <a:off x="304800" y="2819400"/>
            <a:ext cx="7924800" cy="36576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IRS Framework at IETF 84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1981200" cy="4572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Application</a:t>
            </a:r>
            <a:endParaRPr lang="en-US" sz="2400" dirty="0"/>
          </a:p>
        </p:txBody>
      </p:sp>
      <p:sp>
        <p:nvSpPr>
          <p:cNvPr id="3686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29987E4-32C3-442D-BF8E-1405E2B218C2}" type="slidenum">
              <a:rPr lang="en-US" altLang="zh-CN"/>
              <a:pPr/>
              <a:t>6</a:t>
            </a:fld>
            <a:endParaRPr lang="en-US" altLang="zh-CN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828800" y="1676400"/>
            <a:ext cx="1752600" cy="53340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Client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2971800"/>
            <a:ext cx="1828800" cy="990600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Policy Database</a:t>
            </a: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95600" y="4724400"/>
            <a:ext cx="2362200" cy="14478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>
                <a:latin typeface="Calibri" pitchFamily="34" charset="0"/>
              </a:rPr>
              <a:t>Subscription </a:t>
            </a:r>
            <a:r>
              <a:rPr lang="en-US" sz="1600" dirty="0" smtClean="0">
                <a:latin typeface="Calibri" pitchFamily="34" charset="0"/>
              </a:rPr>
              <a:t>to Events and </a:t>
            </a:r>
            <a:r>
              <a:rPr lang="en-US" sz="1600" dirty="0">
                <a:latin typeface="Calibri" pitchFamily="34" charset="0"/>
              </a:rPr>
              <a:t>Configuration Templates for Measurement, </a:t>
            </a:r>
            <a:r>
              <a:rPr lang="en-US" sz="1600" dirty="0" smtClean="0">
                <a:latin typeface="Calibri" pitchFamily="34" charset="0"/>
              </a:rPr>
              <a:t>Events</a:t>
            </a:r>
            <a:r>
              <a:rPr lang="en-US" sz="1600" dirty="0">
                <a:latin typeface="Calibri" pitchFamily="34" charset="0"/>
              </a:rPr>
              <a:t>, </a:t>
            </a:r>
            <a:r>
              <a:rPr lang="en-US" sz="1600" dirty="0" smtClean="0">
                <a:latin typeface="Calibri" pitchFamily="34" charset="0"/>
              </a:rPr>
              <a:t>QoS, OAM, etc</a:t>
            </a:r>
            <a:r>
              <a:rPr lang="en-US" sz="1600" dirty="0">
                <a:latin typeface="Calibri" pitchFamily="34" charset="0"/>
              </a:rPr>
              <a:t>…</a:t>
            </a:r>
          </a:p>
        </p:txBody>
      </p:sp>
      <p:sp>
        <p:nvSpPr>
          <p:cNvPr id="9" name="Up-Down Arrow 8"/>
          <p:cNvSpPr>
            <a:spLocks noChangeArrowheads="1"/>
          </p:cNvSpPr>
          <p:nvPr/>
        </p:nvSpPr>
        <p:spPr bwMode="auto">
          <a:xfrm>
            <a:off x="3124200" y="2209800"/>
            <a:ext cx="393700" cy="1219200"/>
          </a:xfrm>
          <a:prstGeom prst="upDownArrow">
            <a:avLst>
              <a:gd name="adj1" fmla="val 50000"/>
              <a:gd name="adj2" fmla="val 50050"/>
            </a:avLst>
          </a:prstGeom>
          <a:solidFill>
            <a:srgbClr val="99FF66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chemeClr val="tx1">
                <a:alpha val="35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124200" y="3429000"/>
            <a:ext cx="1752600" cy="60960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Agent</a:t>
            </a:r>
            <a:endParaRPr lang="en-US" sz="24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867400" y="3124200"/>
            <a:ext cx="1828800" cy="11430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Routing and Signaling Protocols</a:t>
            </a:r>
            <a:endParaRPr lang="en-US" sz="24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533400" y="4343400"/>
            <a:ext cx="1828800" cy="1066800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Topology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Database</a:t>
            </a:r>
            <a:endParaRPr lang="en-US" sz="24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5867400" y="4495800"/>
            <a:ext cx="2057400" cy="6096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RIB Manager</a:t>
            </a:r>
            <a:endParaRPr lang="en-US" sz="24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867400" y="5410200"/>
            <a:ext cx="2133600" cy="8382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FIB Manager and Data Plane</a:t>
            </a:r>
            <a:endParaRPr lang="en-US" sz="2400" dirty="0"/>
          </a:p>
        </p:txBody>
      </p:sp>
      <p:sp>
        <p:nvSpPr>
          <p:cNvPr id="24" name="Up-Down Arrow 23"/>
          <p:cNvSpPr>
            <a:spLocks noChangeArrowheads="1"/>
          </p:cNvSpPr>
          <p:nvPr/>
        </p:nvSpPr>
        <p:spPr bwMode="auto">
          <a:xfrm>
            <a:off x="3886200" y="4191000"/>
            <a:ext cx="317500" cy="533400"/>
          </a:xfrm>
          <a:prstGeom prst="upDownArrow">
            <a:avLst>
              <a:gd name="adj1" fmla="val 50000"/>
              <a:gd name="adj2" fmla="val 50062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Up-Down Arrow 25"/>
          <p:cNvSpPr>
            <a:spLocks noChangeArrowheads="1"/>
          </p:cNvSpPr>
          <p:nvPr/>
        </p:nvSpPr>
        <p:spPr bwMode="auto">
          <a:xfrm>
            <a:off x="6781800" y="5105400"/>
            <a:ext cx="228600" cy="304800"/>
          </a:xfrm>
          <a:prstGeom prst="upDownArrow">
            <a:avLst>
              <a:gd name="adj1" fmla="val 39611"/>
              <a:gd name="adj2" fmla="val 50000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" name="Left-Right Arrow 26"/>
          <p:cNvSpPr>
            <a:spLocks noChangeArrowheads="1"/>
          </p:cNvSpPr>
          <p:nvPr/>
        </p:nvSpPr>
        <p:spPr bwMode="auto">
          <a:xfrm>
            <a:off x="5029200" y="3429000"/>
            <a:ext cx="762000" cy="306388"/>
          </a:xfrm>
          <a:prstGeom prst="leftRightArrow">
            <a:avLst>
              <a:gd name="adj1" fmla="val 17546"/>
              <a:gd name="adj2" fmla="val 47939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" name="Left-Right Arrow 28"/>
          <p:cNvSpPr>
            <a:spLocks noChangeArrowheads="1"/>
          </p:cNvSpPr>
          <p:nvPr/>
        </p:nvSpPr>
        <p:spPr bwMode="auto">
          <a:xfrm>
            <a:off x="2514600" y="3352800"/>
            <a:ext cx="533400" cy="230188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Left-Right Arrow 29"/>
          <p:cNvSpPr>
            <a:spLocks noChangeArrowheads="1"/>
          </p:cNvSpPr>
          <p:nvPr/>
        </p:nvSpPr>
        <p:spPr bwMode="auto">
          <a:xfrm rot="19421376">
            <a:off x="2302666" y="4326317"/>
            <a:ext cx="821148" cy="325556"/>
          </a:xfrm>
          <a:prstGeom prst="leftRightArrow">
            <a:avLst>
              <a:gd name="adj1" fmla="val 17546"/>
              <a:gd name="adj2" fmla="val 47954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Left-Right Arrow 30"/>
          <p:cNvSpPr>
            <a:spLocks noChangeArrowheads="1"/>
          </p:cNvSpPr>
          <p:nvPr/>
        </p:nvSpPr>
        <p:spPr bwMode="auto">
          <a:xfrm rot="1580042">
            <a:off x="5011326" y="4218823"/>
            <a:ext cx="919888" cy="231775"/>
          </a:xfrm>
          <a:prstGeom prst="leftRightArrow">
            <a:avLst>
              <a:gd name="adj1" fmla="val 17546"/>
              <a:gd name="adj2" fmla="val 4764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6000" y="22098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IRS Protocol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648200" y="2438400"/>
            <a:ext cx="12954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95800" y="28956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Router</a:t>
            </a:r>
            <a:endParaRPr lang="en-US" sz="2000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819400" y="914400"/>
            <a:ext cx="1981200" cy="457200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Application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5334000" y="914400"/>
            <a:ext cx="1981200" cy="457200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Application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4343400" y="1676400"/>
            <a:ext cx="1752600" cy="53340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Client</a:t>
            </a:r>
            <a:endParaRPr lang="en-US" sz="2400" dirty="0"/>
          </a:p>
        </p:txBody>
      </p:sp>
      <p:sp>
        <p:nvSpPr>
          <p:cNvPr id="36" name="Up-Down Arrow 35"/>
          <p:cNvSpPr>
            <a:spLocks noChangeArrowheads="1"/>
          </p:cNvSpPr>
          <p:nvPr/>
        </p:nvSpPr>
        <p:spPr bwMode="auto">
          <a:xfrm>
            <a:off x="4267200" y="2209800"/>
            <a:ext cx="393700" cy="1219200"/>
          </a:xfrm>
          <a:prstGeom prst="upDownArrow">
            <a:avLst>
              <a:gd name="adj1" fmla="val 50000"/>
              <a:gd name="adj2" fmla="val 50050"/>
            </a:avLst>
          </a:prstGeom>
          <a:solidFill>
            <a:srgbClr val="99FF66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chemeClr val="tx1">
                <a:alpha val="35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7" name="Left-Right Arrow 36"/>
          <p:cNvSpPr>
            <a:spLocks noChangeArrowheads="1"/>
          </p:cNvSpPr>
          <p:nvPr/>
        </p:nvSpPr>
        <p:spPr bwMode="auto">
          <a:xfrm rot="5400000">
            <a:off x="2094706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8" name="Left-Right Arrow 37"/>
          <p:cNvSpPr>
            <a:spLocks noChangeArrowheads="1"/>
          </p:cNvSpPr>
          <p:nvPr/>
        </p:nvSpPr>
        <p:spPr bwMode="auto">
          <a:xfrm rot="5400000">
            <a:off x="3162300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9" name="Left-Right Arrow 38"/>
          <p:cNvSpPr>
            <a:spLocks noChangeArrowheads="1"/>
          </p:cNvSpPr>
          <p:nvPr/>
        </p:nvSpPr>
        <p:spPr bwMode="auto">
          <a:xfrm rot="5400000">
            <a:off x="5524500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Key aspects  - P.A.L.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</a:t>
            </a:r>
            <a:r>
              <a:rPr lang="en-US" dirty="0" smtClean="0"/>
              <a:t>rogrammatic interface – asynchronous and fast </a:t>
            </a:r>
          </a:p>
          <a:p>
            <a:r>
              <a:rPr lang="en-US" b="1" dirty="0" smtClean="0"/>
              <a:t>A</a:t>
            </a:r>
            <a:r>
              <a:rPr lang="en-US" dirty="0" smtClean="0"/>
              <a:t>ccess to information – IRS gives access to information and state that is not usually configured or modeled. </a:t>
            </a:r>
          </a:p>
          <a:p>
            <a:r>
              <a:rPr lang="en-US" b="1" dirty="0" smtClean="0"/>
              <a:t>L</a:t>
            </a:r>
            <a:r>
              <a:rPr lang="en-US" dirty="0" smtClean="0"/>
              <a:t>earn additional filtered Events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01118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IRS Interface Key Aspects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Multiple Simultaneous Asynchronous Operations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Configuration - is not reprocessed 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Duplex Communication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ea typeface="ＭＳ Ｐゴシック" pitchFamily="34" charset="-128"/>
              </a:rPr>
              <a:t>Asynchronous, Filtered Events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ea typeface="ＭＳ Ｐゴシック" pitchFamily="34" charset="-128"/>
              </a:rPr>
              <a:t>Topologic Information (IGP, BGP, VPN, active/potential)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High-Throughput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Highly Responsive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Multi-Channel (readers/writers)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Capabilities Negotiation/Advertisement (self-describing)</a:t>
            </a:r>
          </a:p>
          <a:p>
            <a:pPr>
              <a:lnSpc>
                <a:spcPct val="9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B02A2D6-A951-48B3-8C24-5554DD92894A}" type="slidenum">
              <a:rPr lang="en-US" altLang="zh-CN"/>
              <a:pPr/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What IRS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IRS is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only configuration mechanism a router will ever need,</a:t>
            </a:r>
          </a:p>
          <a:p>
            <a:r>
              <a:rPr lang="en-US" dirty="0" smtClean="0"/>
              <a:t>a direct replacement for existing routing/signaling protocols,</a:t>
            </a:r>
          </a:p>
          <a:p>
            <a:r>
              <a:rPr lang="en-US" dirty="0" smtClean="0"/>
              <a:t>the only way to read topology and router data that will ever be needed,</a:t>
            </a:r>
          </a:p>
          <a:p>
            <a:r>
              <a:rPr lang="en-US" dirty="0" smtClean="0"/>
              <a:t>solely limited to a single network device.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6130</TotalTime>
  <Words>795</Words>
  <Application>Microsoft Office PowerPoint</Application>
  <PresentationFormat>On-screen Show (4:3)</PresentationFormat>
  <Paragraphs>197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Interface to The Internet Routing System (IRS)  Framework documents  </vt:lpstr>
      <vt:lpstr>Drafts included draft-atlas-irs-problem-statement-00 draft-ward-irs-framework-00 draft-atlas-irs-policy-framework-00 draft-dimitri-irs-arch-frame-00  </vt:lpstr>
      <vt:lpstr>What’s the Problem?</vt:lpstr>
      <vt:lpstr>What’s Needed for the Routing System?</vt:lpstr>
      <vt:lpstr>Main Concerns</vt:lpstr>
      <vt:lpstr>IRS Framework at IETF 84</vt:lpstr>
      <vt:lpstr>3 Key aspects  - P.A.L.</vt:lpstr>
      <vt:lpstr>IRS Interface Key Aspects</vt:lpstr>
      <vt:lpstr>What IRS is not</vt:lpstr>
      <vt:lpstr>IRS: Focused Scope</vt:lpstr>
      <vt:lpstr>IRS Policy Framework</vt:lpstr>
      <vt:lpstr>Policy Framework  101</vt:lpstr>
      <vt:lpstr>Q&amp;A</vt:lpstr>
      <vt:lpstr>Why Policy Framework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draft-zjns-mpls-lsp-ping-relay-reply-00</dc:title>
  <dc:creator>IETF 84</dc:creator>
  <cp:lastModifiedBy>Ross Callon</cp:lastModifiedBy>
  <cp:revision>606</cp:revision>
  <cp:lastPrinted>2012-11-02T13:29:20Z</cp:lastPrinted>
  <dcterms:created xsi:type="dcterms:W3CDTF">2006-08-16T00:00:00Z</dcterms:created>
  <dcterms:modified xsi:type="dcterms:W3CDTF">2012-11-04T20:40:53Z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1289119092</vt:lpwstr>
  </property>
</Properties>
</file>