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257" r:id="rId2"/>
    <p:sldId id="258" r:id="rId3"/>
    <p:sldId id="267" r:id="rId4"/>
    <p:sldId id="277" r:id="rId5"/>
    <p:sldId id="268" r:id="rId6"/>
    <p:sldId id="269" r:id="rId7"/>
    <p:sldId id="271" r:id="rId8"/>
    <p:sldId id="272" r:id="rId9"/>
    <p:sldId id="273" r:id="rId10"/>
    <p:sldId id="276" r:id="rId11"/>
    <p:sldId id="275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30" d="100"/>
          <a:sy n="130" d="100"/>
        </p:scale>
        <p:origin x="-1236" y="51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F5683FE-57F7-4490-9CC3-D9BE7AD55F49}" type="datetimeFigureOut">
              <a:rPr lang="en-US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US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C7D4793-CF51-4A8F-B9B0-2B23B5766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04801A9-E5E3-4685-AE9A-D282AE958A9C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AEBFE80-11E0-42BE-9101-DA0D728072C9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2C9308-CAF0-402F-98CE-6E105798D937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063639B-FCE9-43FE-ABDC-FCD3CD0B4368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44F0C-8ACD-4545-9520-45CFD9CB59FB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8FE14DD-D498-4400-9289-26E84C8E98E7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3EADE15-89F4-4EB3-ABA8-16C0E3D2476C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5B790-10AA-4F17-80BC-2A970B3F6A1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36225-92DB-41D7-A1EC-B6BB7257844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F767F-DAC0-492F-ADC9-487B8D43B58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74D58-B45E-4EE1-8549-947882CF938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5E1C9-E013-4547-A297-A239BAA7495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CE2AF-9150-49A5-8191-8CA55A7E5EC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24C8F-A1B0-4811-AFC1-ED235BD624A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6E1D7-FD06-45B0-985E-032712533BD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6F3F0-A7B0-4126-9D3F-5DDA5EDFDE9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5B99B-0DAB-4210-9331-7A6E0E2DC07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36EC7-A281-4A9B-873D-5375953216E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A62B2C-C2D8-4F03-89BD-9C9A38BBD63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50825" y="2205038"/>
            <a:ext cx="8642350" cy="1944687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/>
              <a:t>Extension of the MLD proxy functionality to support multiple upstream </a:t>
            </a:r>
            <a:r>
              <a:rPr lang="en-US" sz="3200" b="1" dirty="0" smtClean="0"/>
              <a:t>interfaces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s-ES" sz="1800" b="1" dirty="0" smtClean="0"/>
              <a:t> 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draft-contreras-multimob-multiple-upstreams-00.txt&gt;</a:t>
            </a:r>
            <a:endParaRPr lang="es-ES" sz="4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682625" y="4416425"/>
            <a:ext cx="7777163" cy="1965325"/>
          </a:xfrm>
        </p:spPr>
        <p:txBody>
          <a:bodyPr/>
          <a:lstStyle/>
          <a:p>
            <a:pPr marL="0" indent="0"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s-ES_tradnl" sz="2000" smtClean="0">
                <a:solidFill>
                  <a:srgbClr val="898989"/>
                </a:solidFill>
              </a:rPr>
              <a:t>Luis M. Contreras</a:t>
            </a:r>
          </a:p>
          <a:p>
            <a:pPr marL="0" indent="0"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s-ES_tradnl" sz="2000" i="1" smtClean="0">
                <a:solidFill>
                  <a:srgbClr val="898989"/>
                </a:solidFill>
              </a:rPr>
              <a:t>Telefónica I+D</a:t>
            </a:r>
          </a:p>
          <a:p>
            <a:pPr marL="0" indent="0"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s-ES_tradnl" sz="900" smtClean="0">
                <a:solidFill>
                  <a:srgbClr val="898989"/>
                </a:solidFill>
              </a:rPr>
              <a:t> </a:t>
            </a:r>
          </a:p>
          <a:p>
            <a:pPr marL="0" indent="0"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s-ES_tradnl" sz="2000" smtClean="0">
                <a:solidFill>
                  <a:srgbClr val="898989"/>
                </a:solidFill>
              </a:rPr>
              <a:t>Carlos J. Bernardos </a:t>
            </a:r>
          </a:p>
          <a:p>
            <a:pPr marL="0" indent="0"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s-ES_tradnl" sz="2000" i="1" smtClean="0">
                <a:solidFill>
                  <a:srgbClr val="898989"/>
                </a:solidFill>
              </a:rPr>
              <a:t>Universidad Carlos III de Madrid (UC3M)</a:t>
            </a:r>
          </a:p>
          <a:p>
            <a:pPr marL="0" indent="0" algn="ctr" eaLnBrk="1" hangingPunct="1">
              <a:lnSpc>
                <a:spcPct val="70000"/>
              </a:lnSpc>
              <a:buFont typeface="Arial" pitchFamily="34" charset="0"/>
              <a:buNone/>
            </a:pPr>
            <a:endParaRPr lang="es-ES_tradnl" sz="900" smtClean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pitchFamily="34" charset="0"/>
              <a:buNone/>
            </a:pPr>
            <a:endParaRPr lang="es-ES_tradnl" sz="1000" smtClean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s-ES_tradnl" sz="2000" smtClean="0">
                <a:solidFill>
                  <a:srgbClr val="898989"/>
                </a:solidFill>
              </a:rPr>
              <a:t>Atlanta, MULTIMOB WG, November 2012</a:t>
            </a:r>
            <a:endParaRPr lang="es-ES" sz="2000" smtClean="0">
              <a:solidFill>
                <a:srgbClr val="898989"/>
              </a:solidFill>
            </a:endParaRPr>
          </a:p>
        </p:txBody>
      </p:sp>
      <p:pic>
        <p:nvPicPr>
          <p:cNvPr id="2052" name="Picture 4" descr="ietflogotra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425450"/>
            <a:ext cx="26670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4A1F606-9534-4E65-92B9-DF7B5D3CF28E}" type="slidenum">
              <a:rPr lang="es-E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es-E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36 Grupo"/>
          <p:cNvGrpSpPr>
            <a:grpSpLocks/>
          </p:cNvGrpSpPr>
          <p:nvPr/>
        </p:nvGrpSpPr>
        <p:grpSpPr bwMode="auto">
          <a:xfrm>
            <a:off x="2771775" y="5986463"/>
            <a:ext cx="503238" cy="538162"/>
            <a:chOff x="6100018" y="1809897"/>
            <a:chExt cx="503663" cy="538983"/>
          </a:xfrm>
        </p:grpSpPr>
        <p:sp>
          <p:nvSpPr>
            <p:cNvPr id="11301" name="38 CuadroTexto"/>
            <p:cNvSpPr txBox="1">
              <a:spLocks noChangeArrowheads="1"/>
            </p:cNvSpPr>
            <p:nvPr/>
          </p:nvSpPr>
          <p:spPr bwMode="auto">
            <a:xfrm>
              <a:off x="6100018" y="1910111"/>
              <a:ext cx="50366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MN</a:t>
              </a:r>
            </a:p>
          </p:txBody>
        </p:sp>
        <p:sp>
          <p:nvSpPr>
            <p:cNvPr id="38" name="37 Elipse"/>
            <p:cNvSpPr/>
            <p:nvPr/>
          </p:nvSpPr>
          <p:spPr>
            <a:xfrm>
              <a:off x="6100018" y="1809897"/>
              <a:ext cx="487775" cy="53898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cxnSp>
        <p:nvCxnSpPr>
          <p:cNvPr id="4097" name="4096 Conector recto de flecha"/>
          <p:cNvCxnSpPr/>
          <p:nvPr/>
        </p:nvCxnSpPr>
        <p:spPr>
          <a:xfrm>
            <a:off x="3040063" y="5229225"/>
            <a:ext cx="0" cy="655638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8" name="35 CuadroTexto"/>
          <p:cNvSpPr txBox="1">
            <a:spLocks noChangeArrowheads="1"/>
          </p:cNvSpPr>
          <p:nvPr/>
        </p:nvSpPr>
        <p:spPr bwMode="auto">
          <a:xfrm>
            <a:off x="1612900" y="4052888"/>
            <a:ext cx="7334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i="1"/>
              <a:t>(S, G)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14A0CF3-967F-46FC-9EDC-8FCFD30515C6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1270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rPr>
              <a:t>85th IETF, Atlanta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3937000" y="1628775"/>
            <a:ext cx="1223963" cy="100806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7 Rectángulo redondeado"/>
          <p:cNvSpPr/>
          <p:nvPr/>
        </p:nvSpPr>
        <p:spPr>
          <a:xfrm>
            <a:off x="2411413" y="4076700"/>
            <a:ext cx="1223962" cy="100806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5508625" y="4076700"/>
            <a:ext cx="1223963" cy="100806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74" name="9 CuadroTexto"/>
          <p:cNvSpPr txBox="1">
            <a:spLocks noChangeArrowheads="1"/>
          </p:cNvSpPr>
          <p:nvPr/>
        </p:nvSpPr>
        <p:spPr bwMode="auto">
          <a:xfrm>
            <a:off x="4244975" y="1963738"/>
            <a:ext cx="6064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LMA</a:t>
            </a:r>
          </a:p>
        </p:txBody>
      </p:sp>
      <p:sp>
        <p:nvSpPr>
          <p:cNvPr id="11275" name="10 CuadroTexto"/>
          <p:cNvSpPr txBox="1">
            <a:spLocks noChangeArrowheads="1"/>
          </p:cNvSpPr>
          <p:nvPr/>
        </p:nvSpPr>
        <p:spPr bwMode="auto">
          <a:xfrm>
            <a:off x="2640013" y="4675188"/>
            <a:ext cx="7667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pMAG</a:t>
            </a:r>
          </a:p>
        </p:txBody>
      </p:sp>
      <p:sp>
        <p:nvSpPr>
          <p:cNvPr id="13" name="12 Hexágono"/>
          <p:cNvSpPr/>
          <p:nvPr/>
        </p:nvSpPr>
        <p:spPr>
          <a:xfrm>
            <a:off x="5764213" y="3805238"/>
            <a:ext cx="757237" cy="703262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4" name="13 Conector recto de flecha"/>
          <p:cNvCxnSpPr/>
          <p:nvPr/>
        </p:nvCxnSpPr>
        <p:spPr>
          <a:xfrm flipH="1">
            <a:off x="3635375" y="4103688"/>
            <a:ext cx="2159000" cy="325437"/>
          </a:xfrm>
          <a:prstGeom prst="straightConnector1">
            <a:avLst/>
          </a:prstGeom>
          <a:ln w="762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4862513" y="2636838"/>
            <a:ext cx="1077912" cy="1168400"/>
          </a:xfrm>
          <a:prstGeom prst="straightConnector1">
            <a:avLst/>
          </a:prstGeom>
          <a:ln w="762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9" name="15 CuadroTexto"/>
          <p:cNvSpPr txBox="1">
            <a:spLocks noChangeArrowheads="1"/>
          </p:cNvSpPr>
          <p:nvPr/>
        </p:nvSpPr>
        <p:spPr bwMode="auto">
          <a:xfrm>
            <a:off x="5651500" y="4687888"/>
            <a:ext cx="9366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nMAG</a:t>
            </a:r>
          </a:p>
        </p:txBody>
      </p:sp>
      <p:cxnSp>
        <p:nvCxnSpPr>
          <p:cNvPr id="25" name="24 Conector recto de flecha"/>
          <p:cNvCxnSpPr/>
          <p:nvPr/>
        </p:nvCxnSpPr>
        <p:spPr>
          <a:xfrm flipV="1">
            <a:off x="3554413" y="6251575"/>
            <a:ext cx="2128837" cy="4763"/>
          </a:xfrm>
          <a:prstGeom prst="straightConnector1">
            <a:avLst/>
          </a:prstGeom>
          <a:ln w="7620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1" name="29 CuadroTexto"/>
          <p:cNvSpPr txBox="1">
            <a:spLocks noChangeArrowheads="1"/>
          </p:cNvSpPr>
          <p:nvPr/>
        </p:nvSpPr>
        <p:spPr bwMode="auto">
          <a:xfrm>
            <a:off x="2916238" y="3090863"/>
            <a:ext cx="7334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i="1"/>
              <a:t>(S, G)</a:t>
            </a:r>
          </a:p>
        </p:txBody>
      </p:sp>
      <p:cxnSp>
        <p:nvCxnSpPr>
          <p:cNvPr id="40" name="39 Conector recto de flecha"/>
          <p:cNvCxnSpPr/>
          <p:nvPr/>
        </p:nvCxnSpPr>
        <p:spPr>
          <a:xfrm>
            <a:off x="6175375" y="5148263"/>
            <a:ext cx="0" cy="655637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44 Grupo"/>
          <p:cNvGrpSpPr>
            <a:grpSpLocks/>
          </p:cNvGrpSpPr>
          <p:nvPr/>
        </p:nvGrpSpPr>
        <p:grpSpPr bwMode="auto">
          <a:xfrm>
            <a:off x="5940425" y="5908675"/>
            <a:ext cx="503238" cy="539750"/>
            <a:chOff x="6100018" y="1809897"/>
            <a:chExt cx="503663" cy="538983"/>
          </a:xfrm>
        </p:grpSpPr>
        <p:sp>
          <p:nvSpPr>
            <p:cNvPr id="46" name="45 Elipse"/>
            <p:cNvSpPr/>
            <p:nvPr/>
          </p:nvSpPr>
          <p:spPr>
            <a:xfrm>
              <a:off x="6100018" y="1809897"/>
              <a:ext cx="487775" cy="53898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300" name="46 CuadroTexto"/>
            <p:cNvSpPr txBox="1">
              <a:spLocks noChangeArrowheads="1"/>
            </p:cNvSpPr>
            <p:nvPr/>
          </p:nvSpPr>
          <p:spPr bwMode="auto">
            <a:xfrm>
              <a:off x="6100018" y="1910111"/>
              <a:ext cx="50366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MN</a:t>
              </a:r>
            </a:p>
          </p:txBody>
        </p:sp>
      </p:grpSp>
      <p:sp>
        <p:nvSpPr>
          <p:cNvPr id="61" name="60 CuadroTexto"/>
          <p:cNvSpPr txBox="1">
            <a:spLocks noChangeArrowheads="1"/>
          </p:cNvSpPr>
          <p:nvPr/>
        </p:nvSpPr>
        <p:spPr bwMode="auto">
          <a:xfrm>
            <a:off x="6300788" y="5300663"/>
            <a:ext cx="7334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i="1"/>
              <a:t>(S, G)</a:t>
            </a:r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defRPr/>
            </a:pPr>
            <a:r>
              <a:rPr lang="en-US" sz="2800" b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Source mobility</a:t>
            </a:r>
            <a:br>
              <a:rPr lang="en-US" sz="2800" b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2800" b="1" smtClean="0">
                <a:solidFill>
                  <a:srgbClr val="0033CC"/>
                </a:solidFill>
              </a:rPr>
              <a:t>Route optimization support in source mobility for remote subscribers</a:t>
            </a:r>
            <a:endParaRPr lang="en-US" sz="2800" b="1" dirty="0" smtClean="0">
              <a:solidFill>
                <a:srgbClr val="0033CC"/>
              </a:solidFill>
            </a:endParaRPr>
          </a:p>
        </p:txBody>
      </p:sp>
      <p:grpSp>
        <p:nvGrpSpPr>
          <p:cNvPr id="11286" name="41 Grupo"/>
          <p:cNvGrpSpPr>
            <a:grpSpLocks/>
          </p:cNvGrpSpPr>
          <p:nvPr/>
        </p:nvGrpSpPr>
        <p:grpSpPr bwMode="auto">
          <a:xfrm>
            <a:off x="1116013" y="4302125"/>
            <a:ext cx="503237" cy="538163"/>
            <a:chOff x="6100018" y="1809897"/>
            <a:chExt cx="503663" cy="538983"/>
          </a:xfrm>
        </p:grpSpPr>
        <p:sp>
          <p:nvSpPr>
            <p:cNvPr id="11297" name="42 CuadroTexto"/>
            <p:cNvSpPr txBox="1">
              <a:spLocks noChangeArrowheads="1"/>
            </p:cNvSpPr>
            <p:nvPr/>
          </p:nvSpPr>
          <p:spPr bwMode="auto">
            <a:xfrm>
              <a:off x="6100018" y="1910111"/>
              <a:ext cx="50366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MN</a:t>
              </a:r>
            </a:p>
          </p:txBody>
        </p:sp>
        <p:sp>
          <p:nvSpPr>
            <p:cNvPr id="44" name="43 Elipse"/>
            <p:cNvSpPr/>
            <p:nvPr/>
          </p:nvSpPr>
          <p:spPr>
            <a:xfrm>
              <a:off x="6100018" y="1809897"/>
              <a:ext cx="487775" cy="53898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cxnSp>
        <p:nvCxnSpPr>
          <p:cNvPr id="49" name="48 Conector recto de flecha"/>
          <p:cNvCxnSpPr/>
          <p:nvPr/>
        </p:nvCxnSpPr>
        <p:spPr>
          <a:xfrm flipH="1">
            <a:off x="1763713" y="4546600"/>
            <a:ext cx="431800" cy="0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 de flecha"/>
          <p:cNvCxnSpPr/>
          <p:nvPr/>
        </p:nvCxnSpPr>
        <p:spPr>
          <a:xfrm flipV="1">
            <a:off x="3275013" y="2847975"/>
            <a:ext cx="865187" cy="1085850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 de flecha"/>
          <p:cNvCxnSpPr/>
          <p:nvPr/>
        </p:nvCxnSpPr>
        <p:spPr>
          <a:xfrm flipV="1">
            <a:off x="5311775" y="1628775"/>
            <a:ext cx="1420813" cy="500063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Forma libre"/>
          <p:cNvSpPr/>
          <p:nvPr/>
        </p:nvSpPr>
        <p:spPr>
          <a:xfrm>
            <a:off x="4862513" y="1289050"/>
            <a:ext cx="3200400" cy="2506663"/>
          </a:xfrm>
          <a:custGeom>
            <a:avLst/>
            <a:gdLst>
              <a:gd name="connsiteX0" fmla="*/ 0 w 3200400"/>
              <a:gd name="connsiteY0" fmla="*/ 0 h 2507672"/>
              <a:gd name="connsiteX1" fmla="*/ 969819 w 3200400"/>
              <a:gd name="connsiteY1" fmla="*/ 304800 h 2507672"/>
              <a:gd name="connsiteX2" fmla="*/ 2050473 w 3200400"/>
              <a:gd name="connsiteY2" fmla="*/ 969818 h 2507672"/>
              <a:gd name="connsiteX3" fmla="*/ 3200400 w 3200400"/>
              <a:gd name="connsiteY3" fmla="*/ 2507672 h 2507672"/>
              <a:gd name="connsiteX4" fmla="*/ 3200400 w 3200400"/>
              <a:gd name="connsiteY4" fmla="*/ 2507672 h 2507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0400" h="2507672">
                <a:moveTo>
                  <a:pt x="0" y="0"/>
                </a:moveTo>
                <a:cubicBezTo>
                  <a:pt x="314037" y="71582"/>
                  <a:pt x="628074" y="143164"/>
                  <a:pt x="969819" y="304800"/>
                </a:cubicBezTo>
                <a:cubicBezTo>
                  <a:pt x="1311564" y="466436"/>
                  <a:pt x="1678710" y="602673"/>
                  <a:pt x="2050473" y="969818"/>
                </a:cubicBezTo>
                <a:cubicBezTo>
                  <a:pt x="2422236" y="1336963"/>
                  <a:pt x="3200400" y="2507672"/>
                  <a:pt x="3200400" y="2507672"/>
                </a:cubicBezTo>
                <a:lnTo>
                  <a:pt x="3200400" y="2507672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91" name="55 CuadroTexto"/>
          <p:cNvSpPr txBox="1">
            <a:spLocks noChangeArrowheads="1"/>
          </p:cNvSpPr>
          <p:nvPr/>
        </p:nvSpPr>
        <p:spPr bwMode="auto">
          <a:xfrm>
            <a:off x="1243013" y="2268538"/>
            <a:ext cx="1168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PMIPv6</a:t>
            </a:r>
          </a:p>
          <a:p>
            <a:pPr algn="ctr"/>
            <a:r>
              <a:rPr lang="en-US" sz="1600"/>
              <a:t>domain</a:t>
            </a:r>
          </a:p>
        </p:txBody>
      </p:sp>
      <p:sp>
        <p:nvSpPr>
          <p:cNvPr id="59" name="58 CuadroTexto"/>
          <p:cNvSpPr txBox="1">
            <a:spLocks noChangeArrowheads="1"/>
          </p:cNvSpPr>
          <p:nvPr/>
        </p:nvSpPr>
        <p:spPr bwMode="auto">
          <a:xfrm>
            <a:off x="2268538" y="5453063"/>
            <a:ext cx="7334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i="1"/>
              <a:t>(S, G)</a:t>
            </a:r>
          </a:p>
        </p:txBody>
      </p:sp>
      <p:sp>
        <p:nvSpPr>
          <p:cNvPr id="28" name="27 Rectángulo"/>
          <p:cNvSpPr/>
          <p:nvPr/>
        </p:nvSpPr>
        <p:spPr>
          <a:xfrm>
            <a:off x="2136775" y="5157788"/>
            <a:ext cx="1355725" cy="1508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" name="59 Rectángulo"/>
          <p:cNvSpPr/>
          <p:nvPr/>
        </p:nvSpPr>
        <p:spPr>
          <a:xfrm>
            <a:off x="2820988" y="2847975"/>
            <a:ext cx="1355725" cy="1085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2" name="61 Conector recto de flecha"/>
          <p:cNvCxnSpPr/>
          <p:nvPr/>
        </p:nvCxnSpPr>
        <p:spPr>
          <a:xfrm flipH="1" flipV="1">
            <a:off x="5503863" y="2560638"/>
            <a:ext cx="687387" cy="868362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 de flecha"/>
          <p:cNvCxnSpPr/>
          <p:nvPr/>
        </p:nvCxnSpPr>
        <p:spPr>
          <a:xfrm flipH="1">
            <a:off x="3884613" y="4689475"/>
            <a:ext cx="1427162" cy="0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59" grpId="0"/>
      <p:bldP spid="28" grpId="0" animBg="1"/>
      <p:bldP spid="6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61975"/>
            <a:ext cx="8229600" cy="922338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Source mobility</a:t>
            </a:r>
            <a:b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2800" b="1" dirty="0" smtClean="0">
                <a:solidFill>
                  <a:srgbClr val="0033CC"/>
                </a:solidFill>
              </a:rPr>
              <a:t>Direct communication between source and listener associated with distinct LMAs but on the same MAG</a:t>
            </a:r>
            <a:br>
              <a:rPr lang="en-US" sz="2800" b="1" dirty="0" smtClean="0">
                <a:solidFill>
                  <a:srgbClr val="0033CC"/>
                </a:solidFill>
              </a:rPr>
            </a:br>
            <a:endParaRPr lang="en-US" sz="3600" b="1" dirty="0" smtClean="0">
              <a:solidFill>
                <a:srgbClr val="0033CC"/>
              </a:solidFill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D539E06-926A-439C-A536-DCC84E87A0BC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2292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rPr>
              <a:t>85th IETF, Atlanta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2843213" y="2281238"/>
            <a:ext cx="1223962" cy="1008062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7 Rectángulo redondeado"/>
          <p:cNvSpPr/>
          <p:nvPr/>
        </p:nvSpPr>
        <p:spPr>
          <a:xfrm>
            <a:off x="5219700" y="2273300"/>
            <a:ext cx="1223963" cy="1008063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3995738" y="4584700"/>
            <a:ext cx="1223962" cy="100806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96" name="9 CuadroTexto"/>
          <p:cNvSpPr txBox="1">
            <a:spLocks noChangeArrowheads="1"/>
          </p:cNvSpPr>
          <p:nvPr/>
        </p:nvSpPr>
        <p:spPr bwMode="auto">
          <a:xfrm>
            <a:off x="3019425" y="2489200"/>
            <a:ext cx="869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Orange</a:t>
            </a:r>
          </a:p>
          <a:p>
            <a:pPr algn="ctr"/>
            <a:r>
              <a:rPr lang="en-US" sz="1600"/>
              <a:t>LMA</a:t>
            </a:r>
          </a:p>
        </p:txBody>
      </p:sp>
      <p:sp>
        <p:nvSpPr>
          <p:cNvPr id="12297" name="10 CuadroTexto"/>
          <p:cNvSpPr txBox="1">
            <a:spLocks noChangeArrowheads="1"/>
          </p:cNvSpPr>
          <p:nvPr/>
        </p:nvSpPr>
        <p:spPr bwMode="auto">
          <a:xfrm>
            <a:off x="5472113" y="2484438"/>
            <a:ext cx="755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Green</a:t>
            </a:r>
          </a:p>
          <a:p>
            <a:pPr algn="ctr"/>
            <a:r>
              <a:rPr lang="en-US" sz="1600"/>
              <a:t>LMA</a:t>
            </a:r>
          </a:p>
        </p:txBody>
      </p:sp>
      <p:sp>
        <p:nvSpPr>
          <p:cNvPr id="12298" name="11 CuadroTexto"/>
          <p:cNvSpPr txBox="1">
            <a:spLocks noChangeArrowheads="1"/>
          </p:cNvSpPr>
          <p:nvPr/>
        </p:nvSpPr>
        <p:spPr bwMode="auto">
          <a:xfrm>
            <a:off x="5292725" y="4365625"/>
            <a:ext cx="18907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MLD proxy with</a:t>
            </a:r>
          </a:p>
          <a:p>
            <a:pPr algn="ctr"/>
            <a:r>
              <a:rPr lang="en-US" sz="1600"/>
              <a:t>multiple upstreams</a:t>
            </a:r>
          </a:p>
        </p:txBody>
      </p:sp>
      <p:sp>
        <p:nvSpPr>
          <p:cNvPr id="13" name="12 Hexágono"/>
          <p:cNvSpPr/>
          <p:nvPr/>
        </p:nvSpPr>
        <p:spPr>
          <a:xfrm>
            <a:off x="4211638" y="4441825"/>
            <a:ext cx="757237" cy="703263"/>
          </a:xfrm>
          <a:prstGeom prst="hexagon">
            <a:avLst/>
          </a:prstGeom>
          <a:gradFill flip="none" rotWithShape="1">
            <a:gsLst>
              <a:gs pos="26000">
                <a:srgbClr val="FFC000"/>
              </a:gs>
              <a:gs pos="67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4" name="13 Conector recto de flecha"/>
          <p:cNvCxnSpPr>
            <a:endCxn id="13" idx="1"/>
          </p:cNvCxnSpPr>
          <p:nvPr/>
        </p:nvCxnSpPr>
        <p:spPr>
          <a:xfrm flipH="1">
            <a:off x="4792663" y="3289300"/>
            <a:ext cx="679450" cy="1152525"/>
          </a:xfrm>
          <a:prstGeom prst="straightConnector1">
            <a:avLst/>
          </a:prstGeom>
          <a:ln w="762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3708400" y="3289300"/>
            <a:ext cx="695325" cy="1169988"/>
          </a:xfrm>
          <a:prstGeom prst="straightConnector1">
            <a:avLst/>
          </a:prstGeom>
          <a:ln w="762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2" name="15 CuadroTexto"/>
          <p:cNvSpPr txBox="1">
            <a:spLocks noChangeArrowheads="1"/>
          </p:cNvSpPr>
          <p:nvPr/>
        </p:nvSpPr>
        <p:spPr bwMode="auto">
          <a:xfrm>
            <a:off x="4140200" y="5195888"/>
            <a:ext cx="9366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MAG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>
            <a:off x="2036763" y="1905000"/>
            <a:ext cx="533400" cy="584200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flipH="1" flipV="1">
            <a:off x="5329238" y="5670550"/>
            <a:ext cx="395287" cy="422275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5" name="20 CuadroTexto"/>
          <p:cNvSpPr txBox="1">
            <a:spLocks noChangeArrowheads="1"/>
          </p:cNvSpPr>
          <p:nvPr/>
        </p:nvSpPr>
        <p:spPr bwMode="auto">
          <a:xfrm>
            <a:off x="5680075" y="5521325"/>
            <a:ext cx="1095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i="1"/>
              <a:t>(S</a:t>
            </a:r>
            <a:r>
              <a:rPr lang="en-US" sz="2000" i="1" baseline="-25000"/>
              <a:t>MN</a:t>
            </a:r>
            <a:r>
              <a:rPr lang="en-US" sz="1600" i="1"/>
              <a:t>, G</a:t>
            </a:r>
            <a:r>
              <a:rPr lang="en-US" sz="2000" i="1" baseline="-25000"/>
              <a:t>a</a:t>
            </a:r>
            <a:r>
              <a:rPr lang="en-US" sz="1600" i="1"/>
              <a:t>)</a:t>
            </a:r>
          </a:p>
        </p:txBody>
      </p:sp>
      <p:sp>
        <p:nvSpPr>
          <p:cNvPr id="12306" name="21 CuadroTexto"/>
          <p:cNvSpPr txBox="1">
            <a:spLocks noChangeArrowheads="1"/>
          </p:cNvSpPr>
          <p:nvPr/>
        </p:nvSpPr>
        <p:spPr bwMode="auto">
          <a:xfrm>
            <a:off x="1547813" y="1557338"/>
            <a:ext cx="1095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i="1"/>
              <a:t>(S</a:t>
            </a:r>
            <a:r>
              <a:rPr lang="en-US" sz="2000" i="1" baseline="-25000"/>
              <a:t>MN</a:t>
            </a:r>
            <a:r>
              <a:rPr lang="en-US" sz="1600" i="1"/>
              <a:t>, G</a:t>
            </a:r>
            <a:r>
              <a:rPr lang="en-US" sz="2000" i="1" baseline="-25000"/>
              <a:t>a</a:t>
            </a:r>
            <a:r>
              <a:rPr lang="en-US" sz="1600" i="1"/>
              <a:t>)</a:t>
            </a:r>
          </a:p>
        </p:txBody>
      </p:sp>
      <p:grpSp>
        <p:nvGrpSpPr>
          <p:cNvPr id="23" name="22 Grupo"/>
          <p:cNvGrpSpPr/>
          <p:nvPr/>
        </p:nvGrpSpPr>
        <p:grpSpPr>
          <a:xfrm>
            <a:off x="2484161" y="5297303"/>
            <a:ext cx="503663" cy="538983"/>
            <a:chOff x="6100018" y="1809897"/>
            <a:chExt cx="503663" cy="538983"/>
          </a:xfrm>
          <a:solidFill>
            <a:srgbClr val="FFC000"/>
          </a:solidFill>
        </p:grpSpPr>
        <p:sp>
          <p:nvSpPr>
            <p:cNvPr id="24" name="23 Elipse"/>
            <p:cNvSpPr/>
            <p:nvPr/>
          </p:nvSpPr>
          <p:spPr>
            <a:xfrm>
              <a:off x="6100018" y="1809897"/>
              <a:ext cx="488206" cy="538983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6100018" y="1910111"/>
              <a:ext cx="503663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dirty="0"/>
                <a:t>MN</a:t>
              </a:r>
            </a:p>
          </p:txBody>
        </p:sp>
      </p:grpSp>
      <p:cxnSp>
        <p:nvCxnSpPr>
          <p:cNvPr id="26" name="25 Conector recto de flecha"/>
          <p:cNvCxnSpPr/>
          <p:nvPr/>
        </p:nvCxnSpPr>
        <p:spPr>
          <a:xfrm flipH="1">
            <a:off x="3090863" y="4965700"/>
            <a:ext cx="771525" cy="461963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9" name="26 CuadroTexto"/>
          <p:cNvSpPr txBox="1">
            <a:spLocks noChangeArrowheads="1"/>
          </p:cNvSpPr>
          <p:nvPr/>
        </p:nvSpPr>
        <p:spPr bwMode="auto">
          <a:xfrm>
            <a:off x="2555875" y="4721225"/>
            <a:ext cx="1095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i="1"/>
              <a:t>(S</a:t>
            </a:r>
            <a:r>
              <a:rPr lang="en-US" sz="2000" i="1" baseline="-25000"/>
              <a:t>MN</a:t>
            </a:r>
            <a:r>
              <a:rPr lang="en-US" sz="1600" i="1"/>
              <a:t>, G</a:t>
            </a:r>
            <a:r>
              <a:rPr lang="en-US" sz="2000" i="1" baseline="-25000"/>
              <a:t>a</a:t>
            </a:r>
            <a:r>
              <a:rPr lang="en-US" sz="1600" i="1"/>
              <a:t>)</a:t>
            </a:r>
          </a:p>
        </p:txBody>
      </p:sp>
      <p:grpSp>
        <p:nvGrpSpPr>
          <p:cNvPr id="33" name="32 Grupo"/>
          <p:cNvGrpSpPr/>
          <p:nvPr/>
        </p:nvGrpSpPr>
        <p:grpSpPr>
          <a:xfrm>
            <a:off x="5796136" y="6058369"/>
            <a:ext cx="503663" cy="538983"/>
            <a:chOff x="6100018" y="1809897"/>
            <a:chExt cx="503663" cy="538983"/>
          </a:xfrm>
          <a:solidFill>
            <a:srgbClr val="92D050"/>
          </a:solidFill>
        </p:grpSpPr>
        <p:sp>
          <p:nvSpPr>
            <p:cNvPr id="34" name="33 Elipse"/>
            <p:cNvSpPr/>
            <p:nvPr/>
          </p:nvSpPr>
          <p:spPr>
            <a:xfrm>
              <a:off x="6100018" y="1809897"/>
              <a:ext cx="488206" cy="538983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" name="34 CuadroTexto"/>
            <p:cNvSpPr txBox="1"/>
            <p:nvPr/>
          </p:nvSpPr>
          <p:spPr>
            <a:xfrm>
              <a:off x="6100018" y="1910111"/>
              <a:ext cx="503663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dirty="0"/>
                <a:t>MN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rPr>
              <a:t>85th IETF, Atlanta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33CC"/>
                </a:solidFill>
              </a:rPr>
              <a:t>Motivation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96975"/>
            <a:ext cx="8229600" cy="518477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sz="2800" dirty="0" smtClean="0"/>
              <a:t>The support of multiple upstream interfaces on an MLD proxy functionality has been identified as an opportunity for system optimization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800" dirty="0" smtClean="0"/>
              <a:t>Advantages:</a:t>
            </a:r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Traffic routing optimization within the PMIPv6 domain</a:t>
            </a:r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Simultaneous support of remote &amp; local multicast subscription</a:t>
            </a:r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400" dirty="0"/>
              <a:t>Avoidance of multi-MLD proxy instances on </a:t>
            </a:r>
            <a:r>
              <a:rPr lang="en-US" sz="2400" dirty="0" smtClean="0"/>
              <a:t>MAG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800" dirty="0" smtClean="0"/>
              <a:t>Complexity</a:t>
            </a:r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Handling of control messages for/from multiple </a:t>
            </a:r>
            <a:r>
              <a:rPr lang="en-US" sz="2400" dirty="0" err="1" smtClean="0"/>
              <a:t>upstreams</a:t>
            </a:r>
            <a:endParaRPr lang="en-US" sz="2400" dirty="0" smtClean="0"/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Efficient handling of data traffic </a:t>
            </a:r>
            <a:r>
              <a:rPr lang="en-US" sz="2400" dirty="0"/>
              <a:t>for/from multiple </a:t>
            </a:r>
            <a:r>
              <a:rPr lang="en-US" sz="2400" dirty="0" err="1"/>
              <a:t>upstreams</a:t>
            </a:r>
            <a:endParaRPr lang="en-US" sz="2400" dirty="0" smtClean="0"/>
          </a:p>
          <a:p>
            <a:pPr eaLnBrk="1" hangingPunct="1">
              <a:lnSpc>
                <a:spcPct val="110000"/>
              </a:lnSpc>
              <a:defRPr/>
            </a:pPr>
            <a:r>
              <a:rPr lang="en-US" sz="2800" dirty="0" smtClean="0"/>
              <a:t>Purpose</a:t>
            </a:r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Requirements identification for supporting multiple </a:t>
            </a:r>
            <a:r>
              <a:rPr lang="en-US" sz="2400" dirty="0" err="1" smtClean="0"/>
              <a:t>upstreams</a:t>
            </a:r>
            <a:endParaRPr lang="en-US" sz="2400" dirty="0" smtClean="0"/>
          </a:p>
          <a:p>
            <a:pPr lvl="1" eaLnBrk="1" hangingPunct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Specification of the needed MLD proxy functional extensions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AF3789F-FB57-471D-B8EF-0080C07CA1E7}" type="slidenum">
              <a:rPr lang="es-E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es-E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0033CC"/>
                </a:solidFill>
              </a:rPr>
              <a:t>Scenarios of applicability for MULTIMOB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96975"/>
            <a:ext cx="8229600" cy="5184775"/>
          </a:xfrm>
        </p:spPr>
        <p:txBody>
          <a:bodyPr/>
          <a:lstStyle/>
          <a:p>
            <a:pPr marL="342900" lvl="1" indent="-342900" eaLnBrk="1" hangingPunct="1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smtClean="0"/>
              <a:t>Listener mobility</a:t>
            </a:r>
          </a:p>
          <a:p>
            <a:pPr marL="742950" lvl="2" indent="-342900" eaLnBrk="1" hangingPunct="1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2000" smtClean="0"/>
              <a:t>Single MLD proxy instance on MAG</a:t>
            </a:r>
          </a:p>
          <a:p>
            <a:pPr marL="742950" lvl="2" indent="-342900" eaLnBrk="1" hangingPunct="1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2000" smtClean="0"/>
              <a:t>Remote and local multicast subscription</a:t>
            </a:r>
          </a:p>
          <a:p>
            <a:pPr marL="742950" lvl="2" indent="-342900" eaLnBrk="1" hangingPunct="1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2000" smtClean="0"/>
              <a:t>Dual subscription to multicast groups during handover</a:t>
            </a:r>
          </a:p>
          <a:p>
            <a:pPr marL="342900" lvl="1" indent="-342900" eaLnBrk="1" hangingPunct="1">
              <a:lnSpc>
                <a:spcPct val="110000"/>
              </a:lnSpc>
              <a:buFont typeface="Arial" pitchFamily="34" charset="0"/>
              <a:buChar char="•"/>
            </a:pPr>
            <a:r>
              <a:rPr lang="en-US" sz="2400" smtClean="0"/>
              <a:t>Source mobility</a:t>
            </a:r>
          </a:p>
          <a:p>
            <a:pPr marL="742950" lvl="2" indent="-342900" eaLnBrk="1" hangingPunct="1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2000" smtClean="0"/>
              <a:t>Support of remote and direct subscription in basic source mobility</a:t>
            </a:r>
          </a:p>
          <a:p>
            <a:pPr marL="742950" lvl="2" indent="-342900" eaLnBrk="1" hangingPunct="1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2000" smtClean="0"/>
              <a:t>Direct communication between source and listener associated with distinct LMAs but on the same MAG</a:t>
            </a:r>
          </a:p>
          <a:p>
            <a:pPr marL="742950" lvl="2" indent="-342900" eaLnBrk="1" hangingPunct="1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2000" smtClean="0"/>
              <a:t>Route optimization support in source mobility for remote subscribers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E020F48-DAD0-43CC-9EE9-32BC05FC04DA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101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rPr>
              <a:t>85th IETF, Atlanta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6CCEA-56BD-4738-8A32-DDCA28DB07C5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  <p:sp>
        <p:nvSpPr>
          <p:cNvPr id="5123" name="Rectangle 2"/>
          <p:cNvSpPr txBox="1">
            <a:spLocks noChangeArrowheads="1"/>
          </p:cNvSpPr>
          <p:nvPr/>
        </p:nvSpPr>
        <p:spPr bwMode="auto">
          <a:xfrm>
            <a:off x="457200" y="158750"/>
            <a:ext cx="8229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>
                <a:solidFill>
                  <a:srgbClr val="0033CC"/>
                </a:solidFill>
                <a:latin typeface="Calibri" pitchFamily="34" charset="0"/>
              </a:rPr>
              <a:t>Summary of needed functionality per scenario</a:t>
            </a:r>
          </a:p>
        </p:txBody>
      </p:sp>
      <p:sp>
        <p:nvSpPr>
          <p:cNvPr id="5124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rPr>
              <a:t>85th IETF, Atlanta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23850" y="765175"/>
          <a:ext cx="8507289" cy="5970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080120"/>
                <a:gridCol w="1224136"/>
                <a:gridCol w="1080120"/>
                <a:gridCol w="1080120"/>
                <a:gridCol w="1152128"/>
                <a:gridCol w="1090465"/>
              </a:tblGrid>
              <a:tr h="406307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Multicast Listener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Multicast Source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  <a:tr h="80148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Functionality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Single</a:t>
                      </a:r>
                      <a:r>
                        <a:rPr lang="en-US" sz="1400" baseline="0" dirty="0" smtClean="0"/>
                        <a:t> MLD proxy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(4.1.1)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Remote &amp; Local </a:t>
                      </a:r>
                      <a:r>
                        <a:rPr lang="en-US" sz="1400" dirty="0" err="1" smtClean="0"/>
                        <a:t>Subscr</a:t>
                      </a:r>
                      <a:r>
                        <a:rPr lang="en-US" sz="1400" dirty="0" smtClean="0"/>
                        <a:t>. (4.1.2)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Dual </a:t>
                      </a:r>
                      <a:r>
                        <a:rPr lang="en-US" sz="1400" dirty="0" err="1" smtClean="0"/>
                        <a:t>Subscr</a:t>
                      </a:r>
                      <a:r>
                        <a:rPr lang="en-US" sz="1400" dirty="0" smtClean="0"/>
                        <a:t>.</a:t>
                      </a:r>
                      <a:r>
                        <a:rPr lang="en-US" sz="1400" baseline="0" dirty="0" smtClean="0"/>
                        <a:t> during HO (4.1.3)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Direct &amp; Remote Subs. (4.2.1)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Listener &amp; Source on MAG (4.2.2)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Route </a:t>
                      </a:r>
                      <a:r>
                        <a:rPr lang="en-US" sz="1400" dirty="0" err="1" smtClean="0"/>
                        <a:t>Optimiz</a:t>
                      </a:r>
                      <a:r>
                        <a:rPr lang="en-US" sz="1400" dirty="0" smtClean="0"/>
                        <a:t>. (4.2.3)</a:t>
                      </a:r>
                      <a:endParaRPr lang="en-US" sz="1400" dirty="0"/>
                    </a:p>
                  </a:txBody>
                  <a:tcPr/>
                </a:tc>
              </a:tr>
              <a:tr h="56771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Upstream Control Delivery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</a:tr>
              <a:tr h="56771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Downstream Control Delivery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</a:tr>
              <a:tr h="40630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Upstream Data Delivery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</a:tr>
              <a:tr h="40630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Downstream Data Delivery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</a:tr>
              <a:tr h="406307"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/>
                        <a:t>1:1</a:t>
                      </a:r>
                      <a:r>
                        <a:rPr lang="en-US" sz="1400" dirty="0" smtClean="0"/>
                        <a:t> MN to Upstream</a:t>
                      </a:r>
                      <a:r>
                        <a:rPr lang="en-US" sz="1400" baseline="0" dirty="0" smtClean="0"/>
                        <a:t> Association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</a:tr>
              <a:tr h="4063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/>
                        <a:t>1:N</a:t>
                      </a:r>
                      <a:r>
                        <a:rPr lang="en-US" sz="1400" dirty="0" smtClean="0"/>
                        <a:t> MN to Upstream</a:t>
                      </a:r>
                      <a:r>
                        <a:rPr lang="en-US" sz="1400" baseline="0" dirty="0" smtClean="0"/>
                        <a:t> Association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</a:tr>
              <a:tr h="40630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Upstream </a:t>
                      </a:r>
                      <a:r>
                        <a:rPr lang="en-US" sz="1400" dirty="0" err="1" smtClean="0"/>
                        <a:t>i</a:t>
                      </a:r>
                      <a:r>
                        <a:rPr lang="en-US" sz="1400" dirty="0" smtClean="0"/>
                        <a:t>/f selection per </a:t>
                      </a:r>
                      <a:r>
                        <a:rPr lang="en-US" sz="1400" dirty="0" err="1" smtClean="0"/>
                        <a:t>mcast</a:t>
                      </a:r>
                      <a:r>
                        <a:rPr lang="en-US" sz="1400" dirty="0" smtClean="0"/>
                        <a:t> group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</a:tr>
              <a:tr h="40630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Upstream </a:t>
                      </a:r>
                      <a:r>
                        <a:rPr lang="en-US" sz="1400" dirty="0" err="1" smtClean="0"/>
                        <a:t>i</a:t>
                      </a:r>
                      <a:r>
                        <a:rPr lang="en-US" sz="1400" dirty="0" smtClean="0"/>
                        <a:t>/f selection for all groups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</a:tr>
              <a:tr h="40630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Upstream traffic replication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ym typeface="Wingdings"/>
                        </a:rPr>
                        <a:t></a:t>
                      </a:r>
                      <a:endParaRPr lang="en-US" sz="28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50825" y="2205038"/>
            <a:ext cx="8642350" cy="1944687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/>
              <a:t>Extension of the MLD proxy functionality to support multiple upstream </a:t>
            </a:r>
            <a:r>
              <a:rPr lang="en-US" sz="3200" b="1" dirty="0" smtClean="0"/>
              <a:t>interfaces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s-ES" sz="1800" b="1" dirty="0" smtClean="0"/>
              <a:t> 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draft-contreras-multimob-multiple-upstreams-00.txt&gt;</a:t>
            </a:r>
            <a:endParaRPr lang="es-ES" sz="4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682625" y="4487863"/>
            <a:ext cx="7777163" cy="1389062"/>
          </a:xfrm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pPr marL="0" indent="0" algn="ctr" eaLnBrk="1" hangingPunct="1">
              <a:lnSpc>
                <a:spcPct val="70000"/>
              </a:lnSpc>
              <a:buFont typeface="Arial" pitchFamily="34" charset="0"/>
              <a:buNone/>
              <a:defRPr/>
            </a:pPr>
            <a:endParaRPr lang="es-ES_tradnl" sz="1200" dirty="0" smtClean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pitchFamily="34" charset="0"/>
              <a:buNone/>
              <a:defRPr/>
            </a:pPr>
            <a:r>
              <a:rPr lang="es-ES_tradnl" sz="2400" i="1" u="sng" dirty="0" err="1" smtClean="0">
                <a:solidFill>
                  <a:srgbClr val="898989"/>
                </a:solidFill>
              </a:rPr>
              <a:t>Backup</a:t>
            </a:r>
            <a:r>
              <a:rPr lang="es-ES_tradnl" sz="2400" i="1" u="sng" dirty="0" smtClean="0">
                <a:solidFill>
                  <a:srgbClr val="898989"/>
                </a:solidFill>
              </a:rPr>
              <a:t> </a:t>
            </a:r>
            <a:r>
              <a:rPr lang="es-ES_tradnl" sz="2400" i="1" u="sng" dirty="0" err="1" smtClean="0">
                <a:solidFill>
                  <a:srgbClr val="898989"/>
                </a:solidFill>
              </a:rPr>
              <a:t>slides</a:t>
            </a:r>
            <a:endParaRPr lang="es-ES_tradnl" sz="2400" i="1" u="sng" dirty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pitchFamily="34" charset="0"/>
              <a:buNone/>
              <a:defRPr/>
            </a:pPr>
            <a:endParaRPr lang="es-ES_tradnl" sz="2400" dirty="0" smtClean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pitchFamily="34" charset="0"/>
              <a:buNone/>
              <a:defRPr/>
            </a:pPr>
            <a:r>
              <a:rPr lang="es-ES_tradnl" sz="2400" b="1" dirty="0" err="1" smtClean="0">
                <a:solidFill>
                  <a:srgbClr val="898989"/>
                </a:solidFill>
              </a:rPr>
              <a:t>Applicability</a:t>
            </a:r>
            <a:r>
              <a:rPr lang="es-ES_tradnl" sz="2400" b="1" dirty="0" smtClean="0">
                <a:solidFill>
                  <a:srgbClr val="898989"/>
                </a:solidFill>
              </a:rPr>
              <a:t> </a:t>
            </a:r>
            <a:r>
              <a:rPr lang="es-ES_tradnl" sz="2400" b="1" dirty="0" err="1">
                <a:solidFill>
                  <a:srgbClr val="898989"/>
                </a:solidFill>
              </a:rPr>
              <a:t>S</a:t>
            </a:r>
            <a:r>
              <a:rPr lang="es-ES_tradnl" sz="2400" b="1" dirty="0" err="1" smtClean="0">
                <a:solidFill>
                  <a:srgbClr val="898989"/>
                </a:solidFill>
              </a:rPr>
              <a:t>cenarios</a:t>
            </a:r>
            <a:r>
              <a:rPr lang="es-ES_tradnl" sz="2400" b="1" dirty="0" smtClean="0">
                <a:solidFill>
                  <a:srgbClr val="898989"/>
                </a:solidFill>
              </a:rPr>
              <a:t> </a:t>
            </a:r>
            <a:r>
              <a:rPr lang="es-ES_tradnl" sz="2400" b="1" dirty="0" err="1" smtClean="0">
                <a:solidFill>
                  <a:srgbClr val="898989"/>
                </a:solidFill>
              </a:rPr>
              <a:t>for</a:t>
            </a:r>
            <a:r>
              <a:rPr lang="es-ES_tradnl" sz="2400" b="1" dirty="0" smtClean="0">
                <a:solidFill>
                  <a:srgbClr val="898989"/>
                </a:solidFill>
              </a:rPr>
              <a:t> MULTIMOB</a:t>
            </a:r>
          </a:p>
          <a:p>
            <a:pPr marL="0" indent="0" algn="ctr" eaLnBrk="1" hangingPunct="1">
              <a:lnSpc>
                <a:spcPct val="70000"/>
              </a:lnSpc>
              <a:buFont typeface="Arial" pitchFamily="34" charset="0"/>
              <a:buNone/>
              <a:defRPr/>
            </a:pPr>
            <a:endParaRPr lang="es-ES" sz="2400" b="1" dirty="0" smtClean="0">
              <a:solidFill>
                <a:srgbClr val="898989"/>
              </a:solidFill>
            </a:endParaRPr>
          </a:p>
        </p:txBody>
      </p:sp>
      <p:pic>
        <p:nvPicPr>
          <p:cNvPr id="6148" name="Picture 4" descr="ietflogotra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425450"/>
            <a:ext cx="26670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FD75D4C-4388-4770-B3E2-0C4B7716A3B6}" type="slidenum">
              <a:rPr lang="es-E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s-E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Listener mobility</a:t>
            </a:r>
            <a:b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600" b="1" dirty="0" smtClean="0">
                <a:solidFill>
                  <a:srgbClr val="0033CC"/>
                </a:solidFill>
              </a:rPr>
              <a:t>Single MLD proxy instance on MAG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26895ED-17D9-4457-9C67-40A8DAA31098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7172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rPr>
              <a:t>85th IETF, Atlanta</a:t>
            </a:r>
          </a:p>
        </p:txBody>
      </p:sp>
      <p:sp>
        <p:nvSpPr>
          <p:cNvPr id="3" name="2 Rectángulo redondeado"/>
          <p:cNvSpPr/>
          <p:nvPr/>
        </p:nvSpPr>
        <p:spPr>
          <a:xfrm>
            <a:off x="503238" y="1916113"/>
            <a:ext cx="1223962" cy="1008062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7 Rectángulo redondeado"/>
          <p:cNvSpPr/>
          <p:nvPr/>
        </p:nvSpPr>
        <p:spPr>
          <a:xfrm>
            <a:off x="2771775" y="1916113"/>
            <a:ext cx="1223963" cy="1008062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1547813" y="3860800"/>
            <a:ext cx="1223962" cy="100806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10 Elipse"/>
          <p:cNvSpPr/>
          <p:nvPr/>
        </p:nvSpPr>
        <p:spPr>
          <a:xfrm>
            <a:off x="698500" y="5157788"/>
            <a:ext cx="1243013" cy="71913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77" name="18 CuadroTexto"/>
          <p:cNvSpPr txBox="1">
            <a:spLocks noChangeArrowheads="1"/>
          </p:cNvSpPr>
          <p:nvPr/>
        </p:nvSpPr>
        <p:spPr bwMode="auto">
          <a:xfrm>
            <a:off x="655638" y="2128838"/>
            <a:ext cx="868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Orange</a:t>
            </a:r>
          </a:p>
          <a:p>
            <a:pPr algn="ctr"/>
            <a:r>
              <a:rPr lang="en-US" sz="1600"/>
              <a:t>LMA</a:t>
            </a:r>
          </a:p>
        </p:txBody>
      </p:sp>
      <p:sp>
        <p:nvSpPr>
          <p:cNvPr id="7178" name="22 CuadroTexto"/>
          <p:cNvSpPr txBox="1">
            <a:spLocks noChangeArrowheads="1"/>
          </p:cNvSpPr>
          <p:nvPr/>
        </p:nvSpPr>
        <p:spPr bwMode="auto">
          <a:xfrm>
            <a:off x="3040063" y="2133600"/>
            <a:ext cx="755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Green</a:t>
            </a:r>
          </a:p>
          <a:p>
            <a:pPr algn="ctr"/>
            <a:r>
              <a:rPr lang="en-US" sz="1600"/>
              <a:t>LMA</a:t>
            </a:r>
          </a:p>
        </p:txBody>
      </p:sp>
      <p:sp>
        <p:nvSpPr>
          <p:cNvPr id="7179" name="23 CuadroTexto"/>
          <p:cNvSpPr txBox="1">
            <a:spLocks noChangeArrowheads="1"/>
          </p:cNvSpPr>
          <p:nvPr/>
        </p:nvSpPr>
        <p:spPr bwMode="auto">
          <a:xfrm>
            <a:off x="2987675" y="3644900"/>
            <a:ext cx="7556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Green</a:t>
            </a:r>
          </a:p>
          <a:p>
            <a:pPr algn="ctr"/>
            <a:r>
              <a:rPr lang="en-US" sz="1600"/>
              <a:t>MLD</a:t>
            </a:r>
          </a:p>
          <a:p>
            <a:pPr algn="ctr"/>
            <a:r>
              <a:rPr lang="en-US" sz="1600"/>
              <a:t>proxy</a:t>
            </a:r>
          </a:p>
        </p:txBody>
      </p:sp>
      <p:sp>
        <p:nvSpPr>
          <p:cNvPr id="7180" name="24 CuadroTexto"/>
          <p:cNvSpPr txBox="1">
            <a:spLocks noChangeArrowheads="1"/>
          </p:cNvSpPr>
          <p:nvPr/>
        </p:nvSpPr>
        <p:spPr bwMode="auto">
          <a:xfrm>
            <a:off x="534988" y="3644900"/>
            <a:ext cx="8683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Orange</a:t>
            </a:r>
          </a:p>
          <a:p>
            <a:pPr algn="ctr"/>
            <a:r>
              <a:rPr lang="en-US" sz="1600"/>
              <a:t>MLD</a:t>
            </a:r>
          </a:p>
          <a:p>
            <a:pPr algn="ctr"/>
            <a:r>
              <a:rPr lang="en-US" sz="1600"/>
              <a:t>proxy</a:t>
            </a:r>
          </a:p>
        </p:txBody>
      </p:sp>
      <p:sp>
        <p:nvSpPr>
          <p:cNvPr id="21" name="20 Hexágono"/>
          <p:cNvSpPr/>
          <p:nvPr/>
        </p:nvSpPr>
        <p:spPr>
          <a:xfrm>
            <a:off x="2195513" y="3716338"/>
            <a:ext cx="757237" cy="704850"/>
          </a:xfrm>
          <a:prstGeom prst="hexagon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0" name="19 Conector recto de flecha"/>
          <p:cNvCxnSpPr/>
          <p:nvPr/>
        </p:nvCxnSpPr>
        <p:spPr>
          <a:xfrm flipH="1">
            <a:off x="2771775" y="2924175"/>
            <a:ext cx="612775" cy="792163"/>
          </a:xfrm>
          <a:prstGeom prst="straightConnector1">
            <a:avLst/>
          </a:prstGeom>
          <a:ln w="762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Hexágono"/>
          <p:cNvSpPr/>
          <p:nvPr/>
        </p:nvSpPr>
        <p:spPr>
          <a:xfrm>
            <a:off x="1373188" y="3716338"/>
            <a:ext cx="757237" cy="704850"/>
          </a:xfrm>
          <a:prstGeom prst="hexagon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11 Conector recto de flecha"/>
          <p:cNvCxnSpPr>
            <a:stCxn id="3" idx="2"/>
          </p:cNvCxnSpPr>
          <p:nvPr/>
        </p:nvCxnSpPr>
        <p:spPr>
          <a:xfrm>
            <a:off x="1116013" y="2924175"/>
            <a:ext cx="407987" cy="792163"/>
          </a:xfrm>
          <a:prstGeom prst="straightConnector1">
            <a:avLst/>
          </a:prstGeom>
          <a:ln w="762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Elipse"/>
          <p:cNvSpPr/>
          <p:nvPr/>
        </p:nvSpPr>
        <p:spPr>
          <a:xfrm>
            <a:off x="2519363" y="5157788"/>
            <a:ext cx="1241425" cy="719137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86" name="28 CuadroTexto"/>
          <p:cNvSpPr txBox="1">
            <a:spLocks noChangeArrowheads="1"/>
          </p:cNvSpPr>
          <p:nvPr/>
        </p:nvSpPr>
        <p:spPr bwMode="auto">
          <a:xfrm>
            <a:off x="600075" y="5910263"/>
            <a:ext cx="14398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Orange MNs</a:t>
            </a:r>
          </a:p>
        </p:txBody>
      </p:sp>
      <p:sp>
        <p:nvSpPr>
          <p:cNvPr id="7187" name="29 CuadroTexto"/>
          <p:cNvSpPr txBox="1">
            <a:spLocks noChangeArrowheads="1"/>
          </p:cNvSpPr>
          <p:nvPr/>
        </p:nvSpPr>
        <p:spPr bwMode="auto">
          <a:xfrm>
            <a:off x="2411413" y="5899150"/>
            <a:ext cx="14398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Green MNs</a:t>
            </a:r>
          </a:p>
        </p:txBody>
      </p:sp>
      <p:cxnSp>
        <p:nvCxnSpPr>
          <p:cNvPr id="26" name="25 Conector recto"/>
          <p:cNvCxnSpPr>
            <a:stCxn id="11" idx="7"/>
          </p:cNvCxnSpPr>
          <p:nvPr/>
        </p:nvCxnSpPr>
        <p:spPr>
          <a:xfrm flipV="1">
            <a:off x="1758950" y="4868863"/>
            <a:ext cx="182563" cy="3937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6" name="4095 Conector recto"/>
          <p:cNvCxnSpPr>
            <a:stCxn id="28" idx="1"/>
          </p:cNvCxnSpPr>
          <p:nvPr/>
        </p:nvCxnSpPr>
        <p:spPr>
          <a:xfrm flipH="1" flipV="1">
            <a:off x="2411413" y="4868863"/>
            <a:ext cx="288925" cy="3937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0" name="34 CuadroTexto"/>
          <p:cNvSpPr txBox="1">
            <a:spLocks noChangeArrowheads="1"/>
          </p:cNvSpPr>
          <p:nvPr/>
        </p:nvSpPr>
        <p:spPr bwMode="auto">
          <a:xfrm>
            <a:off x="1692275" y="4471988"/>
            <a:ext cx="9350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MAG</a:t>
            </a:r>
          </a:p>
        </p:txBody>
      </p:sp>
      <p:sp>
        <p:nvSpPr>
          <p:cNvPr id="4098" name="4097 Flecha derecha"/>
          <p:cNvSpPr/>
          <p:nvPr/>
        </p:nvSpPr>
        <p:spPr>
          <a:xfrm>
            <a:off x="4284663" y="3644900"/>
            <a:ext cx="792162" cy="82708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37 Rectángulo redondeado"/>
          <p:cNvSpPr/>
          <p:nvPr/>
        </p:nvSpPr>
        <p:spPr>
          <a:xfrm>
            <a:off x="5184775" y="1916113"/>
            <a:ext cx="1223963" cy="1008062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38 Rectángulo redondeado"/>
          <p:cNvSpPr/>
          <p:nvPr/>
        </p:nvSpPr>
        <p:spPr>
          <a:xfrm>
            <a:off x="7451725" y="1916113"/>
            <a:ext cx="1223963" cy="1008062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39 Rectángulo redondeado"/>
          <p:cNvSpPr/>
          <p:nvPr/>
        </p:nvSpPr>
        <p:spPr>
          <a:xfrm>
            <a:off x="6227763" y="3860800"/>
            <a:ext cx="1223962" cy="100806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" name="40 Elipse"/>
          <p:cNvSpPr/>
          <p:nvPr/>
        </p:nvSpPr>
        <p:spPr>
          <a:xfrm>
            <a:off x="5378450" y="5157788"/>
            <a:ext cx="1243013" cy="71913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96" name="41 CuadroTexto"/>
          <p:cNvSpPr txBox="1">
            <a:spLocks noChangeArrowheads="1"/>
          </p:cNvSpPr>
          <p:nvPr/>
        </p:nvSpPr>
        <p:spPr bwMode="auto">
          <a:xfrm>
            <a:off x="5335588" y="2128838"/>
            <a:ext cx="868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Orange</a:t>
            </a:r>
          </a:p>
          <a:p>
            <a:pPr algn="ctr"/>
            <a:r>
              <a:rPr lang="en-US" sz="1600"/>
              <a:t>LMA</a:t>
            </a:r>
          </a:p>
        </p:txBody>
      </p:sp>
      <p:sp>
        <p:nvSpPr>
          <p:cNvPr id="7197" name="42 CuadroTexto"/>
          <p:cNvSpPr txBox="1">
            <a:spLocks noChangeArrowheads="1"/>
          </p:cNvSpPr>
          <p:nvPr/>
        </p:nvSpPr>
        <p:spPr bwMode="auto">
          <a:xfrm>
            <a:off x="7720013" y="2133600"/>
            <a:ext cx="755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Green</a:t>
            </a:r>
          </a:p>
          <a:p>
            <a:pPr algn="ctr"/>
            <a:r>
              <a:rPr lang="en-US" sz="1600"/>
              <a:t>LMA</a:t>
            </a:r>
          </a:p>
        </p:txBody>
      </p:sp>
      <p:sp>
        <p:nvSpPr>
          <p:cNvPr id="7198" name="44 CuadroTexto"/>
          <p:cNvSpPr txBox="1">
            <a:spLocks noChangeArrowheads="1"/>
          </p:cNvSpPr>
          <p:nvPr/>
        </p:nvSpPr>
        <p:spPr bwMode="auto">
          <a:xfrm>
            <a:off x="7524750" y="3863975"/>
            <a:ext cx="1143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MLD</a:t>
            </a:r>
          </a:p>
          <a:p>
            <a:pPr algn="ctr"/>
            <a:r>
              <a:rPr lang="en-US" sz="1600"/>
              <a:t>proxy with</a:t>
            </a:r>
          </a:p>
          <a:p>
            <a:pPr algn="ctr"/>
            <a:r>
              <a:rPr lang="en-US" sz="1600"/>
              <a:t>multiple </a:t>
            </a:r>
          </a:p>
          <a:p>
            <a:pPr algn="ctr"/>
            <a:r>
              <a:rPr lang="en-US" sz="1600"/>
              <a:t>upstreams</a:t>
            </a:r>
          </a:p>
        </p:txBody>
      </p:sp>
      <p:sp>
        <p:nvSpPr>
          <p:cNvPr id="46" name="45 Hexágono"/>
          <p:cNvSpPr/>
          <p:nvPr/>
        </p:nvSpPr>
        <p:spPr>
          <a:xfrm>
            <a:off x="6443663" y="3716338"/>
            <a:ext cx="757237" cy="704850"/>
          </a:xfrm>
          <a:prstGeom prst="hexagon">
            <a:avLst/>
          </a:prstGeom>
          <a:gradFill flip="none" rotWithShape="1">
            <a:gsLst>
              <a:gs pos="26000">
                <a:srgbClr val="FFC000"/>
              </a:gs>
              <a:gs pos="67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7" name="46 Conector recto de flecha"/>
          <p:cNvCxnSpPr/>
          <p:nvPr/>
        </p:nvCxnSpPr>
        <p:spPr>
          <a:xfrm flipH="1">
            <a:off x="7019925" y="2924175"/>
            <a:ext cx="612775" cy="792163"/>
          </a:xfrm>
          <a:prstGeom prst="straightConnector1">
            <a:avLst/>
          </a:prstGeom>
          <a:ln w="762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 de flecha"/>
          <p:cNvCxnSpPr/>
          <p:nvPr/>
        </p:nvCxnSpPr>
        <p:spPr>
          <a:xfrm>
            <a:off x="6227763" y="2943225"/>
            <a:ext cx="409575" cy="792163"/>
          </a:xfrm>
          <a:prstGeom prst="straightConnector1">
            <a:avLst/>
          </a:prstGeom>
          <a:ln w="762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Elipse"/>
          <p:cNvSpPr/>
          <p:nvPr/>
        </p:nvSpPr>
        <p:spPr>
          <a:xfrm>
            <a:off x="7199313" y="5157788"/>
            <a:ext cx="1243012" cy="719137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203" name="50 CuadroTexto"/>
          <p:cNvSpPr txBox="1">
            <a:spLocks noChangeArrowheads="1"/>
          </p:cNvSpPr>
          <p:nvPr/>
        </p:nvSpPr>
        <p:spPr bwMode="auto">
          <a:xfrm>
            <a:off x="5280025" y="5910263"/>
            <a:ext cx="14398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Orange MNs</a:t>
            </a:r>
          </a:p>
        </p:txBody>
      </p:sp>
      <p:sp>
        <p:nvSpPr>
          <p:cNvPr id="7204" name="51 CuadroTexto"/>
          <p:cNvSpPr txBox="1">
            <a:spLocks noChangeArrowheads="1"/>
          </p:cNvSpPr>
          <p:nvPr/>
        </p:nvSpPr>
        <p:spPr bwMode="auto">
          <a:xfrm>
            <a:off x="7092950" y="5899150"/>
            <a:ext cx="14398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Green MNs</a:t>
            </a:r>
          </a:p>
        </p:txBody>
      </p:sp>
      <p:cxnSp>
        <p:nvCxnSpPr>
          <p:cNvPr id="53" name="52 Conector recto"/>
          <p:cNvCxnSpPr>
            <a:stCxn id="41" idx="7"/>
          </p:cNvCxnSpPr>
          <p:nvPr/>
        </p:nvCxnSpPr>
        <p:spPr>
          <a:xfrm flipV="1">
            <a:off x="6438900" y="4868863"/>
            <a:ext cx="182563" cy="3937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"/>
          <p:cNvCxnSpPr>
            <a:stCxn id="50" idx="1"/>
          </p:cNvCxnSpPr>
          <p:nvPr/>
        </p:nvCxnSpPr>
        <p:spPr>
          <a:xfrm flipH="1" flipV="1">
            <a:off x="7092950" y="4868863"/>
            <a:ext cx="288925" cy="3937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07" name="54 CuadroTexto"/>
          <p:cNvSpPr txBox="1">
            <a:spLocks noChangeArrowheads="1"/>
          </p:cNvSpPr>
          <p:nvPr/>
        </p:nvSpPr>
        <p:spPr bwMode="auto">
          <a:xfrm>
            <a:off x="6372225" y="4471988"/>
            <a:ext cx="9366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MAG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Listener mobility</a:t>
            </a:r>
            <a:b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600" b="1" dirty="0" smtClean="0">
                <a:solidFill>
                  <a:srgbClr val="0033CC"/>
                </a:solidFill>
              </a:rPr>
              <a:t>Remote and local multicast subscription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C61EB06-C637-4E26-B7A1-9DD3C7B32517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8196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rPr>
              <a:t>85th IETF, Atlanta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2843213" y="2716213"/>
            <a:ext cx="1223962" cy="100806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7 Rectángulo redondeado"/>
          <p:cNvSpPr/>
          <p:nvPr/>
        </p:nvSpPr>
        <p:spPr>
          <a:xfrm>
            <a:off x="5487988" y="3652838"/>
            <a:ext cx="1223962" cy="100806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3995738" y="5021263"/>
            <a:ext cx="1223962" cy="100806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200" name="10 CuadroTexto"/>
          <p:cNvSpPr txBox="1">
            <a:spLocks noChangeArrowheads="1"/>
          </p:cNvSpPr>
          <p:nvPr/>
        </p:nvSpPr>
        <p:spPr bwMode="auto">
          <a:xfrm>
            <a:off x="3059113" y="3076575"/>
            <a:ext cx="7889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MTMA</a:t>
            </a:r>
          </a:p>
        </p:txBody>
      </p:sp>
      <p:sp>
        <p:nvSpPr>
          <p:cNvPr id="8201" name="11 CuadroTexto"/>
          <p:cNvSpPr txBox="1">
            <a:spLocks noChangeArrowheads="1"/>
          </p:cNvSpPr>
          <p:nvPr/>
        </p:nvSpPr>
        <p:spPr bwMode="auto">
          <a:xfrm>
            <a:off x="5594350" y="3860800"/>
            <a:ext cx="993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Multicast</a:t>
            </a:r>
          </a:p>
          <a:p>
            <a:pPr algn="ctr"/>
            <a:r>
              <a:rPr lang="en-US" sz="1600"/>
              <a:t>Router</a:t>
            </a:r>
          </a:p>
        </p:txBody>
      </p:sp>
      <p:sp>
        <p:nvSpPr>
          <p:cNvPr id="8202" name="12 CuadroTexto"/>
          <p:cNvSpPr txBox="1">
            <a:spLocks noChangeArrowheads="1"/>
          </p:cNvSpPr>
          <p:nvPr/>
        </p:nvSpPr>
        <p:spPr bwMode="auto">
          <a:xfrm>
            <a:off x="5292725" y="5024438"/>
            <a:ext cx="1143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MLD</a:t>
            </a:r>
          </a:p>
          <a:p>
            <a:pPr algn="ctr"/>
            <a:r>
              <a:rPr lang="en-US" sz="1600"/>
              <a:t>proxy with</a:t>
            </a:r>
          </a:p>
          <a:p>
            <a:pPr algn="ctr"/>
            <a:r>
              <a:rPr lang="en-US" sz="1600"/>
              <a:t>multiple </a:t>
            </a:r>
          </a:p>
          <a:p>
            <a:pPr algn="ctr"/>
            <a:r>
              <a:rPr lang="en-US" sz="1600"/>
              <a:t>upstreams</a:t>
            </a:r>
          </a:p>
        </p:txBody>
      </p:sp>
      <p:sp>
        <p:nvSpPr>
          <p:cNvPr id="14" name="13 Hexágono"/>
          <p:cNvSpPr/>
          <p:nvPr/>
        </p:nvSpPr>
        <p:spPr>
          <a:xfrm>
            <a:off x="4211638" y="4876800"/>
            <a:ext cx="757237" cy="703263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5" name="14 Conector recto de flecha"/>
          <p:cNvCxnSpPr/>
          <p:nvPr/>
        </p:nvCxnSpPr>
        <p:spPr>
          <a:xfrm flipH="1">
            <a:off x="4787900" y="4498975"/>
            <a:ext cx="700088" cy="377825"/>
          </a:xfrm>
          <a:prstGeom prst="straightConnector1">
            <a:avLst/>
          </a:prstGeom>
          <a:ln w="762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3708400" y="3724275"/>
            <a:ext cx="695325" cy="1169988"/>
          </a:xfrm>
          <a:prstGeom prst="straightConnector1">
            <a:avLst/>
          </a:prstGeom>
          <a:ln w="762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6" name="21 CuadroTexto"/>
          <p:cNvSpPr txBox="1">
            <a:spLocks noChangeArrowheads="1"/>
          </p:cNvSpPr>
          <p:nvPr/>
        </p:nvSpPr>
        <p:spPr bwMode="auto">
          <a:xfrm>
            <a:off x="4140200" y="5632450"/>
            <a:ext cx="936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MAG</a:t>
            </a:r>
          </a:p>
        </p:txBody>
      </p:sp>
      <p:sp>
        <p:nvSpPr>
          <p:cNvPr id="24" name="23 Forma libre"/>
          <p:cNvSpPr/>
          <p:nvPr/>
        </p:nvSpPr>
        <p:spPr>
          <a:xfrm>
            <a:off x="1301750" y="2276475"/>
            <a:ext cx="3741738" cy="1717675"/>
          </a:xfrm>
          <a:custGeom>
            <a:avLst/>
            <a:gdLst>
              <a:gd name="connsiteX0" fmla="*/ 0 w 3740728"/>
              <a:gd name="connsiteY0" fmla="*/ 1718060 h 1718060"/>
              <a:gd name="connsiteX1" fmla="*/ 568037 w 3740728"/>
              <a:gd name="connsiteY1" fmla="*/ 969915 h 1718060"/>
              <a:gd name="connsiteX2" fmla="*/ 2105891 w 3740728"/>
              <a:gd name="connsiteY2" fmla="*/ 152497 h 1718060"/>
              <a:gd name="connsiteX3" fmla="*/ 3740728 w 3740728"/>
              <a:gd name="connsiteY3" fmla="*/ 97 h 1718060"/>
              <a:gd name="connsiteX4" fmla="*/ 3740728 w 3740728"/>
              <a:gd name="connsiteY4" fmla="*/ 97 h 1718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0728" h="1718060">
                <a:moveTo>
                  <a:pt x="0" y="1718060"/>
                </a:moveTo>
                <a:cubicBezTo>
                  <a:pt x="108527" y="1474451"/>
                  <a:pt x="217055" y="1230842"/>
                  <a:pt x="568037" y="969915"/>
                </a:cubicBezTo>
                <a:cubicBezTo>
                  <a:pt x="919019" y="708988"/>
                  <a:pt x="1577109" y="314133"/>
                  <a:pt x="2105891" y="152497"/>
                </a:cubicBezTo>
                <a:cubicBezTo>
                  <a:pt x="2634673" y="-9139"/>
                  <a:pt x="3740728" y="97"/>
                  <a:pt x="3740728" y="97"/>
                </a:cubicBezTo>
                <a:lnTo>
                  <a:pt x="3740728" y="97"/>
                </a:lnTo>
              </a:path>
            </a:pathLst>
          </a:custGeom>
          <a:noFill/>
          <a:ln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208" name="26 CuadroTexto"/>
          <p:cNvSpPr txBox="1">
            <a:spLocks noChangeArrowheads="1"/>
          </p:cNvSpPr>
          <p:nvPr/>
        </p:nvSpPr>
        <p:spPr bwMode="auto">
          <a:xfrm>
            <a:off x="1520825" y="4068763"/>
            <a:ext cx="903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PMIPv6</a:t>
            </a:r>
          </a:p>
          <a:p>
            <a:pPr algn="ctr"/>
            <a:r>
              <a:rPr lang="en-US" sz="1600"/>
              <a:t>domain</a:t>
            </a:r>
          </a:p>
        </p:txBody>
      </p:sp>
      <p:cxnSp>
        <p:nvCxnSpPr>
          <p:cNvPr id="26" name="25 Conector recto de flecha"/>
          <p:cNvCxnSpPr/>
          <p:nvPr/>
        </p:nvCxnSpPr>
        <p:spPr>
          <a:xfrm>
            <a:off x="2236788" y="1989138"/>
            <a:ext cx="534987" cy="584200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 flipH="1">
            <a:off x="6804025" y="3184525"/>
            <a:ext cx="771525" cy="460375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1" name="32 CuadroTexto"/>
          <p:cNvSpPr txBox="1">
            <a:spLocks noChangeArrowheads="1"/>
          </p:cNvSpPr>
          <p:nvPr/>
        </p:nvSpPr>
        <p:spPr bwMode="auto">
          <a:xfrm>
            <a:off x="831850" y="2055813"/>
            <a:ext cx="13795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i="1"/>
              <a:t>(S</a:t>
            </a:r>
            <a:r>
              <a:rPr lang="en-US" sz="2000" i="1" baseline="-25000"/>
              <a:t>remote</a:t>
            </a:r>
            <a:r>
              <a:rPr lang="en-US" sz="1600" i="1"/>
              <a:t>, G</a:t>
            </a:r>
            <a:r>
              <a:rPr lang="en-US" sz="2000" i="1" baseline="-25000"/>
              <a:t>1</a:t>
            </a:r>
            <a:r>
              <a:rPr lang="en-US" sz="1600" i="1"/>
              <a:t>)</a:t>
            </a:r>
          </a:p>
        </p:txBody>
      </p:sp>
      <p:sp>
        <p:nvSpPr>
          <p:cNvPr id="8212" name="33 CuadroTexto"/>
          <p:cNvSpPr txBox="1">
            <a:spLocks noChangeArrowheads="1"/>
          </p:cNvSpPr>
          <p:nvPr/>
        </p:nvSpPr>
        <p:spPr bwMode="auto">
          <a:xfrm>
            <a:off x="7119938" y="2738438"/>
            <a:ext cx="11811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i="1"/>
              <a:t>(S</a:t>
            </a:r>
            <a:r>
              <a:rPr lang="en-US" sz="2000" i="1" baseline="-25000"/>
              <a:t>local</a:t>
            </a:r>
            <a:r>
              <a:rPr lang="en-US" sz="1600" i="1"/>
              <a:t>, G</a:t>
            </a:r>
            <a:r>
              <a:rPr lang="en-US" sz="2000" i="1" baseline="-25000"/>
              <a:t>2</a:t>
            </a:r>
            <a:r>
              <a:rPr lang="en-US" sz="1600" i="1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36 Grupo"/>
          <p:cNvGrpSpPr>
            <a:grpSpLocks/>
          </p:cNvGrpSpPr>
          <p:nvPr/>
        </p:nvGrpSpPr>
        <p:grpSpPr bwMode="auto">
          <a:xfrm>
            <a:off x="2771775" y="5986463"/>
            <a:ext cx="503238" cy="538162"/>
            <a:chOff x="6100018" y="1809897"/>
            <a:chExt cx="503663" cy="538983"/>
          </a:xfrm>
        </p:grpSpPr>
        <p:sp>
          <p:nvSpPr>
            <p:cNvPr id="9252" name="38 CuadroTexto"/>
            <p:cNvSpPr txBox="1">
              <a:spLocks noChangeArrowheads="1"/>
            </p:cNvSpPr>
            <p:nvPr/>
          </p:nvSpPr>
          <p:spPr bwMode="auto">
            <a:xfrm>
              <a:off x="6100018" y="1910111"/>
              <a:ext cx="50366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MN</a:t>
              </a:r>
            </a:p>
          </p:txBody>
        </p:sp>
        <p:sp>
          <p:nvSpPr>
            <p:cNvPr id="38" name="37 Elipse"/>
            <p:cNvSpPr/>
            <p:nvPr/>
          </p:nvSpPr>
          <p:spPr>
            <a:xfrm>
              <a:off x="6100018" y="1809897"/>
              <a:ext cx="487775" cy="53898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cxnSp>
        <p:nvCxnSpPr>
          <p:cNvPr id="4097" name="4096 Conector recto de flecha"/>
          <p:cNvCxnSpPr/>
          <p:nvPr/>
        </p:nvCxnSpPr>
        <p:spPr>
          <a:xfrm>
            <a:off x="3040063" y="5229225"/>
            <a:ext cx="0" cy="655638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0" name="35 CuadroTexto"/>
          <p:cNvSpPr txBox="1">
            <a:spLocks noChangeArrowheads="1"/>
          </p:cNvSpPr>
          <p:nvPr/>
        </p:nvSpPr>
        <p:spPr bwMode="auto">
          <a:xfrm>
            <a:off x="2051050" y="5373688"/>
            <a:ext cx="7350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i="1"/>
              <a:t>(S, G)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Listener mobility</a:t>
            </a:r>
            <a:b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2800" b="1" dirty="0" smtClean="0">
                <a:solidFill>
                  <a:srgbClr val="0033CC"/>
                </a:solidFill>
              </a:rPr>
              <a:t>Dual subscription to multicast groups during handover</a:t>
            </a:r>
            <a:endParaRPr lang="en-US" sz="3600" b="1" dirty="0" smtClean="0">
              <a:solidFill>
                <a:srgbClr val="0033CC"/>
              </a:solidFill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D240CAA-29C0-4B15-8402-CC8B80BA2DA8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9223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rPr>
              <a:t>85th IETF, Atlanta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3937000" y="1628775"/>
            <a:ext cx="1223963" cy="100806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7 Rectángulo redondeado"/>
          <p:cNvSpPr/>
          <p:nvPr/>
        </p:nvSpPr>
        <p:spPr>
          <a:xfrm>
            <a:off x="2411413" y="4076700"/>
            <a:ext cx="1223962" cy="100806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5508625" y="4076700"/>
            <a:ext cx="1223963" cy="100806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27" name="9 CuadroTexto"/>
          <p:cNvSpPr txBox="1">
            <a:spLocks noChangeArrowheads="1"/>
          </p:cNvSpPr>
          <p:nvPr/>
        </p:nvSpPr>
        <p:spPr bwMode="auto">
          <a:xfrm>
            <a:off x="4244975" y="1963738"/>
            <a:ext cx="6064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LMA</a:t>
            </a:r>
          </a:p>
        </p:txBody>
      </p:sp>
      <p:sp>
        <p:nvSpPr>
          <p:cNvPr id="9228" name="10 CuadroTexto"/>
          <p:cNvSpPr txBox="1">
            <a:spLocks noChangeArrowheads="1"/>
          </p:cNvSpPr>
          <p:nvPr/>
        </p:nvSpPr>
        <p:spPr bwMode="auto">
          <a:xfrm>
            <a:off x="2640013" y="4675188"/>
            <a:ext cx="7667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pMAG</a:t>
            </a:r>
          </a:p>
        </p:txBody>
      </p:sp>
      <p:sp>
        <p:nvSpPr>
          <p:cNvPr id="13" name="12 Hexágono"/>
          <p:cNvSpPr/>
          <p:nvPr/>
        </p:nvSpPr>
        <p:spPr>
          <a:xfrm>
            <a:off x="5764213" y="3725863"/>
            <a:ext cx="757237" cy="703262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4" name="13 Conector recto de flecha"/>
          <p:cNvCxnSpPr/>
          <p:nvPr/>
        </p:nvCxnSpPr>
        <p:spPr>
          <a:xfrm flipH="1">
            <a:off x="3635375" y="4103688"/>
            <a:ext cx="2159000" cy="325437"/>
          </a:xfrm>
          <a:prstGeom prst="straightConnector1">
            <a:avLst/>
          </a:prstGeom>
          <a:ln w="762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>
            <a:endCxn id="13" idx="1"/>
          </p:cNvCxnSpPr>
          <p:nvPr/>
        </p:nvCxnSpPr>
        <p:spPr>
          <a:xfrm>
            <a:off x="5067300" y="2625725"/>
            <a:ext cx="873125" cy="1100138"/>
          </a:xfrm>
          <a:prstGeom prst="straightConnector1">
            <a:avLst/>
          </a:prstGeom>
          <a:ln w="762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32" name="15 CuadroTexto"/>
          <p:cNvSpPr txBox="1">
            <a:spLocks noChangeArrowheads="1"/>
          </p:cNvSpPr>
          <p:nvPr/>
        </p:nvSpPr>
        <p:spPr bwMode="auto">
          <a:xfrm>
            <a:off x="5651500" y="4687888"/>
            <a:ext cx="9366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nMAG</a:t>
            </a:r>
          </a:p>
        </p:txBody>
      </p:sp>
      <p:cxnSp>
        <p:nvCxnSpPr>
          <p:cNvPr id="25" name="24 Conector recto de flecha"/>
          <p:cNvCxnSpPr/>
          <p:nvPr/>
        </p:nvCxnSpPr>
        <p:spPr>
          <a:xfrm flipV="1">
            <a:off x="3554413" y="6251575"/>
            <a:ext cx="2128837" cy="4763"/>
          </a:xfrm>
          <a:prstGeom prst="straightConnector1">
            <a:avLst/>
          </a:prstGeom>
          <a:ln w="7620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Forma libre"/>
          <p:cNvSpPr/>
          <p:nvPr/>
        </p:nvSpPr>
        <p:spPr>
          <a:xfrm>
            <a:off x="3560763" y="1289050"/>
            <a:ext cx="758825" cy="2644775"/>
          </a:xfrm>
          <a:custGeom>
            <a:avLst/>
            <a:gdLst>
              <a:gd name="connsiteX0" fmla="*/ 692727 w 759384"/>
              <a:gd name="connsiteY0" fmla="*/ 0 h 2396836"/>
              <a:gd name="connsiteX1" fmla="*/ 692727 w 759384"/>
              <a:gd name="connsiteY1" fmla="*/ 817418 h 2396836"/>
              <a:gd name="connsiteX2" fmla="*/ 0 w 759384"/>
              <a:gd name="connsiteY2" fmla="*/ 2396836 h 2396836"/>
              <a:gd name="connsiteX3" fmla="*/ 0 w 759384"/>
              <a:gd name="connsiteY3" fmla="*/ 2396836 h 239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9384" h="2396836">
                <a:moveTo>
                  <a:pt x="692727" y="0"/>
                </a:moveTo>
                <a:cubicBezTo>
                  <a:pt x="750454" y="208972"/>
                  <a:pt x="808181" y="417945"/>
                  <a:pt x="692727" y="817418"/>
                </a:cubicBezTo>
                <a:cubicBezTo>
                  <a:pt x="577273" y="1216891"/>
                  <a:pt x="0" y="2396836"/>
                  <a:pt x="0" y="2396836"/>
                </a:cubicBezTo>
                <a:lnTo>
                  <a:pt x="0" y="2396836"/>
                </a:lnTo>
              </a:path>
            </a:pathLst>
          </a:cu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35" name="29 CuadroTexto"/>
          <p:cNvSpPr txBox="1">
            <a:spLocks noChangeArrowheads="1"/>
          </p:cNvSpPr>
          <p:nvPr/>
        </p:nvSpPr>
        <p:spPr bwMode="auto">
          <a:xfrm>
            <a:off x="3040063" y="2946400"/>
            <a:ext cx="7350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i="1"/>
              <a:t>(S, G)</a:t>
            </a:r>
          </a:p>
        </p:txBody>
      </p:sp>
      <p:sp>
        <p:nvSpPr>
          <p:cNvPr id="28" name="27 Rectángulo"/>
          <p:cNvSpPr/>
          <p:nvPr/>
        </p:nvSpPr>
        <p:spPr>
          <a:xfrm>
            <a:off x="2063750" y="5154613"/>
            <a:ext cx="1355725" cy="1509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0" name="39 Conector recto de flecha"/>
          <p:cNvCxnSpPr/>
          <p:nvPr/>
        </p:nvCxnSpPr>
        <p:spPr>
          <a:xfrm>
            <a:off x="6175375" y="5148263"/>
            <a:ext cx="0" cy="655637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44 Grupo"/>
          <p:cNvGrpSpPr>
            <a:grpSpLocks/>
          </p:cNvGrpSpPr>
          <p:nvPr/>
        </p:nvGrpSpPr>
        <p:grpSpPr bwMode="auto">
          <a:xfrm>
            <a:off x="5940425" y="5908675"/>
            <a:ext cx="503238" cy="539750"/>
            <a:chOff x="6100018" y="1809897"/>
            <a:chExt cx="503663" cy="538983"/>
          </a:xfrm>
        </p:grpSpPr>
        <p:sp>
          <p:nvSpPr>
            <p:cNvPr id="46" name="45 Elipse"/>
            <p:cNvSpPr/>
            <p:nvPr/>
          </p:nvSpPr>
          <p:spPr>
            <a:xfrm>
              <a:off x="6100018" y="1809897"/>
              <a:ext cx="487775" cy="53898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251" name="46 CuadroTexto"/>
            <p:cNvSpPr txBox="1">
              <a:spLocks noChangeArrowheads="1"/>
            </p:cNvSpPr>
            <p:nvPr/>
          </p:nvSpPr>
          <p:spPr bwMode="auto">
            <a:xfrm>
              <a:off x="6100018" y="1910111"/>
              <a:ext cx="50366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MN</a:t>
              </a:r>
            </a:p>
          </p:txBody>
        </p:sp>
      </p:grpSp>
      <p:sp>
        <p:nvSpPr>
          <p:cNvPr id="9239" name="47 CuadroTexto"/>
          <p:cNvSpPr txBox="1">
            <a:spLocks noChangeArrowheads="1"/>
          </p:cNvSpPr>
          <p:nvPr/>
        </p:nvSpPr>
        <p:spPr bwMode="auto">
          <a:xfrm>
            <a:off x="179388" y="1341438"/>
            <a:ext cx="3095625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Handover assisted by some adaptation of FPMIPv6 protocol for multicast traffic</a:t>
            </a:r>
          </a:p>
          <a:p>
            <a:r>
              <a:rPr lang="en-US" sz="1600"/>
              <a:t>(e.g., draft-schmidt-multimob-fmipv6-pfmipv6-multicast)</a:t>
            </a:r>
          </a:p>
        </p:txBody>
      </p:sp>
      <p:cxnSp>
        <p:nvCxnSpPr>
          <p:cNvPr id="4101" name="4100 Conector recto de flecha"/>
          <p:cNvCxnSpPr/>
          <p:nvPr/>
        </p:nvCxnSpPr>
        <p:spPr>
          <a:xfrm flipH="1">
            <a:off x="3940175" y="4687888"/>
            <a:ext cx="1220788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 de flecha"/>
          <p:cNvCxnSpPr/>
          <p:nvPr/>
        </p:nvCxnSpPr>
        <p:spPr>
          <a:xfrm flipH="1" flipV="1">
            <a:off x="5367338" y="2605088"/>
            <a:ext cx="611187" cy="815975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52 CuadroTexto"/>
          <p:cNvSpPr txBox="1">
            <a:spLocks noChangeArrowheads="1"/>
          </p:cNvSpPr>
          <p:nvPr/>
        </p:nvSpPr>
        <p:spPr bwMode="auto">
          <a:xfrm>
            <a:off x="5651500" y="2555875"/>
            <a:ext cx="12969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Content</a:t>
            </a:r>
          </a:p>
          <a:p>
            <a:pPr algn="ctr"/>
            <a:r>
              <a:rPr lang="en-US" sz="1600"/>
              <a:t>Request</a:t>
            </a:r>
          </a:p>
        </p:txBody>
      </p:sp>
      <p:sp>
        <p:nvSpPr>
          <p:cNvPr id="54" name="53 CuadroTexto"/>
          <p:cNvSpPr txBox="1">
            <a:spLocks noChangeArrowheads="1"/>
          </p:cNvSpPr>
          <p:nvPr/>
        </p:nvSpPr>
        <p:spPr bwMode="auto">
          <a:xfrm>
            <a:off x="3924300" y="4724400"/>
            <a:ext cx="12954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Content</a:t>
            </a:r>
          </a:p>
          <a:p>
            <a:pPr algn="ctr"/>
            <a:r>
              <a:rPr lang="en-US" sz="1600"/>
              <a:t>Request</a:t>
            </a:r>
          </a:p>
        </p:txBody>
      </p:sp>
      <p:sp>
        <p:nvSpPr>
          <p:cNvPr id="4104" name="4103 Forma libre"/>
          <p:cNvSpPr/>
          <p:nvPr/>
        </p:nvSpPr>
        <p:spPr>
          <a:xfrm>
            <a:off x="3768725" y="4100513"/>
            <a:ext cx="2119313" cy="582612"/>
          </a:xfrm>
          <a:custGeom>
            <a:avLst/>
            <a:gdLst>
              <a:gd name="connsiteX0" fmla="*/ 0 w 2119746"/>
              <a:gd name="connsiteY0" fmla="*/ 0 h 581891"/>
              <a:gd name="connsiteX1" fmla="*/ 443346 w 2119746"/>
              <a:gd name="connsiteY1" fmla="*/ 332510 h 581891"/>
              <a:gd name="connsiteX2" fmla="*/ 1440873 w 2119746"/>
              <a:gd name="connsiteY2" fmla="*/ 387928 h 581891"/>
              <a:gd name="connsiteX3" fmla="*/ 2119746 w 2119746"/>
              <a:gd name="connsiteY3" fmla="*/ 581891 h 581891"/>
              <a:gd name="connsiteX4" fmla="*/ 2119746 w 2119746"/>
              <a:gd name="connsiteY4" fmla="*/ 581891 h 58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9746" h="581891">
                <a:moveTo>
                  <a:pt x="0" y="0"/>
                </a:moveTo>
                <a:cubicBezTo>
                  <a:pt x="101600" y="133927"/>
                  <a:pt x="203201" y="267855"/>
                  <a:pt x="443346" y="332510"/>
                </a:cubicBezTo>
                <a:cubicBezTo>
                  <a:pt x="683491" y="397165"/>
                  <a:pt x="1161473" y="346365"/>
                  <a:pt x="1440873" y="387928"/>
                </a:cubicBezTo>
                <a:cubicBezTo>
                  <a:pt x="1720273" y="429491"/>
                  <a:pt x="2119746" y="581891"/>
                  <a:pt x="2119746" y="581891"/>
                </a:cubicBezTo>
                <a:lnTo>
                  <a:pt x="2119746" y="581891"/>
                </a:lnTo>
              </a:path>
            </a:pathLst>
          </a:cu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" name="56 Rectángulo"/>
          <p:cNvSpPr/>
          <p:nvPr/>
        </p:nvSpPr>
        <p:spPr>
          <a:xfrm>
            <a:off x="3863975" y="4581525"/>
            <a:ext cx="1355725" cy="754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" name="57 Rectángulo"/>
          <p:cNvSpPr/>
          <p:nvPr/>
        </p:nvSpPr>
        <p:spPr>
          <a:xfrm rot="2990356">
            <a:off x="5499894" y="2188369"/>
            <a:ext cx="1281113" cy="1165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5" name="4104 Forma libre"/>
          <p:cNvSpPr/>
          <p:nvPr/>
        </p:nvSpPr>
        <p:spPr>
          <a:xfrm>
            <a:off x="4322763" y="1550988"/>
            <a:ext cx="1260475" cy="2176462"/>
          </a:xfrm>
          <a:custGeom>
            <a:avLst/>
            <a:gdLst>
              <a:gd name="connsiteX0" fmla="*/ 0 w 1260764"/>
              <a:gd name="connsiteY0" fmla="*/ 0 h 2175164"/>
              <a:gd name="connsiteX1" fmla="*/ 249382 w 1260764"/>
              <a:gd name="connsiteY1" fmla="*/ 1039091 h 2175164"/>
              <a:gd name="connsiteX2" fmla="*/ 1260764 w 1260764"/>
              <a:gd name="connsiteY2" fmla="*/ 2175164 h 2175164"/>
              <a:gd name="connsiteX3" fmla="*/ 1260764 w 1260764"/>
              <a:gd name="connsiteY3" fmla="*/ 2175164 h 2175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0764" h="2175164">
                <a:moveTo>
                  <a:pt x="0" y="0"/>
                </a:moveTo>
                <a:cubicBezTo>
                  <a:pt x="19627" y="338282"/>
                  <a:pt x="39255" y="676564"/>
                  <a:pt x="249382" y="1039091"/>
                </a:cubicBezTo>
                <a:cubicBezTo>
                  <a:pt x="459509" y="1401618"/>
                  <a:pt x="1260764" y="2175164"/>
                  <a:pt x="1260764" y="2175164"/>
                </a:cubicBezTo>
                <a:lnTo>
                  <a:pt x="1260764" y="2175164"/>
                </a:lnTo>
              </a:path>
            </a:pathLst>
          </a:cu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6" name="4105 CuadroTexto"/>
          <p:cNvSpPr txBox="1">
            <a:spLocks noChangeArrowheads="1"/>
          </p:cNvSpPr>
          <p:nvPr/>
        </p:nvSpPr>
        <p:spPr bwMode="auto">
          <a:xfrm>
            <a:off x="5030788" y="4221163"/>
            <a:ext cx="620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61" name="60 CuadroTexto"/>
          <p:cNvSpPr txBox="1">
            <a:spLocks noChangeArrowheads="1"/>
          </p:cNvSpPr>
          <p:nvPr/>
        </p:nvSpPr>
        <p:spPr bwMode="auto">
          <a:xfrm>
            <a:off x="6300788" y="5300663"/>
            <a:ext cx="7334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i="1"/>
              <a:t>(S, G)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3" grpId="0"/>
      <p:bldP spid="54" grpId="0"/>
      <p:bldP spid="57" grpId="0" animBg="1"/>
      <p:bldP spid="58" grpId="0" animBg="1"/>
      <p:bldP spid="4106" grpId="0"/>
      <p:bldP spid="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Source mobility</a:t>
            </a:r>
            <a:b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2800" b="1" dirty="0" smtClean="0">
                <a:solidFill>
                  <a:srgbClr val="0033CC"/>
                </a:solidFill>
              </a:rPr>
              <a:t>Support of remote and direct subscription in basic source mobility</a:t>
            </a:r>
            <a:endParaRPr lang="en-US" sz="3600" b="1" dirty="0" smtClean="0">
              <a:solidFill>
                <a:srgbClr val="0033CC"/>
              </a:solidFill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F6423D8-37F1-43A9-A689-D49DC7BDAC97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0244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rPr>
              <a:t>85th IETF, Atlanta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2843213" y="2716213"/>
            <a:ext cx="1223962" cy="100806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7 Rectángulo redondeado"/>
          <p:cNvSpPr/>
          <p:nvPr/>
        </p:nvSpPr>
        <p:spPr>
          <a:xfrm>
            <a:off x="5487988" y="3652838"/>
            <a:ext cx="1223962" cy="100806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3995738" y="5021263"/>
            <a:ext cx="1223962" cy="100806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48" name="9 CuadroTexto"/>
          <p:cNvSpPr txBox="1">
            <a:spLocks noChangeArrowheads="1"/>
          </p:cNvSpPr>
          <p:nvPr/>
        </p:nvSpPr>
        <p:spPr bwMode="auto">
          <a:xfrm>
            <a:off x="3151188" y="3076575"/>
            <a:ext cx="6064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LMA</a:t>
            </a:r>
          </a:p>
        </p:txBody>
      </p:sp>
      <p:sp>
        <p:nvSpPr>
          <p:cNvPr id="10249" name="10 CuadroTexto"/>
          <p:cNvSpPr txBox="1">
            <a:spLocks noChangeArrowheads="1"/>
          </p:cNvSpPr>
          <p:nvPr/>
        </p:nvSpPr>
        <p:spPr bwMode="auto">
          <a:xfrm>
            <a:off x="5594350" y="3860800"/>
            <a:ext cx="993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Multicast</a:t>
            </a:r>
          </a:p>
          <a:p>
            <a:pPr algn="ctr"/>
            <a:r>
              <a:rPr lang="en-US" sz="1600"/>
              <a:t>Router</a:t>
            </a:r>
          </a:p>
        </p:txBody>
      </p:sp>
      <p:sp>
        <p:nvSpPr>
          <p:cNvPr id="10250" name="11 CuadroTexto"/>
          <p:cNvSpPr txBox="1">
            <a:spLocks noChangeArrowheads="1"/>
          </p:cNvSpPr>
          <p:nvPr/>
        </p:nvSpPr>
        <p:spPr bwMode="auto">
          <a:xfrm>
            <a:off x="5292725" y="5024438"/>
            <a:ext cx="1143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MLD</a:t>
            </a:r>
          </a:p>
          <a:p>
            <a:pPr algn="ctr"/>
            <a:r>
              <a:rPr lang="en-US" sz="1600"/>
              <a:t>proxy with</a:t>
            </a:r>
          </a:p>
          <a:p>
            <a:pPr algn="ctr"/>
            <a:r>
              <a:rPr lang="en-US" sz="1600"/>
              <a:t>multiple </a:t>
            </a:r>
          </a:p>
          <a:p>
            <a:pPr algn="ctr"/>
            <a:r>
              <a:rPr lang="en-US" sz="1600"/>
              <a:t>upstreams</a:t>
            </a:r>
          </a:p>
        </p:txBody>
      </p:sp>
      <p:sp>
        <p:nvSpPr>
          <p:cNvPr id="13" name="12 Hexágono"/>
          <p:cNvSpPr/>
          <p:nvPr/>
        </p:nvSpPr>
        <p:spPr>
          <a:xfrm>
            <a:off x="4211638" y="4876800"/>
            <a:ext cx="757237" cy="703263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4" name="13 Conector recto de flecha"/>
          <p:cNvCxnSpPr/>
          <p:nvPr/>
        </p:nvCxnSpPr>
        <p:spPr>
          <a:xfrm flipH="1">
            <a:off x="4787900" y="4498975"/>
            <a:ext cx="700088" cy="377825"/>
          </a:xfrm>
          <a:prstGeom prst="straightConnector1">
            <a:avLst/>
          </a:prstGeom>
          <a:ln w="762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3708400" y="3724275"/>
            <a:ext cx="695325" cy="1169988"/>
          </a:xfrm>
          <a:prstGeom prst="straightConnector1">
            <a:avLst/>
          </a:prstGeom>
          <a:ln w="762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4" name="15 CuadroTexto"/>
          <p:cNvSpPr txBox="1">
            <a:spLocks noChangeArrowheads="1"/>
          </p:cNvSpPr>
          <p:nvPr/>
        </p:nvSpPr>
        <p:spPr bwMode="auto">
          <a:xfrm>
            <a:off x="4140200" y="5632450"/>
            <a:ext cx="936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MAG</a:t>
            </a:r>
          </a:p>
        </p:txBody>
      </p:sp>
      <p:sp>
        <p:nvSpPr>
          <p:cNvPr id="17" name="16 Forma libre"/>
          <p:cNvSpPr/>
          <p:nvPr/>
        </p:nvSpPr>
        <p:spPr>
          <a:xfrm>
            <a:off x="1301750" y="2276475"/>
            <a:ext cx="3741738" cy="1717675"/>
          </a:xfrm>
          <a:custGeom>
            <a:avLst/>
            <a:gdLst>
              <a:gd name="connsiteX0" fmla="*/ 0 w 3740728"/>
              <a:gd name="connsiteY0" fmla="*/ 1718060 h 1718060"/>
              <a:gd name="connsiteX1" fmla="*/ 568037 w 3740728"/>
              <a:gd name="connsiteY1" fmla="*/ 969915 h 1718060"/>
              <a:gd name="connsiteX2" fmla="*/ 2105891 w 3740728"/>
              <a:gd name="connsiteY2" fmla="*/ 152497 h 1718060"/>
              <a:gd name="connsiteX3" fmla="*/ 3740728 w 3740728"/>
              <a:gd name="connsiteY3" fmla="*/ 97 h 1718060"/>
              <a:gd name="connsiteX4" fmla="*/ 3740728 w 3740728"/>
              <a:gd name="connsiteY4" fmla="*/ 97 h 1718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0728" h="1718060">
                <a:moveTo>
                  <a:pt x="0" y="1718060"/>
                </a:moveTo>
                <a:cubicBezTo>
                  <a:pt x="108527" y="1474451"/>
                  <a:pt x="217055" y="1230842"/>
                  <a:pt x="568037" y="969915"/>
                </a:cubicBezTo>
                <a:cubicBezTo>
                  <a:pt x="919019" y="708988"/>
                  <a:pt x="1577109" y="314133"/>
                  <a:pt x="2105891" y="152497"/>
                </a:cubicBezTo>
                <a:cubicBezTo>
                  <a:pt x="2634673" y="-9139"/>
                  <a:pt x="3740728" y="97"/>
                  <a:pt x="3740728" y="97"/>
                </a:cubicBezTo>
                <a:lnTo>
                  <a:pt x="3740728" y="97"/>
                </a:lnTo>
              </a:path>
            </a:pathLst>
          </a:custGeom>
          <a:noFill/>
          <a:ln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56" name="17 CuadroTexto"/>
          <p:cNvSpPr txBox="1">
            <a:spLocks noChangeArrowheads="1"/>
          </p:cNvSpPr>
          <p:nvPr/>
        </p:nvSpPr>
        <p:spPr bwMode="auto">
          <a:xfrm>
            <a:off x="1520825" y="4068763"/>
            <a:ext cx="903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/>
              <a:t>PMIPv6</a:t>
            </a:r>
          </a:p>
          <a:p>
            <a:pPr algn="ctr"/>
            <a:r>
              <a:rPr lang="en-US" sz="1600"/>
              <a:t>domain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>
            <a:off x="2236788" y="1989138"/>
            <a:ext cx="534987" cy="584200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flipH="1">
            <a:off x="6804025" y="3184525"/>
            <a:ext cx="771525" cy="460375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9" name="21 CuadroTexto"/>
          <p:cNvSpPr txBox="1">
            <a:spLocks noChangeArrowheads="1"/>
          </p:cNvSpPr>
          <p:nvPr/>
        </p:nvSpPr>
        <p:spPr bwMode="auto">
          <a:xfrm>
            <a:off x="7162800" y="2738438"/>
            <a:ext cx="1095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i="1"/>
              <a:t>(S</a:t>
            </a:r>
            <a:r>
              <a:rPr lang="en-US" sz="2000" i="1" baseline="-25000"/>
              <a:t>MN</a:t>
            </a:r>
            <a:r>
              <a:rPr lang="en-US" sz="1600" i="1"/>
              <a:t>, G</a:t>
            </a:r>
            <a:r>
              <a:rPr lang="en-US" sz="2000" i="1" baseline="-25000"/>
              <a:t>a</a:t>
            </a:r>
            <a:r>
              <a:rPr lang="en-US" sz="1600" i="1"/>
              <a:t>)</a:t>
            </a:r>
          </a:p>
        </p:txBody>
      </p:sp>
      <p:sp>
        <p:nvSpPr>
          <p:cNvPr id="10260" name="22 CuadroTexto"/>
          <p:cNvSpPr txBox="1">
            <a:spLocks noChangeArrowheads="1"/>
          </p:cNvSpPr>
          <p:nvPr/>
        </p:nvSpPr>
        <p:spPr bwMode="auto">
          <a:xfrm>
            <a:off x="1749425" y="1639888"/>
            <a:ext cx="10937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i="1"/>
              <a:t>(S</a:t>
            </a:r>
            <a:r>
              <a:rPr lang="en-US" sz="2000" i="1" baseline="-25000"/>
              <a:t>MN</a:t>
            </a:r>
            <a:r>
              <a:rPr lang="en-US" sz="1600" i="1"/>
              <a:t>, G</a:t>
            </a:r>
            <a:r>
              <a:rPr lang="en-US" sz="2000" i="1" baseline="-25000"/>
              <a:t>a</a:t>
            </a:r>
            <a:r>
              <a:rPr lang="en-US" sz="1600" i="1"/>
              <a:t>)</a:t>
            </a:r>
          </a:p>
        </p:txBody>
      </p:sp>
      <p:grpSp>
        <p:nvGrpSpPr>
          <p:cNvPr id="10261" name="3 Grupo"/>
          <p:cNvGrpSpPr>
            <a:grpSpLocks/>
          </p:cNvGrpSpPr>
          <p:nvPr/>
        </p:nvGrpSpPr>
        <p:grpSpPr bwMode="auto">
          <a:xfrm>
            <a:off x="2484438" y="5732463"/>
            <a:ext cx="503237" cy="539750"/>
            <a:chOff x="6100018" y="1809897"/>
            <a:chExt cx="503663" cy="538983"/>
          </a:xfrm>
        </p:grpSpPr>
        <p:sp>
          <p:nvSpPr>
            <p:cNvPr id="3" name="2 Elipse"/>
            <p:cNvSpPr/>
            <p:nvPr/>
          </p:nvSpPr>
          <p:spPr>
            <a:xfrm>
              <a:off x="6100018" y="1809897"/>
              <a:ext cx="487775" cy="53898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265" name="24 CuadroTexto"/>
            <p:cNvSpPr txBox="1">
              <a:spLocks noChangeArrowheads="1"/>
            </p:cNvSpPr>
            <p:nvPr/>
          </p:nvSpPr>
          <p:spPr bwMode="auto">
            <a:xfrm>
              <a:off x="6100018" y="1910111"/>
              <a:ext cx="50366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MN</a:t>
              </a:r>
            </a:p>
          </p:txBody>
        </p:sp>
      </p:grpSp>
      <p:cxnSp>
        <p:nvCxnSpPr>
          <p:cNvPr id="27" name="26 Conector recto de flecha"/>
          <p:cNvCxnSpPr/>
          <p:nvPr/>
        </p:nvCxnSpPr>
        <p:spPr>
          <a:xfrm flipH="1">
            <a:off x="3090863" y="5402263"/>
            <a:ext cx="771525" cy="460375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3" name="27 CuadroTexto"/>
          <p:cNvSpPr txBox="1">
            <a:spLocks noChangeArrowheads="1"/>
          </p:cNvSpPr>
          <p:nvPr/>
        </p:nvSpPr>
        <p:spPr bwMode="auto">
          <a:xfrm>
            <a:off x="2555875" y="5157788"/>
            <a:ext cx="1095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i="1"/>
              <a:t>(S</a:t>
            </a:r>
            <a:r>
              <a:rPr lang="en-US" sz="2000" i="1" baseline="-25000"/>
              <a:t>MN</a:t>
            </a:r>
            <a:r>
              <a:rPr lang="en-US" sz="1600" i="1"/>
              <a:t>, G</a:t>
            </a:r>
            <a:r>
              <a:rPr lang="en-US" sz="2000" i="1" baseline="-25000"/>
              <a:t>a</a:t>
            </a:r>
            <a:r>
              <a:rPr lang="en-US" sz="1600" i="1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Tema de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1725</TotalTime>
  <Words>548</Words>
  <Application>Microsoft Office PowerPoint</Application>
  <PresentationFormat>On-screen Show (4:3)</PresentationFormat>
  <Paragraphs>203</Paragraphs>
  <Slides>11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Tema de Office</vt:lpstr>
      <vt:lpstr>Extension of the MLD proxy functionality to support multiple upstream interfaces   &lt;draft-contreras-multimob-multiple-upstreams-00.txt&gt;</vt:lpstr>
      <vt:lpstr>Motivation</vt:lpstr>
      <vt:lpstr>Scenarios of applicability for MULTIMOB</vt:lpstr>
      <vt:lpstr>Slide 4</vt:lpstr>
      <vt:lpstr>Extension of the MLD proxy functionality to support multiple upstream interfaces   &lt;draft-contreras-multimob-multiple-upstreams-00.txt&gt;</vt:lpstr>
      <vt:lpstr>Listener mobility Single MLD proxy instance on MAG</vt:lpstr>
      <vt:lpstr>Listener mobility Remote and local multicast subscription</vt:lpstr>
      <vt:lpstr>Listener mobility Dual subscription to multicast groups during handover</vt:lpstr>
      <vt:lpstr>Source mobility Support of remote and direct subscription in basic source mobility</vt:lpstr>
      <vt:lpstr>Slide 10</vt:lpstr>
      <vt:lpstr>Source mobility Direct communication between source and listener associated with distinct LMAs but on the same MAG </vt:lpstr>
    </vt:vector>
  </TitlesOfParts>
  <Company>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draft-ietf-multimob-fast-handover-01</dc:title>
  <dc:creator>LMContreras</dc:creator>
  <cp:lastModifiedBy>Huawei</cp:lastModifiedBy>
  <cp:revision>60</cp:revision>
  <dcterms:created xsi:type="dcterms:W3CDTF">2011-07-14T08:45:58Z</dcterms:created>
  <dcterms:modified xsi:type="dcterms:W3CDTF">2012-11-02T19:10:15Z</dcterms:modified>
</cp:coreProperties>
</file>