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4" r:id="rId2"/>
    <p:sldId id="278" r:id="rId3"/>
    <p:sldId id="275" r:id="rId4"/>
    <p:sldId id="265" r:id="rId5"/>
    <p:sldId id="292" r:id="rId6"/>
    <p:sldId id="299" r:id="rId7"/>
    <p:sldId id="300" r:id="rId8"/>
    <p:sldId id="302" r:id="rId9"/>
    <p:sldId id="298" r:id="rId10"/>
    <p:sldId id="301" r:id="rId11"/>
    <p:sldId id="303" r:id="rId12"/>
    <p:sldId id="289" r:id="rId13"/>
    <p:sldId id="290" r:id="rId14"/>
    <p:sldId id="266" r:id="rId15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947D0A-9CB3-4ED6-B686-E89604302E73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6C016E-9480-4CA5-A0CF-E5E31FDB895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452038-37CA-45E7-ABAA-0C74B0255386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AD8EA4-906F-41D7-977D-33DA022A46D1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17411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051505-BC90-476C-9ED0-34EBCFA4CFCC}" type="slidenum">
              <a:rPr lang="ja-JP" altLang="en-US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2531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20C6AC-CACE-4D96-941C-EA076F00C1CC}" type="slidenum">
              <a:rPr lang="ja-JP" altLang="en-US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4579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6EF99F-CCAE-4A4D-8A55-E6F13F4D825A}" type="slidenum">
              <a:rPr lang="ja-JP" altLang="en-US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6627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35759C-5591-4769-A6B6-9214E394FADC}" type="slidenum">
              <a:rPr lang="ja-JP" altLang="en-US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8675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75B624-7810-40D8-8BB7-0BDA5384EA4A}" type="slidenum">
              <a:rPr lang="ja-JP" altLang="en-US"/>
              <a:pPr/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0723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C4D6B7-5ED5-4D3B-B94D-4DB2933237E0}" type="slidenum">
              <a:rPr lang="ja-JP" altLang="en-US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CEC28-D4C4-4070-826C-BBB0C8A8BCD8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1AE2C-9D66-4D3E-A43E-F42CC1B6D46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DFA03-65E8-4AB7-A1C0-1A09C09C6864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96F0B-A34D-4027-9C6F-C7A8AEF2762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4F6BD5-A898-462F-A90B-FE6D2ABA840C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82270-0CBB-4202-913A-C36A4981853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93632-FF2D-48BE-B406-CFAB755A4880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CEF58-E78C-4A9B-8CA4-BE543923FE6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25C441-D9B3-4A4D-BBDD-153D10BC196F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97B89-2EBE-4DD1-A9B9-8FD42AAA44C2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CB3E2-92D4-4297-ACD7-0E77A00FB668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ACF2D-C4FD-4957-89A8-71FF6C809EC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F5EB1-E238-438B-B82D-B65E05A04F7B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F0D1F-8447-4667-8E58-0F5FC30D244A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6F49C6-6A4C-4B3D-A1F3-637F7957FAE5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6D68D-2BC1-4431-9EBC-28C1049414A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AD15F1-6A49-4F3C-AFB9-F866F46FBF29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0E1C0-5A27-4C35-BAAF-A6E3D91641E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4A96EF-B1AA-4419-A379-3A6FFCBE987B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01184-9635-41AD-8549-38FA585AE90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BF41E0-7E08-4B16-BEF8-3C0D45092188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FC1DE-5BE9-4735-852E-926892CE972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5566BE9-CB26-417A-BCDE-98658D90F977}" type="datetime1">
              <a:rPr lang="ja-JP" altLang="en-US"/>
              <a:pPr/>
              <a:t>2012/11/6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cs-CZ" altLang="ja-JP"/>
              <a:t>85th IETF, November 2012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5076104-C6FB-41FE-AD98-D337CDA75B5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07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07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ctrTitle"/>
          </p:nvPr>
        </p:nvSpPr>
        <p:spPr>
          <a:xfrm>
            <a:off x="685800" y="2457450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sz="3600" smtClean="0"/>
              <a:t>Multicast Routing Optimization</a:t>
            </a:r>
            <a:br>
              <a:rPr lang="en-US" altLang="ja-JP" sz="3600" smtClean="0"/>
            </a:br>
            <a:r>
              <a:rPr lang="en-US" altLang="ja-JP" sz="3600" smtClean="0"/>
              <a:t>by PIM-SM with PMIPv6</a:t>
            </a:r>
            <a:br>
              <a:rPr lang="en-US" altLang="ja-JP" sz="3600" smtClean="0"/>
            </a:br>
            <a:r>
              <a:rPr lang="en-US" altLang="ja-JP" sz="2500" smtClean="0"/>
              <a:t/>
            </a:r>
            <a:br>
              <a:rPr lang="en-US" altLang="ja-JP" sz="2500" smtClean="0"/>
            </a:br>
            <a:r>
              <a:rPr lang="en-US" altLang="ja-JP" sz="2500" smtClean="0"/>
              <a:t>draft-asaeda-multimob-pmip6-extension-11</a:t>
            </a:r>
            <a:endParaRPr lang="ja-JP" altLang="en-US" sz="2500" smtClean="0"/>
          </a:p>
        </p:txBody>
      </p:sp>
      <p:sp>
        <p:nvSpPr>
          <p:cNvPr id="15362" name="サブタイトル 4"/>
          <p:cNvSpPr>
            <a:spLocks noGrp="1"/>
          </p:cNvSpPr>
          <p:nvPr>
            <p:ph type="subTitle" idx="1"/>
          </p:nvPr>
        </p:nvSpPr>
        <p:spPr>
          <a:xfrm>
            <a:off x="1371600" y="4668838"/>
            <a:ext cx="64008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Hitoshi Asaeda</a:t>
            </a:r>
          </a:p>
          <a:p>
            <a:pPr>
              <a:lnSpc>
                <a:spcPct val="90000"/>
              </a:lnSpc>
            </a:pPr>
            <a:r>
              <a:rPr lang="en-US" altLang="ja-JP" sz="2700" smtClean="0">
                <a:solidFill>
                  <a:schemeClr val="tx1"/>
                </a:solidFill>
              </a:rPr>
              <a:t>Pierrick Seite</a:t>
            </a:r>
          </a:p>
        </p:txBody>
      </p:sp>
      <p:sp>
        <p:nvSpPr>
          <p:cNvPr id="15363" name="テキスト ボックス 3"/>
          <p:cNvSpPr txBox="1">
            <a:spLocks noChangeArrowheads="1"/>
          </p:cNvSpPr>
          <p:nvPr/>
        </p:nvSpPr>
        <p:spPr bwMode="auto">
          <a:xfrm>
            <a:off x="2624138" y="993775"/>
            <a:ext cx="390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85</a:t>
            </a:r>
            <a:r>
              <a:rPr lang="en-US" altLang="ja-JP" baseline="30000">
                <a:latin typeface="Calibri" pitchFamily="34" charset="0"/>
              </a:rPr>
              <a:t>th</a:t>
            </a:r>
            <a:r>
              <a:rPr lang="en-US" altLang="ja-JP">
                <a:latin typeface="Calibri" pitchFamily="34" charset="0"/>
              </a:rPr>
              <a:t> IETF, November 2012, Atlanta, USA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pPr algn="ctr"/>
            <a:r>
              <a:rPr lang="en-US" altLang="ja-JP"/>
              <a:t>Fixed Internet</a:t>
            </a:r>
            <a:endParaRPr lang="ja-JP" altLang="en-US"/>
          </a:p>
        </p:txBody>
      </p:sp>
      <p:sp>
        <p:nvSpPr>
          <p:cNvPr id="22531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smtClean="0"/>
              <a:t>Advanced Operation – 3:</a:t>
            </a:r>
            <a:br>
              <a:rPr lang="en-US" altLang="ja-JP" sz="4000" smtClean="0"/>
            </a:br>
            <a:r>
              <a:rPr lang="en-US" altLang="ja-JP" sz="4000" smtClean="0"/>
              <a:t>Multiple M-Tunnels by ECMP</a:t>
            </a:r>
            <a:endParaRPr lang="ja-JP" altLang="en-US" sz="4000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MAG2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6972300" y="197961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直線コネクタ 22"/>
          <p:cNvCxnSpPr>
            <a:cxnSpLocks noChangeShapeType="1"/>
            <a:stCxn id="7" idx="2"/>
            <a:endCxn id="10" idx="0"/>
          </p:cNvCxnSpPr>
          <p:nvPr/>
        </p:nvCxnSpPr>
        <p:spPr bwMode="auto">
          <a:xfrm rot="16200000" flipH="1">
            <a:off x="5238750" y="3759200"/>
            <a:ext cx="1204913" cy="3921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直線コネクタ 28"/>
          <p:cNvCxnSpPr>
            <a:cxnSpLocks noChangeShapeType="1"/>
          </p:cNvCxnSpPr>
          <p:nvPr/>
        </p:nvCxnSpPr>
        <p:spPr bwMode="auto">
          <a:xfrm rot="10800000" flipV="1">
            <a:off x="4117975" y="3352800"/>
            <a:ext cx="1398588" cy="12049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  <a:endCxn id="15" idx="0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  <a:endCxn id="69" idx="2"/>
          </p:cNvCxnSpPr>
          <p:nvPr/>
        </p:nvCxnSpPr>
        <p:spPr bwMode="auto">
          <a:xfrm rot="10800000">
            <a:off x="6330950" y="223678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14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15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M-Tunnel</a:t>
            </a:r>
            <a:endParaRPr lang="ja-JP" altLang="en-US"/>
          </a:p>
        </p:txBody>
      </p:sp>
      <p:sp>
        <p:nvSpPr>
          <p:cNvPr id="29715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7D579A-D6D6-4A49-936B-66C174A1F9F1}" type="slidenum">
              <a:rPr lang="ja-JP" altLang="en-US"/>
              <a:pPr/>
              <a:t>10</a:t>
            </a:fld>
            <a:endParaRPr lang="ja-JP" altLang="en-US"/>
          </a:p>
        </p:txBody>
      </p:sp>
      <p:sp>
        <p:nvSpPr>
          <p:cNvPr id="29716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9717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MAG1</a:t>
            </a:r>
          </a:p>
        </p:txBody>
      </p:sp>
      <p:sp>
        <p:nvSpPr>
          <p:cNvPr id="29720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0" name="正方形/長方形 59"/>
          <p:cNvSpPr>
            <a:spLocks noChangeArrowheads="1"/>
          </p:cNvSpPr>
          <p:nvPr/>
        </p:nvSpPr>
        <p:spPr bwMode="auto">
          <a:xfrm>
            <a:off x="7251700" y="3695700"/>
            <a:ext cx="536575" cy="512763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61" name="直線コネクタ 60"/>
          <p:cNvCxnSpPr>
            <a:cxnSpLocks noChangeShapeType="1"/>
            <a:stCxn id="60" idx="1"/>
          </p:cNvCxnSpPr>
          <p:nvPr/>
        </p:nvCxnSpPr>
        <p:spPr bwMode="auto">
          <a:xfrm flipH="1" flipV="1">
            <a:off x="6708775" y="3951288"/>
            <a:ext cx="542925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2" name="正方形/長方形 61"/>
          <p:cNvSpPr>
            <a:spLocks noChangeArrowheads="1"/>
          </p:cNvSpPr>
          <p:nvPr/>
        </p:nvSpPr>
        <p:spPr bwMode="auto">
          <a:xfrm>
            <a:off x="6137275" y="3616325"/>
            <a:ext cx="685800" cy="6016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MR</a:t>
            </a:r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" name="正方形/長方形 48"/>
          <p:cNvSpPr>
            <a:spLocks noChangeArrowheads="1"/>
          </p:cNvSpPr>
          <p:nvPr/>
        </p:nvSpPr>
        <p:spPr bwMode="auto">
          <a:xfrm>
            <a:off x="760413" y="32448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9731" name="テキスト ボックス 26"/>
          <p:cNvSpPr txBox="1">
            <a:spLocks noChangeArrowheads="1"/>
          </p:cNvSpPr>
          <p:nvPr/>
        </p:nvSpPr>
        <p:spPr bwMode="auto">
          <a:xfrm>
            <a:off x="1627188" y="3186113"/>
            <a:ext cx="101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29732" name="テキスト ボックス 40"/>
          <p:cNvSpPr txBox="1">
            <a:spLocks noChangeArrowheads="1"/>
          </p:cNvSpPr>
          <p:nvPr/>
        </p:nvSpPr>
        <p:spPr bwMode="auto">
          <a:xfrm>
            <a:off x="346075" y="5130800"/>
            <a:ext cx="426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altLang="ja-JP"/>
              <a:t>ip multicast multipath s-g-hash next-hop</a:t>
            </a:r>
            <a:endParaRPr lang="ja-JP" altLang="en-US"/>
          </a:p>
        </p:txBody>
      </p:sp>
      <p:sp>
        <p:nvSpPr>
          <p:cNvPr id="29733" name="テキスト ボックス 4"/>
          <p:cNvSpPr txBox="1">
            <a:spLocks noChangeArrowheads="1"/>
          </p:cNvSpPr>
          <p:nvPr/>
        </p:nvSpPr>
        <p:spPr bwMode="auto">
          <a:xfrm>
            <a:off x="3400425" y="4200525"/>
            <a:ext cx="647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gre0</a:t>
            </a:r>
            <a:endParaRPr lang="ja-JP" altLang="en-US"/>
          </a:p>
        </p:txBody>
      </p:sp>
      <p:sp>
        <p:nvSpPr>
          <p:cNvPr id="29734" name="テキスト ボックス 64"/>
          <p:cNvSpPr txBox="1">
            <a:spLocks noChangeArrowheads="1"/>
          </p:cNvSpPr>
          <p:nvPr/>
        </p:nvSpPr>
        <p:spPr bwMode="auto">
          <a:xfrm>
            <a:off x="4273550" y="4254500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gre1</a:t>
            </a:r>
            <a:endParaRPr lang="ja-JP" altLang="en-US"/>
          </a:p>
        </p:txBody>
      </p:sp>
      <p:cxnSp>
        <p:nvCxnSpPr>
          <p:cNvPr id="40" name="直線コネクタ 39"/>
          <p:cNvCxnSpPr>
            <a:cxnSpLocks noChangeShapeType="1"/>
          </p:cNvCxnSpPr>
          <p:nvPr/>
        </p:nvCxnSpPr>
        <p:spPr bwMode="auto">
          <a:xfrm flipV="1">
            <a:off x="4173538" y="3362325"/>
            <a:ext cx="1362075" cy="1138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1" name="直線コネクタ 40"/>
          <p:cNvCxnSpPr>
            <a:cxnSpLocks noChangeShapeType="1"/>
          </p:cNvCxnSpPr>
          <p:nvPr/>
        </p:nvCxnSpPr>
        <p:spPr bwMode="auto">
          <a:xfrm>
            <a:off x="5643563" y="3352800"/>
            <a:ext cx="392112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9737" name="テキスト ボックス 1"/>
          <p:cNvSpPr txBox="1">
            <a:spLocks noChangeArrowheads="1"/>
          </p:cNvSpPr>
          <p:nvPr/>
        </p:nvSpPr>
        <p:spPr bwMode="auto">
          <a:xfrm>
            <a:off x="3090863" y="3024188"/>
            <a:ext cx="901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/>
              <a:t>(S1,G1)</a:t>
            </a:r>
            <a:endParaRPr lang="ja-JP" altLang="en-US" sz="1600"/>
          </a:p>
        </p:txBody>
      </p:sp>
      <p:sp>
        <p:nvSpPr>
          <p:cNvPr id="29738" name="テキスト ボックス 2"/>
          <p:cNvSpPr txBox="1">
            <a:spLocks noChangeArrowheads="1"/>
          </p:cNvSpPr>
          <p:nvPr/>
        </p:nvSpPr>
        <p:spPr bwMode="auto">
          <a:xfrm>
            <a:off x="5919788" y="3074988"/>
            <a:ext cx="9032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/>
              <a:t>(S2,G2)</a:t>
            </a:r>
            <a:endParaRPr lang="ja-JP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Mobility Support</a:t>
            </a:r>
            <a:endParaRPr lang="ja-JP" altLang="en-US" smtClean="0"/>
          </a:p>
        </p:txBody>
      </p:sp>
      <p:sp>
        <p:nvSpPr>
          <p:cNvPr id="31746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Mobility support (i.e. seamless handover)</a:t>
            </a:r>
          </a:p>
          <a:p>
            <a:pPr lvl="1"/>
            <a:r>
              <a:rPr lang="en-US" altLang="ja-JP" smtClean="0"/>
              <a:t>Ex. 1: With Policy Profile</a:t>
            </a:r>
          </a:p>
          <a:p>
            <a:pPr lvl="2"/>
            <a:r>
              <a:rPr lang="en-US" altLang="ja-JP" smtClean="0"/>
              <a:t>When MN’s subscribing channel list is always maintained</a:t>
            </a:r>
          </a:p>
          <a:p>
            <a:pPr lvl="1"/>
            <a:r>
              <a:rPr lang="en-US" altLang="ja-JP" smtClean="0"/>
              <a:t>Ex. 2: With multicast extended PBU/PBA</a:t>
            </a:r>
          </a:p>
          <a:p>
            <a:pPr lvl="2"/>
            <a:r>
              <a:rPr lang="en-US" altLang="ja-JP" smtClean="0"/>
              <a:t>draft-ietf-multimob-fast-handover-03</a:t>
            </a:r>
          </a:p>
          <a:p>
            <a:pPr lvl="1"/>
            <a:r>
              <a:rPr lang="en-US" altLang="ja-JP" smtClean="0"/>
              <a:t>Ex. 3: With multicast extended CXTP</a:t>
            </a:r>
          </a:p>
          <a:p>
            <a:pPr lvl="2"/>
            <a:r>
              <a:rPr lang="en-US" altLang="ja-JP" smtClean="0"/>
              <a:t>draft-vonhugo-multimob-cxtp-extension-02</a:t>
            </a:r>
          </a:p>
        </p:txBody>
      </p:sp>
      <p:sp>
        <p:nvSpPr>
          <p:cNvPr id="31747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1748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227345-62F8-4363-A7F1-68D22E3F7FDC}" type="slidenum">
              <a:rPr lang="ja-JP" altLang="en-US"/>
              <a:pPr/>
              <a:t>11</a:t>
            </a:fld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>
                <a:solidFill>
                  <a:srgbClr val="000000"/>
                </a:solidFill>
              </a:rPr>
              <a:t>Handover Scenario</a:t>
            </a:r>
            <a:br>
              <a:rPr lang="en-US" altLang="ja-JP" sz="3600" smtClean="0">
                <a:solidFill>
                  <a:srgbClr val="000000"/>
                </a:solidFill>
              </a:rPr>
            </a:br>
            <a:r>
              <a:rPr lang="en-US" altLang="ja-JP" sz="3600" smtClean="0">
                <a:solidFill>
                  <a:srgbClr val="000000"/>
                </a:solidFill>
              </a:rPr>
              <a:t>– With PBU (DeReg) and PBA</a:t>
            </a:r>
            <a:endParaRPr lang="ja-JP" altLang="en-US" sz="3600" smtClean="0"/>
          </a:p>
        </p:txBody>
      </p:sp>
      <p:sp>
        <p:nvSpPr>
          <p:cNvPr id="32770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18C3100-2CC4-4A2C-9BC1-2090B2E657BB}" type="slidenum">
              <a:rPr lang="ja-JP" altLang="en-US"/>
              <a:pPr/>
              <a:t>12</a:t>
            </a:fld>
            <a:endParaRPr lang="ja-JP" altLang="en-US"/>
          </a:p>
        </p:txBody>
      </p:sp>
      <p:sp>
        <p:nvSpPr>
          <p:cNvPr id="32771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2772" name="テキスト ボックス 6"/>
          <p:cNvSpPr txBox="1">
            <a:spLocks noChangeArrowheads="1"/>
          </p:cNvSpPr>
          <p:nvPr/>
        </p:nvSpPr>
        <p:spPr bwMode="auto">
          <a:xfrm>
            <a:off x="877888" y="1568450"/>
            <a:ext cx="775017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MN                    p-MAG                        LMA                        n-MAG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|----- MLD Report ----&gt;|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|====M-Tunnel(PIM join)====&gt;|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|---&gt; PIM join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|&lt;---------------------|</a:t>
            </a:r>
            <a:r>
              <a:rPr lang="fi-FI" altLang="ja-JP" sz="1200">
                <a:latin typeface="MS Gothic" pitchFamily="49" charset="-128"/>
                <a:ea typeface="MS Gothic" pitchFamily="49" charset="-128"/>
                <a:sym typeface="Wingdings" pitchFamily="2" charset="2"/>
              </a:rPr>
              <a:t>&lt;===</a:t>
            </a:r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M-Tunnel(Multi.data)===|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Detach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MN detachment event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|------- DeReg PBU-M ------&gt;|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(Acquire multicast channel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information for MN-ID)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Accept PBU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|&lt;---------- PBA -----------|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Attach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MN attachment event (Acquire MN-ID)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|------------------------------------ RS -------------------------------------&gt;|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</a:t>
            </a:r>
            <a:r>
              <a:rPr lang="fi-FI" altLang="ja-JP" sz="1200">
                <a:latin typeface="MS Gothic" pitchFamily="49" charset="-128"/>
                <a:ea typeface="MS Gothic" pitchFamily="49" charset="-128"/>
                <a:sym typeface="Wingdings" pitchFamily="2" charset="2"/>
              </a:rPr>
              <a:t>--</a:t>
            </a:r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------- PBU 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|---------- PBA-M ---------&gt;|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(Acquire multicast channel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information for MN-ID)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|&lt;=== M-Tunnel(PIM join)====|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|&lt;----------------------------------- RA --------------------------------------|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|===M-Tunnel(Multi.data)===&gt;|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|&lt;--------------------------------- Multicast data ----------------------------|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  <a:endParaRPr lang="ja-JP" altLang="en-US" sz="1200">
              <a:latin typeface="MS Gothic" pitchFamily="49" charset="-128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>
                <a:solidFill>
                  <a:srgbClr val="000000"/>
                </a:solidFill>
              </a:rPr>
              <a:t>Handover Scenario</a:t>
            </a:r>
            <a:br>
              <a:rPr lang="en-US" altLang="ja-JP" sz="3600" smtClean="0">
                <a:solidFill>
                  <a:srgbClr val="000000"/>
                </a:solidFill>
              </a:rPr>
            </a:br>
            <a:r>
              <a:rPr lang="en-US" altLang="ja-JP" sz="3600" smtClean="0">
                <a:solidFill>
                  <a:srgbClr val="000000"/>
                </a:solidFill>
              </a:rPr>
              <a:t>– Direct Routing</a:t>
            </a:r>
            <a:endParaRPr lang="ja-JP" altLang="en-US" sz="3600" smtClean="0"/>
          </a:p>
        </p:txBody>
      </p:sp>
      <p:sp>
        <p:nvSpPr>
          <p:cNvPr id="33794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21C08C-28A0-495F-8A5D-A116AE3B7A06}" type="slidenum">
              <a:rPr lang="ja-JP" altLang="en-US"/>
              <a:pPr/>
              <a:t>13</a:t>
            </a:fld>
            <a:endParaRPr lang="ja-JP" altLang="en-US"/>
          </a:p>
        </p:txBody>
      </p:sp>
      <p:sp>
        <p:nvSpPr>
          <p:cNvPr id="3379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3796" name="テキスト ボックス 6"/>
          <p:cNvSpPr txBox="1">
            <a:spLocks noChangeArrowheads="1"/>
          </p:cNvSpPr>
          <p:nvPr/>
        </p:nvSpPr>
        <p:spPr bwMode="auto">
          <a:xfrm>
            <a:off x="877888" y="1847850"/>
            <a:ext cx="77501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MN                    p-MAG                        LMA                        n-MAG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|----- MLD Report ----&gt;|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|---&gt; PIM join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</a:t>
            </a:r>
            <a:r>
              <a:rPr lang="fi-FI" altLang="ja-JP" sz="1200">
                <a:latin typeface="MS Gothic" pitchFamily="49" charset="-128"/>
                <a:ea typeface="MS Gothic" pitchFamily="49" charset="-128"/>
                <a:sym typeface="Wingdings" pitchFamily="2" charset="2"/>
              </a:rPr>
              <a:t>&lt;--</a:t>
            </a:r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Multicast data ---|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Detach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MN detachment event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|------- DeReg PBU-M ------&gt;|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(Acquire multicast channel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information for MN-ID)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Accept PBU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|&lt;---------- PBA -----------|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Attach                   |                           |                         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MN attachment event (Acquire MN-ID)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|------------------------------------ RS -------------------------------------&gt;|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</a:t>
            </a:r>
            <a:r>
              <a:rPr lang="fi-FI" altLang="ja-JP" sz="1200">
                <a:latin typeface="MS Gothic" pitchFamily="49" charset="-128"/>
                <a:ea typeface="MS Gothic" pitchFamily="49" charset="-128"/>
                <a:sym typeface="Wingdings" pitchFamily="2" charset="2"/>
              </a:rPr>
              <a:t>--</a:t>
            </a:r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------- PBU 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|---------- PBA-M ---------&gt;|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(Acquire multicast channel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information for MN-ID)  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|---&gt; PIM join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|&lt;----------------------------------- RA --------------------------------------|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|&lt;----------------------------------- Multicast data --------------------------|</a:t>
            </a:r>
          </a:p>
          <a:p>
            <a:r>
              <a:rPr lang="fi-FI" altLang="ja-JP" sz="1200">
                <a:latin typeface="MS Gothic" pitchFamily="49" charset="-128"/>
                <a:ea typeface="MS Gothic" pitchFamily="49" charset="-128"/>
              </a:rPr>
              <a:t>  |                      |                           |                           |</a:t>
            </a:r>
            <a:endParaRPr lang="ja-JP" altLang="en-US" sz="1200">
              <a:latin typeface="MS Gothic" pitchFamily="49" charset="-128"/>
              <a:ea typeface="MS Gothic" pitchFamily="49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34818" name="コンテンツ プレースホルダ 2"/>
          <p:cNvSpPr>
            <a:spLocks noGrp="1"/>
          </p:cNvSpPr>
          <p:nvPr>
            <p:ph idx="1"/>
          </p:nvPr>
        </p:nvSpPr>
        <p:spPr>
          <a:xfrm>
            <a:off x="438150" y="1600200"/>
            <a:ext cx="8302625" cy="4525963"/>
          </a:xfrm>
        </p:spPr>
        <p:txBody>
          <a:bodyPr/>
          <a:lstStyle/>
          <a:p>
            <a:r>
              <a:rPr lang="en-US" altLang="ja-JP" smtClean="0"/>
              <a:t>This draft provides “Multicast Routing Optimization by PIM-SM with PMIPv6”</a:t>
            </a:r>
          </a:p>
          <a:p>
            <a:r>
              <a:rPr lang="en-US" altLang="ja-JP" smtClean="0"/>
              <a:t>WG interests this optimization?</a:t>
            </a:r>
            <a:endParaRPr lang="ja-JP" altLang="en-US" smtClean="0"/>
          </a:p>
        </p:txBody>
      </p:sp>
      <p:sp>
        <p:nvSpPr>
          <p:cNvPr id="34819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F97F4C-0598-4829-BC62-CCA5866298B6}" type="slidenum">
              <a:rPr lang="ja-JP" altLang="en-US"/>
              <a:pPr/>
              <a:t>14</a:t>
            </a:fld>
            <a:endParaRPr lang="ja-JP" altLang="en-US"/>
          </a:p>
        </p:txBody>
      </p:sp>
      <p:sp>
        <p:nvSpPr>
          <p:cNvPr id="34820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229600" cy="1143000"/>
          </a:xfrm>
        </p:spPr>
        <p:txBody>
          <a:bodyPr/>
          <a:lstStyle/>
          <a:p>
            <a:r>
              <a:rPr lang="en-US" altLang="ja-JP" smtClean="0"/>
              <a:t>Overview</a:t>
            </a:r>
            <a:endParaRPr lang="ja-JP" altLang="en-US" smtClean="0"/>
          </a:p>
        </p:txBody>
      </p:sp>
      <p:sp>
        <p:nvSpPr>
          <p:cNvPr id="1638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65213"/>
            <a:ext cx="8229600" cy="54308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3000" smtClean="0"/>
              <a:t>Multicast route optimization done by PIM-SM routing protocol running on both LMA and MAG in PMIPv6</a:t>
            </a:r>
          </a:p>
          <a:p>
            <a:pPr lvl="1">
              <a:lnSpc>
                <a:spcPct val="80000"/>
              </a:lnSpc>
            </a:pPr>
            <a:r>
              <a:rPr lang="en-US" altLang="ja-JP" sz="2600" smtClean="0"/>
              <a:t>Source and/or RP addresses selected by the RPF lookup algorithm</a:t>
            </a:r>
          </a:p>
          <a:p>
            <a:pPr lvl="2">
              <a:lnSpc>
                <a:spcPct val="80000"/>
              </a:lnSpc>
            </a:pPr>
            <a:r>
              <a:rPr lang="en-US" altLang="ja-JP" sz="2200" smtClean="0"/>
              <a:t>No tunnel convergence problem</a:t>
            </a:r>
          </a:p>
          <a:p>
            <a:pPr lvl="2">
              <a:lnSpc>
                <a:spcPct val="80000"/>
              </a:lnSpc>
            </a:pPr>
            <a:r>
              <a:rPr lang="en-US" altLang="ja-JP" sz="2200" smtClean="0"/>
              <a:t>Optimized routing</a:t>
            </a:r>
          </a:p>
          <a:p>
            <a:pPr lvl="1">
              <a:lnSpc>
                <a:spcPct val="80000"/>
              </a:lnSpc>
            </a:pPr>
            <a:r>
              <a:rPr lang="en-US" altLang="ja-JP" sz="2600" smtClean="0"/>
              <a:t>Both ASM and SSM supported</a:t>
            </a:r>
          </a:p>
          <a:p>
            <a:pPr>
              <a:lnSpc>
                <a:spcPct val="80000"/>
              </a:lnSpc>
            </a:pPr>
            <a:r>
              <a:rPr lang="en-US" altLang="ja-JP" sz="3000" smtClean="0"/>
              <a:t>Localized routing and direct routing support</a:t>
            </a:r>
          </a:p>
          <a:p>
            <a:pPr>
              <a:lnSpc>
                <a:spcPct val="80000"/>
              </a:lnSpc>
            </a:pPr>
            <a:r>
              <a:rPr lang="en-US" altLang="ja-JP" sz="3000" smtClean="0"/>
              <a:t>Mobility support</a:t>
            </a:r>
          </a:p>
          <a:p>
            <a:pPr lvl="1">
              <a:lnSpc>
                <a:spcPct val="80000"/>
              </a:lnSpc>
            </a:pPr>
            <a:r>
              <a:rPr lang="en-US" altLang="ja-JP" sz="2600" smtClean="0"/>
              <a:t>Most of handover scenarios (mentioned until -10) were deleted as they were duplicated with a handover draft</a:t>
            </a:r>
          </a:p>
          <a:p>
            <a:pPr lvl="1">
              <a:lnSpc>
                <a:spcPct val="80000"/>
              </a:lnSpc>
            </a:pPr>
            <a:r>
              <a:rPr lang="en-US" altLang="ja-JP" sz="2600" smtClean="0"/>
              <a:t>Only handover using MN’s policy profile mentioned</a:t>
            </a:r>
          </a:p>
        </p:txBody>
      </p:sp>
      <p:sp>
        <p:nvSpPr>
          <p:cNvPr id="16387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6388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2B2C7E-6ACB-4C31-9157-74DE4D8F61E1}" type="slidenum">
              <a:rPr lang="ja-JP" altLang="en-US"/>
              <a:pPr/>
              <a:t>2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線コネクタ 37"/>
          <p:cNvCxnSpPr>
            <a:cxnSpLocks noChangeShapeType="1"/>
          </p:cNvCxnSpPr>
          <p:nvPr/>
        </p:nvCxnSpPr>
        <p:spPr bwMode="auto">
          <a:xfrm>
            <a:off x="5075238" y="4686300"/>
            <a:ext cx="1636712" cy="1588"/>
          </a:xfrm>
          <a:prstGeom prst="line">
            <a:avLst/>
          </a:prstGeom>
          <a:noFill/>
          <a:ln w="254000">
            <a:solidFill>
              <a:srgbClr val="008000">
                <a:alpha val="79999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</p:cNvCxnSpPr>
          <p:nvPr/>
        </p:nvCxnSpPr>
        <p:spPr bwMode="auto">
          <a:xfrm>
            <a:off x="5076825" y="4056063"/>
            <a:ext cx="1636713" cy="1587"/>
          </a:xfrm>
          <a:prstGeom prst="line">
            <a:avLst/>
          </a:prstGeom>
          <a:noFill/>
          <a:ln w="254000">
            <a:solidFill>
              <a:srgbClr val="008000">
                <a:alpha val="79999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843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Basic Data Flow – Example</a:t>
            </a:r>
            <a:endParaRPr lang="ja-JP" altLang="en-US" smtClean="0"/>
          </a:p>
        </p:txBody>
      </p:sp>
      <p:sp>
        <p:nvSpPr>
          <p:cNvPr id="2970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49400"/>
            <a:ext cx="8229600" cy="1357313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altLang="ja-JP" sz="2700" smtClean="0"/>
              <a:t>MAG and LMA act as PIM-SM routers</a:t>
            </a:r>
          </a:p>
          <a:p>
            <a:pPr lvl="1">
              <a:lnSpc>
                <a:spcPct val="70000"/>
              </a:lnSpc>
            </a:pPr>
            <a:r>
              <a:rPr lang="en-US" altLang="ja-JP" sz="2400" smtClean="0"/>
              <a:t>Upstream IF for (S1,G1) is MAG’s M-Tunnel IF</a:t>
            </a:r>
          </a:p>
          <a:p>
            <a:pPr lvl="1">
              <a:lnSpc>
                <a:spcPct val="70000"/>
              </a:lnSpc>
            </a:pPr>
            <a:r>
              <a:rPr lang="en-US" altLang="ja-JP" sz="2400" smtClean="0"/>
              <a:t>Upstream IF for (S2,G2) is MAG’s physical IF (i.e., direct routing without any tunnel)</a:t>
            </a:r>
            <a:endParaRPr lang="ja-JP" altLang="en-US" sz="2400" smtClean="0"/>
          </a:p>
        </p:txBody>
      </p:sp>
      <p:sp>
        <p:nvSpPr>
          <p:cNvPr id="18437" name="フッター プレースホルダ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8438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BE3D26-CC0A-44CF-A254-6910B0D81EFA}" type="slidenum">
              <a:rPr lang="ja-JP" altLang="en-US"/>
              <a:pPr/>
              <a:t>3</a:t>
            </a:fld>
            <a:endParaRPr lang="ja-JP" altLang="en-US"/>
          </a:p>
        </p:txBody>
      </p:sp>
      <p:sp>
        <p:nvSpPr>
          <p:cNvPr id="18439" name="Rectangle 4"/>
          <p:cNvSpPr>
            <a:spLocks noChangeArrowheads="1"/>
          </p:cNvSpPr>
          <p:nvPr/>
        </p:nvSpPr>
        <p:spPr bwMode="auto">
          <a:xfrm>
            <a:off x="1576388" y="2986088"/>
            <a:ext cx="649287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0" name="Text Box 5"/>
          <p:cNvSpPr txBox="1">
            <a:spLocks noChangeArrowheads="1"/>
          </p:cNvSpPr>
          <p:nvPr/>
        </p:nvSpPr>
        <p:spPr bwMode="auto">
          <a:xfrm>
            <a:off x="1612900" y="2957513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MN1</a:t>
            </a:r>
          </a:p>
        </p:txBody>
      </p:sp>
      <p:sp>
        <p:nvSpPr>
          <p:cNvPr id="18441" name="Rectangle 6"/>
          <p:cNvSpPr>
            <a:spLocks noChangeArrowheads="1"/>
          </p:cNvSpPr>
          <p:nvPr/>
        </p:nvSpPr>
        <p:spPr bwMode="auto">
          <a:xfrm>
            <a:off x="3092450" y="2986088"/>
            <a:ext cx="649288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2" name="Text Box 7"/>
          <p:cNvSpPr txBox="1">
            <a:spLocks noChangeArrowheads="1"/>
          </p:cNvSpPr>
          <p:nvPr/>
        </p:nvSpPr>
        <p:spPr bwMode="auto">
          <a:xfrm>
            <a:off x="3144838" y="2957513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MN2</a:t>
            </a:r>
          </a:p>
        </p:txBody>
      </p:sp>
      <p:sp>
        <p:nvSpPr>
          <p:cNvPr id="18443" name="Rectangle 10"/>
          <p:cNvSpPr>
            <a:spLocks noChangeArrowheads="1"/>
          </p:cNvSpPr>
          <p:nvPr/>
        </p:nvSpPr>
        <p:spPr bwMode="auto">
          <a:xfrm>
            <a:off x="4784725" y="2986088"/>
            <a:ext cx="649288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4748213" y="2957513"/>
            <a:ext cx="652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MAG</a:t>
            </a:r>
          </a:p>
        </p:txBody>
      </p:sp>
      <p:sp>
        <p:nvSpPr>
          <p:cNvPr id="18445" name="Rectangle 12"/>
          <p:cNvSpPr>
            <a:spLocks noChangeArrowheads="1"/>
          </p:cNvSpPr>
          <p:nvPr/>
        </p:nvSpPr>
        <p:spPr bwMode="auto">
          <a:xfrm>
            <a:off x="6427788" y="2986088"/>
            <a:ext cx="649287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6443663" y="2957513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LMA</a:t>
            </a:r>
          </a:p>
        </p:txBody>
      </p:sp>
      <p:sp>
        <p:nvSpPr>
          <p:cNvPr id="18447" name="Line 14"/>
          <p:cNvSpPr>
            <a:spLocks noChangeShapeType="1"/>
          </p:cNvSpPr>
          <p:nvPr/>
        </p:nvSpPr>
        <p:spPr bwMode="auto">
          <a:xfrm flipH="1">
            <a:off x="1835150" y="3246438"/>
            <a:ext cx="12700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15"/>
          <p:cNvSpPr>
            <a:spLocks noChangeShapeType="1"/>
          </p:cNvSpPr>
          <p:nvPr/>
        </p:nvSpPr>
        <p:spPr bwMode="auto">
          <a:xfrm flipH="1">
            <a:off x="3430588" y="3246438"/>
            <a:ext cx="1587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Line 16"/>
          <p:cNvSpPr>
            <a:spLocks noChangeShapeType="1"/>
          </p:cNvSpPr>
          <p:nvPr/>
        </p:nvSpPr>
        <p:spPr bwMode="auto">
          <a:xfrm>
            <a:off x="5087938" y="3246438"/>
            <a:ext cx="7937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Line 17"/>
          <p:cNvSpPr>
            <a:spLocks noChangeShapeType="1"/>
          </p:cNvSpPr>
          <p:nvPr/>
        </p:nvSpPr>
        <p:spPr bwMode="auto">
          <a:xfrm>
            <a:off x="6731000" y="3246438"/>
            <a:ext cx="1588" cy="312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Text Box 22"/>
          <p:cNvSpPr txBox="1">
            <a:spLocks noChangeArrowheads="1"/>
          </p:cNvSpPr>
          <p:nvPr/>
        </p:nvSpPr>
        <p:spPr bwMode="auto">
          <a:xfrm>
            <a:off x="3670300" y="4956175"/>
            <a:ext cx="1292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MLD Report</a:t>
            </a:r>
          </a:p>
          <a:p>
            <a:pPr algn="ctr"/>
            <a:r>
              <a:rPr lang="en-US" altLang="zh-CN" sz="1600"/>
              <a:t>(S2,G2)</a:t>
            </a:r>
          </a:p>
        </p:txBody>
      </p:sp>
      <p:sp>
        <p:nvSpPr>
          <p:cNvPr id="18452" name="Line 25"/>
          <p:cNvSpPr>
            <a:spLocks noChangeShapeType="1"/>
          </p:cNvSpPr>
          <p:nvPr/>
        </p:nvSpPr>
        <p:spPr bwMode="auto">
          <a:xfrm>
            <a:off x="3436938" y="522128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Text Box 26"/>
          <p:cNvSpPr txBox="1">
            <a:spLocks noChangeArrowheads="1"/>
          </p:cNvSpPr>
          <p:nvPr/>
        </p:nvSpPr>
        <p:spPr bwMode="auto">
          <a:xfrm>
            <a:off x="5413375" y="3860800"/>
            <a:ext cx="927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sp>
        <p:nvSpPr>
          <p:cNvPr id="18454" name="Line 27"/>
          <p:cNvSpPr>
            <a:spLocks noChangeShapeType="1"/>
          </p:cNvSpPr>
          <p:nvPr/>
        </p:nvSpPr>
        <p:spPr bwMode="auto">
          <a:xfrm>
            <a:off x="5075238" y="4057650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5" name="Text Box 31"/>
          <p:cNvSpPr txBox="1">
            <a:spLocks noChangeArrowheads="1"/>
          </p:cNvSpPr>
          <p:nvPr/>
        </p:nvSpPr>
        <p:spPr bwMode="auto">
          <a:xfrm>
            <a:off x="5387975" y="3622675"/>
            <a:ext cx="10445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M-Tunnel</a:t>
            </a:r>
          </a:p>
        </p:txBody>
      </p:sp>
      <p:sp>
        <p:nvSpPr>
          <p:cNvPr id="18456" name="Text Box 36"/>
          <p:cNvSpPr txBox="1">
            <a:spLocks noChangeArrowheads="1"/>
          </p:cNvSpPr>
          <p:nvPr/>
        </p:nvSpPr>
        <p:spPr bwMode="auto">
          <a:xfrm>
            <a:off x="2751138" y="3481388"/>
            <a:ext cx="1292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MLD Report</a:t>
            </a:r>
          </a:p>
          <a:p>
            <a:pPr algn="ctr"/>
            <a:r>
              <a:rPr lang="en-US" altLang="zh-CN" sz="1600"/>
              <a:t>(S1,G1)</a:t>
            </a:r>
          </a:p>
        </p:txBody>
      </p:sp>
      <p:sp>
        <p:nvSpPr>
          <p:cNvPr id="18457" name="Line 37"/>
          <p:cNvSpPr>
            <a:spLocks noChangeShapeType="1"/>
          </p:cNvSpPr>
          <p:nvPr/>
        </p:nvSpPr>
        <p:spPr bwMode="auto">
          <a:xfrm flipV="1">
            <a:off x="1835150" y="3770313"/>
            <a:ext cx="3241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8" name="Text Box 40"/>
          <p:cNvSpPr txBox="1">
            <a:spLocks noChangeArrowheads="1"/>
          </p:cNvSpPr>
          <p:nvPr/>
        </p:nvSpPr>
        <p:spPr bwMode="auto">
          <a:xfrm>
            <a:off x="7537450" y="4481513"/>
            <a:ext cx="9032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(S1,G1)</a:t>
            </a:r>
          </a:p>
        </p:txBody>
      </p:sp>
      <p:sp>
        <p:nvSpPr>
          <p:cNvPr id="18459" name="Line 41"/>
          <p:cNvSpPr>
            <a:spLocks noChangeShapeType="1"/>
          </p:cNvSpPr>
          <p:nvPr/>
        </p:nvSpPr>
        <p:spPr bwMode="auto">
          <a:xfrm>
            <a:off x="6732588" y="43307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60" name="Text Box 42"/>
          <p:cNvSpPr txBox="1">
            <a:spLocks noChangeArrowheads="1"/>
          </p:cNvSpPr>
          <p:nvPr/>
        </p:nvSpPr>
        <p:spPr bwMode="auto">
          <a:xfrm>
            <a:off x="6757988" y="3984625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sp>
        <p:nvSpPr>
          <p:cNvPr id="41" name="左矢印 40"/>
          <p:cNvSpPr>
            <a:spLocks noChangeArrowheads="1"/>
          </p:cNvSpPr>
          <p:nvPr/>
        </p:nvSpPr>
        <p:spPr bwMode="auto">
          <a:xfrm>
            <a:off x="5089525" y="4559300"/>
            <a:ext cx="1617663" cy="246063"/>
          </a:xfrm>
          <a:prstGeom prst="leftArrow">
            <a:avLst>
              <a:gd name="adj1" fmla="val 50000"/>
              <a:gd name="adj2" fmla="val 50006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" name="左矢印 42"/>
          <p:cNvSpPr>
            <a:spLocks noChangeArrowheads="1"/>
          </p:cNvSpPr>
          <p:nvPr/>
        </p:nvSpPr>
        <p:spPr bwMode="auto">
          <a:xfrm>
            <a:off x="6731000" y="4564063"/>
            <a:ext cx="806450" cy="24447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4" name="左矢印 43"/>
          <p:cNvSpPr>
            <a:spLocks noChangeArrowheads="1"/>
          </p:cNvSpPr>
          <p:nvPr/>
        </p:nvSpPr>
        <p:spPr bwMode="auto">
          <a:xfrm>
            <a:off x="1843088" y="4564063"/>
            <a:ext cx="3236912" cy="246062"/>
          </a:xfrm>
          <a:prstGeom prst="leftArrow">
            <a:avLst>
              <a:gd name="adj1" fmla="val 50000"/>
              <a:gd name="adj2" fmla="val 50001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464" name="Line 41"/>
          <p:cNvSpPr>
            <a:spLocks noChangeShapeType="1"/>
          </p:cNvSpPr>
          <p:nvPr/>
        </p:nvSpPr>
        <p:spPr bwMode="auto">
          <a:xfrm>
            <a:off x="5067300" y="54562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65" name="Text Box 42"/>
          <p:cNvSpPr txBox="1">
            <a:spLocks noChangeArrowheads="1"/>
          </p:cNvSpPr>
          <p:nvPr/>
        </p:nvSpPr>
        <p:spPr bwMode="auto">
          <a:xfrm>
            <a:off x="5094288" y="5095875"/>
            <a:ext cx="9255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PIM join</a:t>
            </a:r>
          </a:p>
        </p:txBody>
      </p:sp>
      <p:sp>
        <p:nvSpPr>
          <p:cNvPr id="48" name="左矢印 47"/>
          <p:cNvSpPr>
            <a:spLocks noChangeArrowheads="1"/>
          </p:cNvSpPr>
          <p:nvPr/>
        </p:nvSpPr>
        <p:spPr bwMode="auto">
          <a:xfrm>
            <a:off x="3444875" y="5694363"/>
            <a:ext cx="1617663" cy="246062"/>
          </a:xfrm>
          <a:prstGeom prst="leftArrow">
            <a:avLst>
              <a:gd name="adj1" fmla="val 50000"/>
              <a:gd name="adj2" fmla="val 50007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9" name="左矢印 48"/>
          <p:cNvSpPr>
            <a:spLocks noChangeArrowheads="1"/>
          </p:cNvSpPr>
          <p:nvPr/>
        </p:nvSpPr>
        <p:spPr bwMode="auto">
          <a:xfrm>
            <a:off x="5091113" y="5694363"/>
            <a:ext cx="806450" cy="24447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468" name="Text Box 40"/>
          <p:cNvSpPr txBox="1">
            <a:spLocks noChangeArrowheads="1"/>
          </p:cNvSpPr>
          <p:nvPr/>
        </p:nvSpPr>
        <p:spPr bwMode="auto">
          <a:xfrm>
            <a:off x="5540375" y="5840413"/>
            <a:ext cx="9032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/>
              <a:t>(S2,G2)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M-Tunnel (GRE Tunnel)</a:t>
            </a:r>
            <a:endParaRPr lang="ja-JP" altLang="en-US" smtClean="0"/>
          </a:p>
        </p:txBody>
      </p:sp>
      <p:sp>
        <p:nvSpPr>
          <p:cNvPr id="1945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altLang="ja-JP" sz="3000" smtClean="0">
                <a:solidFill>
                  <a:srgbClr val="000000"/>
                </a:solidFill>
              </a:rPr>
              <a:t>M-Tunnel is a GRE tunnel manually set up at MAG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altLang="ja-JP" sz="2600" smtClean="0">
                <a:solidFill>
                  <a:srgbClr val="000000"/>
                </a:solidFill>
              </a:rPr>
              <a:t>Dedicated for multicast packet transmission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altLang="ja-JP" sz="2600" smtClean="0">
                <a:solidFill>
                  <a:srgbClr val="000000"/>
                </a:solidFill>
              </a:rPr>
              <a:t>GRE key is manually configured by operation, or dynamically negotiated with RFC5845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altLang="ja-JP" sz="2600" smtClean="0">
                <a:solidFill>
                  <a:srgbClr val="000000"/>
                </a:solidFill>
              </a:rPr>
              <a:t>Tunnel end points can be;</a:t>
            </a:r>
          </a:p>
          <a:p>
            <a:pPr marL="1200150" lvl="3" indent="-342900">
              <a:lnSpc>
                <a:spcPct val="90000"/>
              </a:lnSpc>
            </a:pPr>
            <a:r>
              <a:rPr lang="en-US" altLang="ja-JP" sz="2200" smtClean="0">
                <a:solidFill>
                  <a:srgbClr val="000000"/>
                </a:solidFill>
              </a:rPr>
              <a:t>LMA</a:t>
            </a:r>
          </a:p>
          <a:p>
            <a:pPr marL="1200150" lvl="3" indent="-342900">
              <a:lnSpc>
                <a:spcPct val="90000"/>
              </a:lnSpc>
            </a:pPr>
            <a:r>
              <a:rPr lang="en-US" altLang="ja-JP" sz="2200" smtClean="0">
                <a:solidFill>
                  <a:srgbClr val="000000"/>
                </a:solidFill>
              </a:rPr>
              <a:t>Other MAG (for localized routing)</a:t>
            </a:r>
          </a:p>
          <a:p>
            <a:pPr marL="1200150" lvl="3" indent="-342900">
              <a:lnSpc>
                <a:spcPct val="90000"/>
              </a:lnSpc>
            </a:pPr>
            <a:r>
              <a:rPr lang="en-US" altLang="ja-JP" sz="2200" smtClean="0">
                <a:solidFill>
                  <a:srgbClr val="000000"/>
                </a:solidFill>
              </a:rPr>
              <a:t>PIM-SM routers in a local domain (for direct routing via tunneling)</a:t>
            </a:r>
          </a:p>
          <a:p>
            <a:pPr marL="742950" lvl="2" indent="-342900">
              <a:lnSpc>
                <a:spcPct val="90000"/>
              </a:lnSpc>
            </a:pPr>
            <a:r>
              <a:rPr lang="en-US" altLang="ja-JP" sz="2600" smtClean="0">
                <a:solidFill>
                  <a:srgbClr val="000000"/>
                </a:solidFill>
              </a:rPr>
              <a:t>Multicast routes with M-Tunnel are referred by MRIB</a:t>
            </a:r>
          </a:p>
        </p:txBody>
      </p:sp>
      <p:sp>
        <p:nvSpPr>
          <p:cNvPr id="19459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2D5377-2D43-461B-A5A8-5F69EC612B59}" type="slidenum">
              <a:rPr lang="ja-JP" altLang="en-US"/>
              <a:pPr/>
              <a:t>4</a:t>
            </a:fld>
            <a:endParaRPr lang="ja-JP" altLang="en-US"/>
          </a:p>
        </p:txBody>
      </p:sp>
      <p:sp>
        <p:nvSpPr>
          <p:cNvPr id="19460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35138"/>
            <a:ext cx="8229600" cy="4816475"/>
          </a:xfrm>
        </p:spPr>
        <p:txBody>
          <a:bodyPr/>
          <a:lstStyle/>
          <a:p>
            <a:r>
              <a:rPr lang="en-US" altLang="ja-JP" smtClean="0"/>
              <a:t>MAG uses an M-Tunnel (attached to LMA) as an upstream link for external multicast packets</a:t>
            </a:r>
          </a:p>
          <a:p>
            <a:pPr lvl="1"/>
            <a:r>
              <a:rPr lang="en-US" altLang="ja-JP" smtClean="0"/>
              <a:t>E.g., ip mroute 0.0.0.0 0.0.0.0 gre0</a:t>
            </a:r>
          </a:p>
        </p:txBody>
      </p:sp>
      <p:sp>
        <p:nvSpPr>
          <p:cNvPr id="20482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0483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382FECD-2B13-4BDF-8D6C-F3C72549A20D}" type="slidenum">
              <a:rPr lang="ja-JP" altLang="en-US"/>
              <a:pPr/>
              <a:t>5</a:t>
            </a:fld>
            <a:endParaRPr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>
                <a:cs typeface="ＭＳ Ｐゴシック" charset="0"/>
              </a:rPr>
              <a:t>M</a:t>
            </a:r>
            <a:r>
              <a:rPr lang="en-US" altLang="ja-JP" dirty="0">
                <a:cs typeface="ＭＳ Ｐゴシック" charset="0"/>
              </a:rPr>
              <a:t>-</a:t>
            </a:r>
            <a:r>
              <a:rPr lang="en-US" altLang="ja-JP" dirty="0" smtClean="0">
                <a:cs typeface="ＭＳ Ｐゴシック" charset="0"/>
              </a:rPr>
              <a:t>Tunnel Configuration</a:t>
            </a:r>
            <a:br>
              <a:rPr lang="en-US" altLang="ja-JP" dirty="0" smtClean="0">
                <a:cs typeface="ＭＳ Ｐゴシック" charset="0"/>
              </a:rPr>
            </a:br>
            <a:r>
              <a:rPr lang="en-US" altLang="ja-JP" dirty="0" smtClean="0"/>
              <a:t>(Basic operation) </a:t>
            </a:r>
            <a:endParaRPr lang="ja-JP" altLang="en-US" dirty="0"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pPr algn="ctr"/>
            <a:r>
              <a:rPr lang="en-US" altLang="ja-JP"/>
              <a:t>Fixed Internet</a:t>
            </a:r>
            <a:endParaRPr lang="ja-JP" altLang="en-US"/>
          </a:p>
        </p:txBody>
      </p:sp>
      <p:sp>
        <p:nvSpPr>
          <p:cNvPr id="2150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Example 1: Basic Operation</a:t>
            </a:r>
            <a:endParaRPr lang="ja-JP" altLang="en-US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MAG2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6972300" y="197961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  <a:endCxn id="69" idx="2"/>
          </p:cNvCxnSpPr>
          <p:nvPr/>
        </p:nvCxnSpPr>
        <p:spPr bwMode="auto">
          <a:xfrm rot="10800000">
            <a:off x="6330950" y="223678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1518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15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M-Tunnel</a:t>
            </a:r>
            <a:endParaRPr lang="ja-JP" altLang="en-US"/>
          </a:p>
        </p:txBody>
      </p:sp>
      <p:sp>
        <p:nvSpPr>
          <p:cNvPr id="21519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67DC4B-186C-4F01-9C9A-0D3B3CB0278E}" type="slidenum">
              <a:rPr lang="ja-JP" altLang="en-US"/>
              <a:pPr/>
              <a:t>6</a:t>
            </a:fld>
            <a:endParaRPr lang="ja-JP" altLang="en-US"/>
          </a:p>
        </p:txBody>
      </p:sp>
      <p:sp>
        <p:nvSpPr>
          <p:cNvPr id="21520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760413" y="32448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1522" name="テキスト ボックス 26"/>
          <p:cNvSpPr txBox="1">
            <a:spLocks noChangeArrowheads="1"/>
          </p:cNvSpPr>
          <p:nvPr/>
        </p:nvSpPr>
        <p:spPr bwMode="auto">
          <a:xfrm>
            <a:off x="1627188" y="3186113"/>
            <a:ext cx="101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21523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chemeClr val="bg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MAG1</a:t>
            </a:r>
          </a:p>
        </p:txBody>
      </p:sp>
      <p:sp>
        <p:nvSpPr>
          <p:cNvPr id="21526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1533" name="テキスト ボックス 40"/>
          <p:cNvSpPr txBox="1">
            <a:spLocks noChangeArrowheads="1"/>
          </p:cNvSpPr>
          <p:nvPr/>
        </p:nvSpPr>
        <p:spPr bwMode="auto">
          <a:xfrm>
            <a:off x="1104900" y="5086350"/>
            <a:ext cx="322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ip mroute 0.0.0.0 0.0.0.0 gre0</a:t>
            </a:r>
            <a:endParaRPr lang="ja-JP" altLang="en-US"/>
          </a:p>
        </p:txBody>
      </p:sp>
      <p:sp>
        <p:nvSpPr>
          <p:cNvPr id="44" name="正方形/長方形 4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45" name="正方形/長方形 4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597025"/>
            <a:ext cx="8229600" cy="4954588"/>
          </a:xfrm>
        </p:spPr>
        <p:txBody>
          <a:bodyPr/>
          <a:lstStyle/>
          <a:p>
            <a:r>
              <a:rPr lang="en-US" altLang="ja-JP" smtClean="0"/>
              <a:t>Operators may want to set up multiple upstream interfaces at MAG to support different scenarios;</a:t>
            </a:r>
          </a:p>
          <a:p>
            <a:pPr lvl="1"/>
            <a:r>
              <a:rPr lang="en-US" altLang="ja-JP" smtClean="0"/>
              <a:t>Case 1: Remote contents from a single LMA and local contents via direct routes (static or dynamic)</a:t>
            </a:r>
          </a:p>
          <a:p>
            <a:pPr lvl="1"/>
            <a:r>
              <a:rPr lang="en-US" altLang="ja-JP" smtClean="0"/>
              <a:t>Case 2: Remote contents from different LMAs for different prefixes</a:t>
            </a:r>
          </a:p>
          <a:p>
            <a:pPr lvl="1"/>
            <a:r>
              <a:rPr lang="en-US" altLang="ja-JP" smtClean="0"/>
              <a:t>Case 3: Remote contents from different LMAs managed by ECMP (not for load balancing, but for load split)</a:t>
            </a:r>
          </a:p>
        </p:txBody>
      </p:sp>
      <p:sp>
        <p:nvSpPr>
          <p:cNvPr id="23554" name="フッター プレースホルダー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3555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1D984E-DD9B-434D-83E0-A0BE863DAF85}" type="slidenum">
              <a:rPr lang="ja-JP" altLang="en-US"/>
              <a:pPr/>
              <a:t>7</a:t>
            </a:fld>
            <a:endParaRPr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>
                <a:cs typeface="ＭＳ Ｐゴシック" charset="0"/>
              </a:rPr>
              <a:t>M</a:t>
            </a:r>
            <a:r>
              <a:rPr lang="en-US" altLang="ja-JP" dirty="0">
                <a:cs typeface="ＭＳ Ｐゴシック" charset="0"/>
              </a:rPr>
              <a:t>-</a:t>
            </a:r>
            <a:r>
              <a:rPr lang="en-US" altLang="ja-JP" dirty="0" smtClean="0">
                <a:cs typeface="ＭＳ Ｐゴシック" charset="0"/>
              </a:rPr>
              <a:t>Tunnel Configuration</a:t>
            </a:r>
            <a:br>
              <a:rPr lang="en-US" altLang="ja-JP" dirty="0" smtClean="0">
                <a:cs typeface="ＭＳ Ｐゴシック" charset="0"/>
              </a:rPr>
            </a:br>
            <a:r>
              <a:rPr lang="en-US" altLang="ja-JP" dirty="0" smtClean="0"/>
              <a:t>(Advanced operation) </a:t>
            </a:r>
            <a:endParaRPr lang="ja-JP" altLang="en-US" dirty="0"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pPr algn="ctr"/>
            <a:r>
              <a:rPr lang="en-US" altLang="ja-JP"/>
              <a:t>Fixed Internet</a:t>
            </a:r>
            <a:endParaRPr lang="ja-JP" altLang="en-US"/>
          </a:p>
        </p:txBody>
      </p:sp>
      <p:sp>
        <p:nvSpPr>
          <p:cNvPr id="22531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smtClean="0"/>
              <a:t>Advanced Operation – 1:</a:t>
            </a:r>
            <a:br>
              <a:rPr lang="en-US" altLang="ja-JP" sz="4000" smtClean="0"/>
            </a:br>
            <a:r>
              <a:rPr lang="en-US" altLang="ja-JP" sz="4000" smtClean="0"/>
              <a:t>M-Tunnel + Direct Routing</a:t>
            </a:r>
            <a:endParaRPr lang="ja-JP" altLang="en-US" sz="4000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MAG2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6972300" y="197961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  <a:endCxn id="69" idx="2"/>
          </p:cNvCxnSpPr>
          <p:nvPr/>
        </p:nvCxnSpPr>
        <p:spPr bwMode="auto">
          <a:xfrm rot="10800000">
            <a:off x="6330950" y="223678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5614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15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M-Tunnel</a:t>
            </a:r>
            <a:endParaRPr lang="ja-JP" altLang="en-US"/>
          </a:p>
        </p:txBody>
      </p:sp>
      <p:sp>
        <p:nvSpPr>
          <p:cNvPr id="25615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E0C3A4-6A2F-415C-B83E-975FFCC8B03B}" type="slidenum">
              <a:rPr lang="ja-JP" altLang="en-US"/>
              <a:pPr/>
              <a:t>8</a:t>
            </a:fld>
            <a:endParaRPr lang="ja-JP" altLang="en-US"/>
          </a:p>
        </p:txBody>
      </p:sp>
      <p:sp>
        <p:nvSpPr>
          <p:cNvPr id="25616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760413" y="32448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5618" name="テキスト ボックス 26"/>
          <p:cNvSpPr txBox="1">
            <a:spLocks noChangeArrowheads="1"/>
          </p:cNvSpPr>
          <p:nvPr/>
        </p:nvSpPr>
        <p:spPr bwMode="auto">
          <a:xfrm>
            <a:off x="1627188" y="3186113"/>
            <a:ext cx="101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25619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chemeClr val="bg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MAG1</a:t>
            </a:r>
          </a:p>
        </p:txBody>
      </p:sp>
      <p:sp>
        <p:nvSpPr>
          <p:cNvPr id="25622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5629" name="テキスト ボックス 40"/>
          <p:cNvSpPr txBox="1">
            <a:spLocks noChangeArrowheads="1"/>
          </p:cNvSpPr>
          <p:nvPr/>
        </p:nvSpPr>
        <p:spPr bwMode="auto">
          <a:xfrm>
            <a:off x="765175" y="5086350"/>
            <a:ext cx="37004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ip mroute 0.0.0.0 0.0.0.0 gre0</a:t>
            </a:r>
          </a:p>
          <a:p>
            <a:r>
              <a:rPr lang="en-US" altLang="ja-JP"/>
              <a:t>ip mroute </a:t>
            </a:r>
            <a:r>
              <a:rPr lang="fr-FR" altLang="ja-JP"/>
              <a:t>1.1.0.0 255.255.0.0 fas1</a:t>
            </a:r>
            <a:endParaRPr lang="ja-JP" altLang="en-US"/>
          </a:p>
        </p:txBody>
      </p:sp>
      <p:sp>
        <p:nvSpPr>
          <p:cNvPr id="44" name="正方形/長方形 4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45" name="正方形/長方形 4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33" name="正方形/長方形 32"/>
          <p:cNvSpPr>
            <a:spLocks noChangeArrowheads="1"/>
          </p:cNvSpPr>
          <p:nvPr/>
        </p:nvSpPr>
        <p:spPr bwMode="auto">
          <a:xfrm>
            <a:off x="7251700" y="3695700"/>
            <a:ext cx="536575" cy="512763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cxnSp>
        <p:nvCxnSpPr>
          <p:cNvPr id="35" name="直線コネクタ 34"/>
          <p:cNvCxnSpPr>
            <a:cxnSpLocks noChangeShapeType="1"/>
            <a:stCxn id="33" idx="1"/>
          </p:cNvCxnSpPr>
          <p:nvPr/>
        </p:nvCxnSpPr>
        <p:spPr bwMode="auto">
          <a:xfrm flipH="1" flipV="1">
            <a:off x="6708775" y="3951288"/>
            <a:ext cx="542925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6" name="正方形/長方形 35"/>
          <p:cNvSpPr>
            <a:spLocks noChangeArrowheads="1"/>
          </p:cNvSpPr>
          <p:nvPr/>
        </p:nvSpPr>
        <p:spPr bwMode="auto">
          <a:xfrm>
            <a:off x="6137275" y="3616325"/>
            <a:ext cx="685800" cy="6016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MR</a:t>
            </a:r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フリーフォーム 1"/>
          <p:cNvSpPr>
            <a:spLocks/>
          </p:cNvSpPr>
          <p:nvPr/>
        </p:nvSpPr>
        <p:spPr bwMode="auto">
          <a:xfrm>
            <a:off x="4162425" y="3876675"/>
            <a:ext cx="1947863" cy="687388"/>
          </a:xfrm>
          <a:custGeom>
            <a:avLst/>
            <a:gdLst>
              <a:gd name="T0" fmla="*/ 0 w 1948876"/>
              <a:gd name="T1" fmla="*/ 687388 h 688010"/>
              <a:gd name="T2" fmla="*/ 263904 w 1948876"/>
              <a:gd name="T3" fmla="*/ 297920 h 688010"/>
              <a:gd name="T4" fmla="*/ 816846 w 1948876"/>
              <a:gd name="T5" fmla="*/ 448682 h 688010"/>
              <a:gd name="T6" fmla="*/ 1407488 w 1948876"/>
              <a:gd name="T7" fmla="*/ 21524 h 688010"/>
              <a:gd name="T8" fmla="*/ 1947863 w 1948876"/>
              <a:gd name="T9" fmla="*/ 59214 h 6880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48876" h="688010">
                <a:moveTo>
                  <a:pt x="0" y="688010"/>
                </a:moveTo>
                <a:cubicBezTo>
                  <a:pt x="63914" y="513010"/>
                  <a:pt x="127829" y="338010"/>
                  <a:pt x="264041" y="298190"/>
                </a:cubicBezTo>
                <a:cubicBezTo>
                  <a:pt x="400253" y="258370"/>
                  <a:pt x="626575" y="495196"/>
                  <a:pt x="817271" y="449088"/>
                </a:cubicBezTo>
                <a:cubicBezTo>
                  <a:pt x="1007967" y="402980"/>
                  <a:pt x="1219619" y="86513"/>
                  <a:pt x="1408220" y="21543"/>
                </a:cubicBezTo>
                <a:cubicBezTo>
                  <a:pt x="1596821" y="-43427"/>
                  <a:pt x="1948876" y="59268"/>
                  <a:pt x="1948876" y="59268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3" name="フリーフォーム 2"/>
          <p:cNvSpPr>
            <a:spLocks/>
          </p:cNvSpPr>
          <p:nvPr/>
        </p:nvSpPr>
        <p:spPr bwMode="auto">
          <a:xfrm>
            <a:off x="5883275" y="4037013"/>
            <a:ext cx="227013" cy="527050"/>
          </a:xfrm>
          <a:custGeom>
            <a:avLst/>
            <a:gdLst>
              <a:gd name="T0" fmla="*/ 139435 w 228142"/>
              <a:gd name="T1" fmla="*/ 527050 h 528143"/>
              <a:gd name="T2" fmla="*/ 1812 w 228142"/>
              <a:gd name="T3" fmla="*/ 263525 h 528143"/>
              <a:gd name="T4" fmla="*/ 227013 w 228142"/>
              <a:gd name="T5" fmla="*/ 0 h 5281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8142" h="528143">
                <a:moveTo>
                  <a:pt x="140128" y="528143"/>
                </a:moveTo>
                <a:cubicBezTo>
                  <a:pt x="63640" y="440119"/>
                  <a:pt x="-12848" y="352095"/>
                  <a:pt x="1821" y="264071"/>
                </a:cubicBezTo>
                <a:cubicBezTo>
                  <a:pt x="16490" y="176047"/>
                  <a:pt x="228142" y="0"/>
                  <a:pt x="228142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25637" name="テキスト ボックス 3"/>
          <p:cNvSpPr txBox="1">
            <a:spLocks noChangeArrowheads="1"/>
          </p:cNvSpPr>
          <p:nvPr/>
        </p:nvSpPr>
        <p:spPr bwMode="auto">
          <a:xfrm>
            <a:off x="6862763" y="4192588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1.1.1.10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直線コネクタ 69"/>
          <p:cNvCxnSpPr>
            <a:cxnSpLocks noChangeShapeType="1"/>
          </p:cNvCxnSpPr>
          <p:nvPr/>
        </p:nvCxnSpPr>
        <p:spPr bwMode="auto">
          <a:xfrm rot="10800000">
            <a:off x="2960688" y="2278063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9" name="Cloud"/>
          <p:cNvSpPr>
            <a:spLocks noChangeAspect="1" noEditPoints="1" noChangeArrowheads="1"/>
          </p:cNvSpPr>
          <p:nvPr/>
        </p:nvSpPr>
        <p:spPr bwMode="auto">
          <a:xfrm flipV="1">
            <a:off x="3124200" y="3233738"/>
            <a:ext cx="3429000" cy="1436687"/>
          </a:xfrm>
          <a:custGeom>
            <a:avLst/>
            <a:gdLst>
              <a:gd name="T0" fmla="*/ 10636 w 21600"/>
              <a:gd name="T1" fmla="*/ 718343 h 21600"/>
              <a:gd name="T2" fmla="*/ 1714500 w 21600"/>
              <a:gd name="T3" fmla="*/ 1435157 h 21600"/>
              <a:gd name="T4" fmla="*/ 3426143 w 21600"/>
              <a:gd name="T5" fmla="*/ 718343 h 21600"/>
              <a:gd name="T6" fmla="*/ 1714500 w 21600"/>
              <a:gd name="T7" fmla="*/ 821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74997"/>
              </a:srgbClr>
            </a:outerShdw>
          </a:effectLst>
        </p:spPr>
        <p:txBody>
          <a:bodyPr rot="10800000"/>
          <a:lstStyle/>
          <a:p>
            <a:endParaRPr lang="en-US"/>
          </a:p>
        </p:txBody>
      </p:sp>
      <p:sp>
        <p:nvSpPr>
          <p:cNvPr id="69" name="Cloud"/>
          <p:cNvSpPr>
            <a:spLocks noChangeAspect="1" noEditPoints="1" noChangeArrowheads="1"/>
          </p:cNvSpPr>
          <p:nvPr/>
        </p:nvSpPr>
        <p:spPr bwMode="auto">
          <a:xfrm flipV="1">
            <a:off x="3419475" y="1517650"/>
            <a:ext cx="2914650" cy="14366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rot="10800000"/>
          <a:lstStyle/>
          <a:p>
            <a:endParaRPr lang="en-US" altLang="ja-JP"/>
          </a:p>
          <a:p>
            <a:r>
              <a:rPr lang="en-US" altLang="ja-JP"/>
              <a:t>Fixed Internet </a:t>
            </a:r>
            <a:endParaRPr lang="ja-JP" altLang="en-US"/>
          </a:p>
        </p:txBody>
      </p:sp>
      <p:sp>
        <p:nvSpPr>
          <p:cNvPr id="2765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smtClean="0"/>
              <a:t>Advanced Operation – 2:</a:t>
            </a:r>
            <a:br>
              <a:rPr lang="en-US" altLang="ja-JP" sz="3600" smtClean="0"/>
            </a:br>
            <a:r>
              <a:rPr lang="en-US" altLang="ja-JP" sz="3600" smtClean="0"/>
              <a:t>Multiple M-Tunnels for Different Prefixes</a:t>
            </a:r>
            <a:endParaRPr lang="ja-JP" altLang="en-US" sz="3600" smtClean="0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3973513" y="2840038"/>
            <a:ext cx="735012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LMA1</a:t>
            </a:r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5635625" y="4557713"/>
            <a:ext cx="801688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MAG2</a:t>
            </a:r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7085013" y="2544763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4341813" y="5614988"/>
            <a:ext cx="534987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3273425" y="5870575"/>
            <a:ext cx="536575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6169025" y="5870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19" name="直線コネクタ 18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3538537" y="3754438"/>
            <a:ext cx="1204913" cy="401638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直線コネクタ 22"/>
          <p:cNvCxnSpPr>
            <a:cxnSpLocks noChangeShapeType="1"/>
            <a:stCxn id="7" idx="2"/>
            <a:endCxn id="10" idx="0"/>
          </p:cNvCxnSpPr>
          <p:nvPr/>
        </p:nvCxnSpPr>
        <p:spPr bwMode="auto">
          <a:xfrm rot="16200000" flipH="1">
            <a:off x="5238750" y="3759200"/>
            <a:ext cx="1204913" cy="3921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直線コネクタ 28"/>
          <p:cNvCxnSpPr>
            <a:cxnSpLocks noChangeShapeType="1"/>
          </p:cNvCxnSpPr>
          <p:nvPr/>
        </p:nvCxnSpPr>
        <p:spPr bwMode="auto">
          <a:xfrm rot="10800000" flipV="1">
            <a:off x="4117975" y="3352800"/>
            <a:ext cx="1398588" cy="1204913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2" name="直線コネクタ 31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3340100" y="5270501"/>
            <a:ext cx="801687" cy="39846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4" name="直線コネクタ 33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16200000" flipH="1">
            <a:off x="4002088" y="5006975"/>
            <a:ext cx="546100" cy="6699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7" name="直線コネクタ 36"/>
          <p:cNvCxnSpPr>
            <a:cxnSpLocks noChangeShapeType="1"/>
            <a:stCxn id="10" idx="2"/>
            <a:endCxn id="15" idx="0"/>
          </p:cNvCxnSpPr>
          <p:nvPr/>
        </p:nvCxnSpPr>
        <p:spPr bwMode="auto">
          <a:xfrm rot="16200000" flipH="1">
            <a:off x="5835650" y="5268913"/>
            <a:ext cx="801687" cy="4016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9" name="直線コネクタ 38"/>
          <p:cNvCxnSpPr>
            <a:cxnSpLocks noChangeShapeType="1"/>
            <a:stCxn id="12" idx="1"/>
          </p:cNvCxnSpPr>
          <p:nvPr/>
        </p:nvCxnSpPr>
        <p:spPr bwMode="auto">
          <a:xfrm rot="10800000">
            <a:off x="6443663" y="2801938"/>
            <a:ext cx="641350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直線コネクタ 23"/>
          <p:cNvCxnSpPr>
            <a:cxnSpLocks noChangeShapeType="1"/>
          </p:cNvCxnSpPr>
          <p:nvPr/>
        </p:nvCxnSpPr>
        <p:spPr bwMode="auto">
          <a:xfrm rot="10800000">
            <a:off x="749300" y="4205288"/>
            <a:ext cx="1042988" cy="158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7667" name="テキスト ボックス 26"/>
          <p:cNvSpPr txBox="1">
            <a:spLocks noChangeArrowheads="1"/>
          </p:cNvSpPr>
          <p:nvPr/>
        </p:nvSpPr>
        <p:spPr bwMode="auto">
          <a:xfrm>
            <a:off x="1860550" y="4016375"/>
            <a:ext cx="115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M-Tunnel</a:t>
            </a:r>
            <a:endParaRPr lang="ja-JP" altLang="en-US"/>
          </a:p>
        </p:txBody>
      </p:sp>
      <p:sp>
        <p:nvSpPr>
          <p:cNvPr id="27668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400F18-C0C3-4F4C-B7D1-5CB335FE6D8A}" type="slidenum">
              <a:rPr lang="ja-JP" altLang="en-US"/>
              <a:pPr/>
              <a:t>9</a:t>
            </a:fld>
            <a:endParaRPr lang="ja-JP" altLang="en-US"/>
          </a:p>
        </p:txBody>
      </p:sp>
      <p:sp>
        <p:nvSpPr>
          <p:cNvPr id="27669" name="フッター プレースホルダ 2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ja-JP" smtClean="0">
                <a:latin typeface="Calibri" pitchFamily="34" charset="0"/>
                <a:ea typeface="ＭＳ Ｐゴシック" pitchFamily="34" charset="-128"/>
              </a:rPr>
              <a:t>85th IETF, November 2012</a:t>
            </a:r>
            <a:endParaRPr lang="ja-JP" alt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7670" name="テキスト ボックス 26"/>
          <p:cNvSpPr txBox="1">
            <a:spLocks noChangeArrowheads="1"/>
          </p:cNvSpPr>
          <p:nvPr/>
        </p:nvSpPr>
        <p:spPr bwMode="auto">
          <a:xfrm>
            <a:off x="1876425" y="4500563"/>
            <a:ext cx="1082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 Join</a:t>
            </a:r>
            <a:endParaRPr lang="ja-JP" altLang="en-US"/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3541713" y="4557713"/>
            <a:ext cx="795337" cy="511175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latin typeface="Calibri" charset="0"/>
                <a:ea typeface="ＭＳ Ｐゴシック" charset="0"/>
                <a:cs typeface="ＭＳ Ｐゴシック" charset="0"/>
              </a:rPr>
              <a:t>MAG1</a:t>
            </a:r>
          </a:p>
        </p:txBody>
      </p:sp>
      <p:sp>
        <p:nvSpPr>
          <p:cNvPr id="27672" name="テキスト ボックス 77"/>
          <p:cNvSpPr txBox="1">
            <a:spLocks noChangeArrowheads="1"/>
          </p:cNvSpPr>
          <p:nvPr/>
        </p:nvSpPr>
        <p:spPr bwMode="auto">
          <a:xfrm>
            <a:off x="3973513" y="3832225"/>
            <a:ext cx="1865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PMIPv6-Domain</a:t>
            </a:r>
            <a:endParaRPr lang="ja-JP" altLang="en-US"/>
          </a:p>
        </p:txBody>
      </p:sp>
      <p:cxnSp>
        <p:nvCxnSpPr>
          <p:cNvPr id="43" name="直線コネクタ 4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4505325" y="3189288"/>
            <a:ext cx="1204913" cy="1531937"/>
          </a:xfrm>
          <a:prstGeom prst="line">
            <a:avLst/>
          </a:prstGeom>
          <a:noFill/>
          <a:ln w="139700">
            <a:solidFill>
              <a:srgbClr val="008000">
                <a:alpha val="70195"/>
              </a:srgbClr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6" name="直線コネクタ 45"/>
          <p:cNvCxnSpPr>
            <a:cxnSpLocks noChangeShapeType="1"/>
            <a:stCxn id="8" idx="2"/>
            <a:endCxn id="11" idx="0"/>
          </p:cNvCxnSpPr>
          <p:nvPr/>
        </p:nvCxnSpPr>
        <p:spPr bwMode="auto">
          <a:xfrm flipH="1">
            <a:off x="3938588" y="3352800"/>
            <a:ext cx="401637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48" name="直線コネクタ 47"/>
          <p:cNvCxnSpPr>
            <a:cxnSpLocks noChangeShapeType="1"/>
          </p:cNvCxnSpPr>
          <p:nvPr/>
        </p:nvCxnSpPr>
        <p:spPr bwMode="auto">
          <a:xfrm>
            <a:off x="4373563" y="3362325"/>
            <a:ext cx="1504950" cy="1208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1" name="正方形/長方形 50"/>
          <p:cNvSpPr>
            <a:spLocks noChangeArrowheads="1"/>
          </p:cNvSpPr>
          <p:nvPr/>
        </p:nvSpPr>
        <p:spPr bwMode="auto">
          <a:xfrm>
            <a:off x="5645150" y="5616575"/>
            <a:ext cx="534988" cy="511175"/>
          </a:xfrm>
          <a:prstGeom prst="rect">
            <a:avLst/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MN</a:t>
            </a:r>
          </a:p>
        </p:txBody>
      </p:sp>
      <p:cxnSp>
        <p:nvCxnSpPr>
          <p:cNvPr id="53" name="直線コネクタ 52"/>
          <p:cNvCxnSpPr>
            <a:cxnSpLocks noChangeShapeType="1"/>
            <a:stCxn id="51" idx="0"/>
            <a:endCxn id="10" idx="2"/>
          </p:cNvCxnSpPr>
          <p:nvPr/>
        </p:nvCxnSpPr>
        <p:spPr bwMode="auto">
          <a:xfrm rot="5400000" flipH="1" flipV="1">
            <a:off x="5701507" y="5280819"/>
            <a:ext cx="547687" cy="12382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2" name="直線コネクタ 51"/>
          <p:cNvCxnSpPr>
            <a:cxnSpLocks noChangeShapeType="1"/>
          </p:cNvCxnSpPr>
          <p:nvPr/>
        </p:nvCxnSpPr>
        <p:spPr bwMode="auto">
          <a:xfrm flipH="1">
            <a:off x="749300" y="4699000"/>
            <a:ext cx="1041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49" name="正方形/長方形 48"/>
          <p:cNvSpPr>
            <a:spLocks noChangeArrowheads="1"/>
          </p:cNvSpPr>
          <p:nvPr/>
        </p:nvSpPr>
        <p:spPr bwMode="auto">
          <a:xfrm>
            <a:off x="760413" y="3244850"/>
            <a:ext cx="735012" cy="512763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US" altLang="ja-JP">
              <a:latin typeface="Calibri" pitchFamily="34" charset="0"/>
            </a:endParaRPr>
          </a:p>
        </p:txBody>
      </p:sp>
      <p:sp>
        <p:nvSpPr>
          <p:cNvPr id="27680" name="テキスト ボックス 26"/>
          <p:cNvSpPr txBox="1">
            <a:spLocks noChangeArrowheads="1"/>
          </p:cNvSpPr>
          <p:nvPr/>
        </p:nvSpPr>
        <p:spPr bwMode="auto">
          <a:xfrm>
            <a:off x="1627188" y="3186113"/>
            <a:ext cx="101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PIM-SM</a:t>
            </a:r>
          </a:p>
          <a:p>
            <a:r>
              <a:rPr lang="en-US" altLang="ja-JP"/>
              <a:t>router</a:t>
            </a:r>
            <a:endParaRPr lang="ja-JP" altLang="en-US"/>
          </a:p>
        </p:txBody>
      </p:sp>
      <p:sp>
        <p:nvSpPr>
          <p:cNvPr id="27681" name="テキスト ボックス 57"/>
          <p:cNvSpPr txBox="1">
            <a:spLocks noChangeArrowheads="1"/>
          </p:cNvSpPr>
          <p:nvPr/>
        </p:nvSpPr>
        <p:spPr bwMode="auto">
          <a:xfrm>
            <a:off x="727075" y="4999038"/>
            <a:ext cx="3838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ip mroute 0.0.0.0 0.0.0.0 gre0</a:t>
            </a:r>
          </a:p>
          <a:p>
            <a:r>
              <a:rPr lang="en-US" altLang="ja-JP"/>
              <a:t>ip mroute </a:t>
            </a:r>
            <a:r>
              <a:rPr lang="fr-FR" altLang="ja-JP"/>
              <a:t>11.1.0.0 255.255.0.0 gre1</a:t>
            </a:r>
          </a:p>
          <a:p>
            <a:r>
              <a:rPr lang="fr-FR" altLang="ja-JP"/>
              <a:t>ip mroute 20.0.0.0 255.0.0.0 gre1</a:t>
            </a:r>
            <a:endParaRPr lang="ja-JP" altLang="en-US"/>
          </a:p>
        </p:txBody>
      </p:sp>
      <p:sp>
        <p:nvSpPr>
          <p:cNvPr id="27682" name="テキスト ボックス 4"/>
          <p:cNvSpPr txBox="1">
            <a:spLocks noChangeArrowheads="1"/>
          </p:cNvSpPr>
          <p:nvPr/>
        </p:nvSpPr>
        <p:spPr bwMode="auto">
          <a:xfrm>
            <a:off x="3400425" y="4200525"/>
            <a:ext cx="647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gre0</a:t>
            </a:r>
            <a:endParaRPr lang="ja-JP" altLang="en-US"/>
          </a:p>
        </p:txBody>
      </p:sp>
      <p:sp>
        <p:nvSpPr>
          <p:cNvPr id="27683" name="テキスト ボックス 64"/>
          <p:cNvSpPr txBox="1">
            <a:spLocks noChangeArrowheads="1"/>
          </p:cNvSpPr>
          <p:nvPr/>
        </p:nvSpPr>
        <p:spPr bwMode="auto">
          <a:xfrm>
            <a:off x="4273550" y="4254500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gre1</a:t>
            </a:r>
            <a:endParaRPr lang="ja-JP" altLang="en-US"/>
          </a:p>
        </p:txBody>
      </p:sp>
      <p:cxnSp>
        <p:nvCxnSpPr>
          <p:cNvPr id="9" name="直線コネクタ 8"/>
          <p:cNvCxnSpPr>
            <a:cxnSpLocks noChangeShapeType="1"/>
          </p:cNvCxnSpPr>
          <p:nvPr/>
        </p:nvCxnSpPr>
        <p:spPr bwMode="auto">
          <a:xfrm flipV="1">
            <a:off x="4173538" y="3362325"/>
            <a:ext cx="1362075" cy="1138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7" name="直線コネクタ 66"/>
          <p:cNvCxnSpPr>
            <a:cxnSpLocks noChangeShapeType="1"/>
          </p:cNvCxnSpPr>
          <p:nvPr/>
        </p:nvCxnSpPr>
        <p:spPr bwMode="auto">
          <a:xfrm>
            <a:off x="5643563" y="3352800"/>
            <a:ext cx="392112" cy="12049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8" name="円/楕円 17"/>
          <p:cNvSpPr>
            <a:spLocks noChangeArrowheads="1"/>
          </p:cNvSpPr>
          <p:nvPr/>
        </p:nvSpPr>
        <p:spPr bwMode="auto">
          <a:xfrm>
            <a:off x="5314950" y="2020888"/>
            <a:ext cx="1427163" cy="1028700"/>
          </a:xfrm>
          <a:prstGeom prst="ellipse">
            <a:avLst/>
          </a:prstGeom>
          <a:solidFill>
            <a:srgbClr val="8EB4E3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000000"/>
                </a:solidFill>
                <a:latin typeface="+mn-lt"/>
                <a:ea typeface="+mn-ea"/>
              </a:rPr>
              <a:t>11.1/16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000000"/>
                </a:solidFill>
                <a:latin typeface="+mn-lt"/>
                <a:ea typeface="+mn-ea"/>
              </a:rPr>
              <a:t>20/8</a:t>
            </a:r>
          </a:p>
        </p:txBody>
      </p:sp>
      <p:sp>
        <p:nvSpPr>
          <p:cNvPr id="7" name="正方形/長方形 6"/>
          <p:cNvSpPr>
            <a:spLocks noChangeArrowheads="1"/>
          </p:cNvSpPr>
          <p:nvPr/>
        </p:nvSpPr>
        <p:spPr bwMode="auto">
          <a:xfrm>
            <a:off x="5276850" y="2840038"/>
            <a:ext cx="735013" cy="512762"/>
          </a:xfrm>
          <a:prstGeom prst="rect">
            <a:avLst/>
          </a:prstGeom>
          <a:solidFill>
            <a:srgbClr val="FFFF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LMA2</a:t>
            </a:r>
          </a:p>
        </p:txBody>
      </p:sp>
      <p:sp>
        <p:nvSpPr>
          <p:cNvPr id="68" name="正方形/長方形 67"/>
          <p:cNvSpPr>
            <a:spLocks noChangeArrowheads="1"/>
          </p:cNvSpPr>
          <p:nvPr/>
        </p:nvSpPr>
        <p:spPr bwMode="auto">
          <a:xfrm>
            <a:off x="2466975" y="2020888"/>
            <a:ext cx="536575" cy="512762"/>
          </a:xfrm>
          <a:prstGeom prst="rect">
            <a:avLst/>
          </a:prstGeom>
          <a:solidFill>
            <a:srgbClr val="376092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FFFFFF"/>
                </a:solidFill>
                <a:latin typeface="+mn-lt"/>
                <a:ea typeface="+mn-ea"/>
                <a:cs typeface="ＭＳ Ｐゴシック" charset="-128"/>
              </a:rPr>
              <a:t>Src</a:t>
            </a:r>
          </a:p>
        </p:txBody>
      </p:sp>
      <p:sp>
        <p:nvSpPr>
          <p:cNvPr id="27689" name="テキスト ボックス 70"/>
          <p:cNvSpPr txBox="1">
            <a:spLocks noChangeArrowheads="1"/>
          </p:cNvSpPr>
          <p:nvPr/>
        </p:nvSpPr>
        <p:spPr bwMode="auto">
          <a:xfrm>
            <a:off x="6665913" y="3008313"/>
            <a:ext cx="1130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11.1.1.10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2748</TotalTime>
  <Words>929</Words>
  <Application>Microsoft Office PowerPoint</Application>
  <PresentationFormat>On-screen Show (4:3)</PresentationFormat>
  <Paragraphs>234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ＭＳ Ｐゴシック</vt:lpstr>
      <vt:lpstr>Calibri</vt:lpstr>
      <vt:lpstr>MS Gothic</vt:lpstr>
      <vt:lpstr>Wingdings</vt:lpstr>
      <vt:lpstr>Office テーマ</vt:lpstr>
      <vt:lpstr>Multicast Routing Optimization by PIM-SM with PMIPv6  draft-asaeda-multimob-pmip6-extension-11</vt:lpstr>
      <vt:lpstr>Overview</vt:lpstr>
      <vt:lpstr>Basic Data Flow – Example</vt:lpstr>
      <vt:lpstr>M-Tunnel (GRE Tunnel)</vt:lpstr>
      <vt:lpstr>M-Tunnel Configuration (Basic operation) </vt:lpstr>
      <vt:lpstr>Example 1: Basic Operation</vt:lpstr>
      <vt:lpstr>M-Tunnel Configuration (Advanced operation) </vt:lpstr>
      <vt:lpstr>Advanced Operation – 1: M-Tunnel + Direct Routing</vt:lpstr>
      <vt:lpstr>Advanced Operation – 2: Multiple M-Tunnels for Different Prefixes</vt:lpstr>
      <vt:lpstr>Advanced Operation – 3: Multiple M-Tunnels by ECMP</vt:lpstr>
      <vt:lpstr>Mobility Support</vt:lpstr>
      <vt:lpstr>Handover Scenario – With PBU (DeReg) and PBA</vt:lpstr>
      <vt:lpstr>Handover Scenario – Direct Routing</vt:lpstr>
      <vt:lpstr>Conclusion</vt:lpstr>
    </vt:vector>
  </TitlesOfParts>
  <Company>慶應義塾大学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IP Multicast Session Announcement in the Internet</dc:title>
  <dc:creator>朝枝 仁</dc:creator>
  <cp:lastModifiedBy>Huawei</cp:lastModifiedBy>
  <cp:revision>147</cp:revision>
  <dcterms:created xsi:type="dcterms:W3CDTF">2011-03-28T18:55:34Z</dcterms:created>
  <dcterms:modified xsi:type="dcterms:W3CDTF">2012-11-07T02:42:44Z</dcterms:modified>
</cp:coreProperties>
</file>