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7" r:id="rId2"/>
    <p:sldId id="258" r:id="rId3"/>
    <p:sldId id="270" r:id="rId4"/>
    <p:sldId id="276" r:id="rId5"/>
    <p:sldId id="279" r:id="rId6"/>
    <p:sldId id="281" r:id="rId7"/>
    <p:sldId id="282" r:id="rId8"/>
    <p:sldId id="280" r:id="rId9"/>
    <p:sldId id="283" r:id="rId10"/>
    <p:sldId id="264" r:id="rId1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0092"/>
    <a:srgbClr val="FFCC00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EE319A1-7DB8-4668-8CC3-3C5B13437D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A7D6B2-ECCE-42DE-800F-C8925B6E176D}" type="slidenum">
              <a:rPr lang="de-DE"/>
              <a:pPr/>
              <a:t>1</a:t>
            </a:fld>
            <a:endParaRPr lang="de-DE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8E52A-EEF8-439B-B7AB-9FB1AFCF1FE2}" type="slidenum">
              <a:rPr lang="de-DE"/>
              <a:pPr/>
              <a:t>2</a:t>
            </a:fld>
            <a:endParaRPr lang="de-DE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3750"/>
            <a:ext cx="4278312" cy="3208338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6512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6675" y="260350"/>
            <a:ext cx="2041525" cy="5835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60350"/>
            <a:ext cx="5976937" cy="5835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65288"/>
            <a:ext cx="3810000" cy="4430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60350"/>
            <a:ext cx="7772400" cy="1143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65288"/>
            <a:ext cx="7772400" cy="4430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CE3A88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o"/>
        <a:tabLst>
          <a:tab pos="381000" algn="l"/>
          <a:tab pos="1625600" algn="l"/>
        </a:tabLst>
        <a:defRPr sz="2800">
          <a:solidFill>
            <a:srgbClr val="490092"/>
          </a:solidFill>
          <a:latin typeface="+mn-lt"/>
          <a:ea typeface="+mn-ea"/>
          <a:cs typeface="+mn-cs"/>
        </a:defRPr>
      </a:lvl1pPr>
      <a:lvl2pPr marL="952500" indent="-279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2pPr>
      <a:lvl3pPr marL="1473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3pPr>
      <a:lvl4pPr marL="1892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4pPr>
      <a:lvl5pPr marL="2311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5pPr>
      <a:lvl6pPr marL="2768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6pPr>
      <a:lvl7pPr marL="3225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7pPr>
      <a:lvl8pPr marL="368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8pPr>
      <a:lvl9pPr marL="414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-"/>
        <a:tabLst>
          <a:tab pos="381000" algn="l"/>
          <a:tab pos="1625600" algn="l"/>
        </a:tabLst>
        <a:defRPr sz="2400">
          <a:solidFill>
            <a:srgbClr val="49009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96975"/>
            <a:ext cx="8991600" cy="3024188"/>
          </a:xfrm>
          <a:noFill/>
        </p:spPr>
        <p:txBody>
          <a:bodyPr/>
          <a:lstStyle/>
          <a:p>
            <a:pPr algn="ctr" eaLnBrk="1" hangingPunct="1">
              <a:lnSpc>
                <a:spcPct val="130000"/>
              </a:lnSpc>
              <a:spcAft>
                <a:spcPts val="500"/>
              </a:spcAft>
            </a:pPr>
            <a:r>
              <a:rPr lang="en-US" dirty="0" smtClean="0">
                <a:solidFill>
                  <a:srgbClr val="CC0000"/>
                </a:solidFill>
              </a:rPr>
              <a:t>Mobile Multicast Sender Support in PMIPv6 Domains </a:t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dirty="0" smtClean="0">
                <a:solidFill>
                  <a:srgbClr val="CC0000"/>
                </a:solidFill>
              </a:rPr>
              <a:t> </a:t>
            </a:r>
            <a:r>
              <a:rPr lang="de-DE" sz="2800" b="0" dirty="0" smtClean="0">
                <a:solidFill>
                  <a:srgbClr val="000000"/>
                </a:solidFill>
                <a:latin typeface="Arial Unicode MS" pitchFamily="34" charset="-128"/>
              </a:rPr>
              <a:t>draft-ietf-multimob-pmipv6-source-02</a:t>
            </a:r>
            <a:endParaRPr lang="en-US" sz="2800" b="0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257675"/>
            <a:ext cx="8534400" cy="2286000"/>
          </a:xfrm>
          <a:noFill/>
        </p:spPr>
        <p:txBody>
          <a:bodyPr/>
          <a:lstStyle/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endParaRPr lang="en-US" sz="1800" smtClean="0"/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Thomas C. Schmidt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800" smtClean="0"/>
              <a:t>t.schmidt@ieee.org</a:t>
            </a:r>
          </a:p>
          <a:p>
            <a:pPr marL="342900" indent="-342900" eaLnBrk="1" hangingPunct="1">
              <a:spcBef>
                <a:spcPct val="0"/>
              </a:spcBef>
            </a:pPr>
            <a:r>
              <a:rPr lang="en-US" sz="1800" smtClean="0"/>
              <a:t>HAW Hamburg </a:t>
            </a:r>
            <a:br>
              <a:rPr lang="en-US" sz="1800" smtClean="0"/>
            </a:br>
            <a:endParaRPr lang="en-US" sz="18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113" y="1665288"/>
            <a:ext cx="5399087" cy="4430712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z="4000" smtClean="0"/>
              <a:t>Questions?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Objective of the Draft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592263"/>
            <a:ext cx="8389937" cy="4573587"/>
          </a:xfrm>
        </p:spPr>
        <p:txBody>
          <a:bodyPr/>
          <a:lstStyle/>
          <a:p>
            <a:pPr marL="0" indent="0" eaLnBrk="1" hangingPunct="1">
              <a:buFont typeface="Arial Unicode MS" pitchFamily="34" charset="-128"/>
              <a:buChar char="✒"/>
            </a:pPr>
            <a:r>
              <a:rPr lang="en-US" dirty="0" smtClean="0"/>
              <a:t> Define Multicast Source Mobility for PMIP </a:t>
            </a:r>
          </a:p>
          <a:p>
            <a:pPr marL="0" indent="269875" eaLnBrk="1" hangingPunct="1">
              <a:buFont typeface="Arial Unicode MS" pitchFamily="34" charset="-128"/>
              <a:buChar char="✒"/>
            </a:pPr>
            <a:r>
              <a:rPr lang="en-US" dirty="0" smtClean="0">
                <a:latin typeface="Arial Unicode MS" pitchFamily="34" charset="-128"/>
              </a:rPr>
              <a:t>Three </a:t>
            </a:r>
            <a:r>
              <a:rPr lang="en-US" dirty="0" smtClean="0"/>
              <a:t>Basic Multicast Scenarios:</a:t>
            </a:r>
            <a:endParaRPr lang="en-US" dirty="0" smtClean="0">
              <a:latin typeface="Arial Unicode MS" pitchFamily="34" charset="-128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Base-line approach compliant to RFC 6224: </a:t>
            </a:r>
          </a:p>
          <a:p>
            <a:pPr marL="901700" lvl="1" indent="-269875" eaLnBrk="1" hangingPunct="1"/>
            <a:r>
              <a:rPr lang="en-US" dirty="0" smtClean="0">
                <a:latin typeface="Arial Unicode MS" pitchFamily="34" charset="-128"/>
              </a:rPr>
              <a:t> Simple, directly reflects PMIP routing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Direct Multicast Distribution</a:t>
            </a:r>
          </a:p>
          <a:p>
            <a:pPr marL="904875" lvl="1" indent="-273050" eaLnBrk="1" hangingPunct="1"/>
            <a:r>
              <a:rPr lang="en-US" dirty="0" smtClean="0">
                <a:latin typeface="Arial Unicode MS" pitchFamily="34" charset="-128"/>
              </a:rPr>
              <a:t>Based on Proxies, PIM-S(S)M or BIDIR PIM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Arial Unicode MS" pitchFamily="34" charset="-128"/>
              </a:rPr>
              <a:t> Optimized Source Mobility</a:t>
            </a:r>
          </a:p>
          <a:p>
            <a:pPr marL="904875" lvl="1" indent="-273050" eaLnBrk="1" hangingPunct="1"/>
            <a:r>
              <a:rPr lang="en-US" dirty="0" smtClean="0">
                <a:latin typeface="Arial Unicode MS" pitchFamily="34" charset="-128"/>
              </a:rPr>
              <a:t>Extended Proxies for traffic optimization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Document</a:t>
            </a:r>
            <a:r>
              <a:rPr lang="de-DE" dirty="0" smtClean="0"/>
              <a:t> </a:t>
            </a:r>
            <a:r>
              <a:rPr lang="de-DE" dirty="0" err="1" smtClean="0"/>
              <a:t>History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8206680" cy="443071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Version draft-ietf-multimob-pmipv6-source-01</a:t>
            </a:r>
          </a:p>
          <a:p>
            <a:pPr lvl="1"/>
            <a:r>
              <a:rPr lang="en-US" dirty="0" smtClean="0"/>
              <a:t>Presented in Vancouver</a:t>
            </a:r>
          </a:p>
          <a:p>
            <a:pPr lvl="1"/>
            <a:r>
              <a:rPr lang="en-US" dirty="0" smtClean="0"/>
              <a:t>Some WG feedback, pointers on issues by </a:t>
            </a:r>
            <a:r>
              <a:rPr lang="en-US" dirty="0" err="1" smtClean="0"/>
              <a:t>Stig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Current version draft-ietf-multimob-pmipv6-source-02</a:t>
            </a:r>
          </a:p>
          <a:p>
            <a:pPr lvl="1"/>
            <a:r>
              <a:rPr lang="en-US" dirty="0" smtClean="0"/>
              <a:t>Added clarifications in response to WG feedback.</a:t>
            </a:r>
          </a:p>
          <a:p>
            <a:pPr lvl="1"/>
            <a:r>
              <a:rPr lang="en-US" dirty="0" smtClean="0"/>
              <a:t>Fixed issues.</a:t>
            </a:r>
          </a:p>
          <a:p>
            <a:pPr lvl="1"/>
            <a:r>
              <a:rPr lang="en-US" dirty="0" smtClean="0"/>
              <a:t>Completed specification of multiple upstream proxy.</a:t>
            </a:r>
          </a:p>
          <a:p>
            <a:pPr lvl="1"/>
            <a:r>
              <a:rPr lang="en-US" dirty="0" smtClean="0"/>
              <a:t>Clarified proxy peering operations.</a:t>
            </a:r>
          </a:p>
          <a:p>
            <a:pPr lvl="1"/>
            <a:r>
              <a:rPr lang="de-DE" dirty="0" smtClean="0"/>
              <a:t> </a:t>
            </a: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</a:t>
            </a:r>
            <a:r>
              <a:rPr lang="de-DE" dirty="0" err="1" smtClean="0"/>
              <a:t>Optimized</a:t>
            </a:r>
            <a:r>
              <a:rPr lang="de-DE" dirty="0" smtClean="0"/>
              <a:t> Source Mobility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665288"/>
            <a:ext cx="7990656" cy="44307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Scenario: Proxies at MAGs</a:t>
            </a:r>
          </a:p>
          <a:p>
            <a:r>
              <a:rPr lang="en-US" dirty="0" smtClean="0"/>
              <a:t>Objective: Optimize traffic exchange from a local MAG - including policy implementations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Requirements: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Unique coverage of receivers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Prevention of Routing Loops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Multiple upstream proxy for sources (MUIMP)</a:t>
            </a:r>
          </a:p>
          <a:p>
            <a:pPr marL="1174750" lvl="1" indent="-514350"/>
            <a:r>
              <a:rPr lang="en-US" dirty="0" smtClean="0"/>
              <a:t>Traffic forwarded to multiple LMAs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Proxy Peering Interface (PPI)</a:t>
            </a:r>
          </a:p>
          <a:p>
            <a:pPr marL="1174750" lvl="1" indent="-514350"/>
            <a:r>
              <a:rPr lang="en-US" dirty="0" smtClean="0"/>
              <a:t>Horizontal traffic exchange between proxy instances</a:t>
            </a: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3.1 Multiple </a:t>
            </a:r>
            <a:r>
              <a:rPr lang="de-DE" dirty="0" err="1" smtClean="0"/>
              <a:t>Upstream</a:t>
            </a:r>
            <a:r>
              <a:rPr lang="de-DE" dirty="0" smtClean="0"/>
              <a:t> Proxy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Single Proxy instance with multiple </a:t>
            </a:r>
            <a:r>
              <a:rPr lang="en-US" dirty="0" err="1" smtClean="0"/>
              <a:t>upstreams</a:t>
            </a:r>
            <a:r>
              <a:rPr lang="en-US" dirty="0" smtClean="0"/>
              <a:t> deployed at MAG</a:t>
            </a:r>
          </a:p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Distribute Multicast services according to local policies</a:t>
            </a:r>
          </a:p>
          <a:p>
            <a:pPr lvl="1"/>
            <a:r>
              <a:rPr lang="en-US" dirty="0" smtClean="0"/>
              <a:t>Unambiguously guide traffic to upstream interfaces</a:t>
            </a:r>
          </a:p>
          <a:p>
            <a:r>
              <a:rPr lang="en-US" dirty="0" smtClean="0"/>
              <a:t>Approach:</a:t>
            </a:r>
          </a:p>
          <a:p>
            <a:pPr lvl="1"/>
            <a:r>
              <a:rPr lang="en-US" dirty="0" smtClean="0"/>
              <a:t>Route according to a filter table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3.1 Filter Table </a:t>
            </a:r>
            <a:r>
              <a:rPr lang="de-DE" dirty="0" err="1" smtClean="0"/>
              <a:t>for</a:t>
            </a:r>
            <a:r>
              <a:rPr lang="de-DE" dirty="0" smtClean="0"/>
              <a:t> MUIMP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685800" y="1665288"/>
          <a:ext cx="7772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Multicast State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Upstream</a:t>
                      </a:r>
                      <a:r>
                        <a:rPr lang="de-DE" dirty="0" smtClean="0"/>
                        <a:t> Interface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(S1</a:t>
                      </a:r>
                      <a:r>
                        <a:rPr lang="de-DE" sz="1200" dirty="0" smtClean="0"/>
                        <a:t>local</a:t>
                      </a:r>
                      <a:r>
                        <a:rPr lang="de-DE" dirty="0" smtClean="0"/>
                        <a:t> , *)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UP-IF1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(*,G1)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UP-IF2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(S2,G2)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UP-IF3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(*,*)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UP-IF1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685800" y="3789040"/>
            <a:ext cx="8062664" cy="230696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292100" marR="0" lvl="0" indent="-2921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>
                <a:tab pos="381000" algn="l"/>
                <a:tab pos="1625600" algn="l"/>
              </a:tabLst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Processing: Apply first matching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filter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490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>
                <a:tab pos="381000" algn="l"/>
                <a:tab pos="1625600" algn="l"/>
              </a:tabLst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Sources:</a:t>
            </a:r>
          </a:p>
          <a:p>
            <a:pPr marL="952500" marR="0" lvl="1" indent="-2794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381000" algn="l"/>
                <a:tab pos="1625600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</a:rPr>
              <a:t>Can express PMIP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</a:rPr>
              <a:t> policy-based routing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490092"/>
              </a:solidFill>
              <a:effectLst/>
              <a:uLnTx/>
              <a:uFillTx/>
              <a:latin typeface="+mn-lt"/>
            </a:endParaRPr>
          </a:p>
          <a:p>
            <a:pPr marL="292100" marR="0" lvl="0" indent="-2921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o"/>
              <a:tabLst>
                <a:tab pos="381000" algn="l"/>
                <a:tab pos="1625600" algn="l"/>
              </a:tabLst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Receivers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952500" marR="0" lvl="1" indent="-2794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381000" algn="l"/>
                <a:tab pos="1625600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</a:rPr>
              <a:t>Can sort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490092"/>
                </a:solidFill>
                <a:effectLst/>
                <a:uLnTx/>
                <a:uFillTx/>
                <a:latin typeface="+mn-lt"/>
              </a:rPr>
              <a:t> according to Groups/Channels, but not policies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490092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" name="Abgerundete rechteckige Legende 6"/>
          <p:cNvSpPr/>
          <p:nvPr/>
        </p:nvSpPr>
        <p:spPr>
          <a:xfrm>
            <a:off x="6444208" y="836712"/>
            <a:ext cx="2160240" cy="648072"/>
          </a:xfrm>
          <a:prstGeom prst="wedgeRoundRectCallout">
            <a:avLst>
              <a:gd name="adj1" fmla="val -96658"/>
              <a:gd name="adj2" fmla="val 167983"/>
              <a:gd name="adj3" fmla="val 16667"/>
            </a:avLst>
          </a:prstGeom>
          <a:noFill/>
          <a:ln>
            <a:solidFill>
              <a:srgbClr val="490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rgbClr val="490092"/>
                </a:solidFill>
              </a:rPr>
              <a:t>Policy-based</a:t>
            </a:r>
            <a:r>
              <a:rPr lang="de-DE" dirty="0" smtClean="0">
                <a:solidFill>
                  <a:srgbClr val="490092"/>
                </a:solidFill>
              </a:rPr>
              <a:t> </a:t>
            </a:r>
            <a:r>
              <a:rPr lang="de-DE" dirty="0" err="1" smtClean="0">
                <a:solidFill>
                  <a:srgbClr val="490092"/>
                </a:solidFill>
              </a:rPr>
              <a:t>Upstream</a:t>
            </a:r>
            <a:r>
              <a:rPr lang="de-DE" dirty="0" smtClean="0">
                <a:solidFill>
                  <a:srgbClr val="490092"/>
                </a:solidFill>
              </a:rPr>
              <a:t> Routing</a:t>
            </a:r>
            <a:endParaRPr lang="de-DE" dirty="0">
              <a:solidFill>
                <a:srgbClr val="490092"/>
              </a:solidFill>
            </a:endParaRPr>
          </a:p>
        </p:txBody>
      </p:sp>
      <p:sp>
        <p:nvSpPr>
          <p:cNvPr id="8" name="Abgerundete rechteckige Legende 7"/>
          <p:cNvSpPr/>
          <p:nvPr/>
        </p:nvSpPr>
        <p:spPr>
          <a:xfrm>
            <a:off x="6516216" y="2204864"/>
            <a:ext cx="1944216" cy="612648"/>
          </a:xfrm>
          <a:prstGeom prst="wedgeRoundRectCallout">
            <a:avLst>
              <a:gd name="adj1" fmla="val -107897"/>
              <a:gd name="adj2" fmla="val 51019"/>
              <a:gd name="adj3" fmla="val 16667"/>
            </a:avLst>
          </a:prstGeom>
          <a:noFill/>
          <a:ln>
            <a:solidFill>
              <a:srgbClr val="490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6516216" y="2206605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Group / Channel</a:t>
            </a:r>
          </a:p>
          <a:p>
            <a:r>
              <a:rPr lang="en-US" dirty="0" smtClean="0"/>
              <a:t>Specific Routing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6660232" y="3275692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Remaining Default</a:t>
            </a:r>
            <a:endParaRPr lang="en-US"/>
          </a:p>
        </p:txBody>
      </p:sp>
      <p:sp>
        <p:nvSpPr>
          <p:cNvPr id="12" name="Abgerundete rechteckige Legende 11"/>
          <p:cNvSpPr/>
          <p:nvPr/>
        </p:nvSpPr>
        <p:spPr>
          <a:xfrm>
            <a:off x="6660232" y="3212976"/>
            <a:ext cx="2160240" cy="468632"/>
          </a:xfrm>
          <a:prstGeom prst="wedgeRoundRectCallout">
            <a:avLst>
              <a:gd name="adj1" fmla="val -116339"/>
              <a:gd name="adj2" fmla="val -4473"/>
              <a:gd name="adj3" fmla="val 16667"/>
            </a:avLst>
          </a:prstGeom>
          <a:noFill/>
          <a:ln>
            <a:solidFill>
              <a:srgbClr val="490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3.1 Filter-</a:t>
            </a:r>
            <a:r>
              <a:rPr lang="de-DE" dirty="0" err="1" smtClean="0"/>
              <a:t>based</a:t>
            </a:r>
            <a:r>
              <a:rPr lang="de-DE" dirty="0" smtClean="0"/>
              <a:t> Routing </a:t>
            </a:r>
            <a:r>
              <a:rPr lang="de-DE" dirty="0" err="1" smtClean="0"/>
              <a:t>for</a:t>
            </a:r>
            <a:r>
              <a:rPr lang="de-DE" dirty="0" smtClean="0"/>
              <a:t> MUIMP – </a:t>
            </a:r>
            <a:r>
              <a:rPr lang="de-DE" dirty="0" err="1" smtClean="0"/>
              <a:t>Typical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Express PMIP policies (for sources only)</a:t>
            </a:r>
          </a:p>
          <a:p>
            <a:r>
              <a:rPr lang="en-US" smtClean="0"/>
              <a:t>Separate local and remote services:</a:t>
            </a:r>
          </a:p>
          <a:p>
            <a:pPr marL="1130300" lvl="1" indent="-457200">
              <a:buFont typeface="+mj-lt"/>
              <a:buAutoNum type="arabicPeriod"/>
            </a:pPr>
            <a:r>
              <a:rPr lang="en-US" smtClean="0"/>
              <a:t>Have selected local channels, keep default remote, or</a:t>
            </a:r>
          </a:p>
          <a:p>
            <a:pPr marL="1130300" lvl="1" indent="-457200">
              <a:buFont typeface="+mj-lt"/>
              <a:buAutoNum type="arabicPeriod"/>
            </a:pPr>
            <a:r>
              <a:rPr lang="en-US" smtClean="0"/>
              <a:t>Provide default services locally, provide  selected channels from the remote</a:t>
            </a:r>
          </a:p>
          <a:p>
            <a:pPr marL="269875" indent="-269875">
              <a:tabLst>
                <a:tab pos="363538" algn="l"/>
                <a:tab pos="1625600" algn="l"/>
              </a:tabLst>
            </a:pPr>
            <a:r>
              <a:rPr lang="en-US" smtClean="0"/>
              <a:t>Can do many more complicated things … but the goal is to support straight-forward needs 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3.2 Proxy </a:t>
            </a:r>
            <a:r>
              <a:rPr lang="de-DE" dirty="0" err="1" smtClean="0"/>
              <a:t>Peering</a:t>
            </a:r>
            <a:r>
              <a:rPr lang="de-DE" dirty="0" smtClean="0"/>
              <a:t> (update)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Defines new interface type: Peering</a:t>
            </a:r>
          </a:p>
          <a:p>
            <a:pPr lvl="1"/>
            <a:r>
              <a:rPr lang="en-US" dirty="0" smtClean="0"/>
              <a:t>Established between any two proxy instances for shortcutting traffic</a:t>
            </a:r>
          </a:p>
          <a:p>
            <a:pPr lvl="1"/>
            <a:r>
              <a:rPr lang="en-US" dirty="0" smtClean="0"/>
              <a:t>Silent virtual link in regular proxy operations</a:t>
            </a:r>
          </a:p>
          <a:p>
            <a:r>
              <a:rPr lang="en-US" dirty="0" smtClean="0"/>
              <a:t>Fixed MLD details: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IGMP2/MLD1: Install incoming filter at MAGs, only</a:t>
            </a:r>
          </a:p>
          <a:p>
            <a:pPr lvl="1"/>
            <a:r>
              <a:rPr lang="en-US" dirty="0" smtClean="0">
                <a:sym typeface="Symbol"/>
              </a:rPr>
              <a:t>IGMPv3/MLDv2: Source-specific traffic selection (ASM and SSM)</a:t>
            </a:r>
          </a:p>
          <a:p>
            <a:r>
              <a:rPr lang="en-US" dirty="0" smtClean="0">
                <a:sym typeface="Symbol"/>
              </a:rPr>
              <a:t>Source-specific signaling will avoid duplicate traffic</a:t>
            </a: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Future </a:t>
            </a:r>
            <a:r>
              <a:rPr lang="de-DE" dirty="0" err="1" smtClean="0"/>
              <a:t>Steps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(few) editorial improvements needed</a:t>
            </a:r>
          </a:p>
          <a:p>
            <a:r>
              <a:rPr lang="en-US" dirty="0" smtClean="0"/>
              <a:t>Improve according to WG feedback </a:t>
            </a:r>
          </a:p>
          <a:p>
            <a:r>
              <a:rPr lang="en-US" dirty="0" smtClean="0"/>
              <a:t>Elaborate security section</a:t>
            </a:r>
          </a:p>
          <a:p>
            <a:r>
              <a:rPr lang="en-US" dirty="0" smtClean="0"/>
              <a:t>Add source operations for fast handover solutions ? … (in case the WG will identify a reasonable path to do fast handovers </a:t>
            </a:r>
            <a:r>
              <a:rPr lang="en-US" dirty="0" smtClean="0">
                <a:sym typeface="Wingdings"/>
              </a:rPr>
              <a:t>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Standard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tandar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424</Words>
  <Application>Microsoft Office PowerPoint</Application>
  <PresentationFormat>On-screen Show (4:3)</PresentationFormat>
  <Paragraphs>87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Standard</vt:lpstr>
      <vt:lpstr>Mobile Multicast Sender Support in PMIPv6 Domains   draft-ietf-multimob-pmipv6-source-02</vt:lpstr>
      <vt:lpstr>Objective of the Draft </vt:lpstr>
      <vt:lpstr>Document History</vt:lpstr>
      <vt:lpstr>3. Optimized Source Mobility </vt:lpstr>
      <vt:lpstr>3.1 Multiple Upstream Proxy</vt:lpstr>
      <vt:lpstr>3.1 Filter Table for MUIMP</vt:lpstr>
      <vt:lpstr>3.1 Filter-based Routing for MUIMP – Typical Use Cases</vt:lpstr>
      <vt:lpstr>3.2 Proxy Peering (update)</vt:lpstr>
      <vt:lpstr>Future Steps</vt:lpstr>
      <vt:lpstr>Slide 10</vt:lpstr>
    </vt:vector>
  </TitlesOfParts>
  <Company>HAW Hamburg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draft-ietf-multimob-pmipv6-base-source-00</dc:title>
  <dc:creator>Thomas C Schmidt</dc:creator>
  <cp:keywords>Mobile Multicast, Sender Mobility</cp:keywords>
  <cp:lastModifiedBy>Huawei</cp:lastModifiedBy>
  <cp:revision>50</cp:revision>
  <dcterms:created xsi:type="dcterms:W3CDTF">2009-11-10T10:05:15Z</dcterms:created>
  <dcterms:modified xsi:type="dcterms:W3CDTF">2012-11-07T13:38:59Z</dcterms:modified>
</cp:coreProperties>
</file>