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611" r:id="rId3"/>
    <p:sldId id="609" r:id="rId4"/>
    <p:sldId id="610" r:id="rId5"/>
    <p:sldId id="614" r:id="rId6"/>
    <p:sldId id="616" r:id="rId7"/>
    <p:sldId id="615" r:id="rId8"/>
    <p:sldId id="593" r:id="rId9"/>
    <p:sldId id="620" r:id="rId10"/>
    <p:sldId id="617" r:id="rId11"/>
    <p:sldId id="592" r:id="rId12"/>
    <p:sldId id="596" r:id="rId13"/>
    <p:sldId id="618" r:id="rId14"/>
    <p:sldId id="597" r:id="rId15"/>
    <p:sldId id="599" r:id="rId16"/>
  </p:sldIdLst>
  <p:sldSz cx="9144000" cy="6858000" type="screen4x3"/>
  <p:notesSz cx="7099300" cy="102346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51" autoAdjust="0"/>
    <p:restoredTop sz="97481" autoAdjust="0"/>
  </p:normalViewPr>
  <p:slideViewPr>
    <p:cSldViewPr>
      <p:cViewPr>
        <p:scale>
          <a:sx n="68" d="100"/>
          <a:sy n="68" d="100"/>
        </p:scale>
        <p:origin x="-1158" y="-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4" y="0"/>
    </p:cViewPr>
  </p:outlineViewPr>
  <p:notesTextViewPr>
    <p:cViewPr>
      <p:scale>
        <a:sx n="75" d="100"/>
        <a:sy n="75" d="100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-1848" y="-96"/>
      </p:cViewPr>
      <p:guideLst>
        <p:guide orient="horz" pos="3224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137" cy="512222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4020506" y="0"/>
            <a:ext cx="3077137" cy="512222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2B7800A4-502D-4739-9AB8-F797DEF0B5A7}" type="datetimeFigureOut">
              <a:rPr lang="ko-KR" altLang="en-US"/>
              <a:pPr>
                <a:defRPr/>
              </a:pPr>
              <a:t>2012-11-07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720755"/>
            <a:ext cx="3077137" cy="512222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4020506" y="9720755"/>
            <a:ext cx="3077137" cy="512222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CAA904CF-6D96-494C-A5AE-9077C0BB65A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8038730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137" cy="512222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0506" y="0"/>
            <a:ext cx="3077137" cy="512222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B3E8DA5-2B0F-4CA0-AE20-C052314CA765}" type="datetimeFigureOut">
              <a:rPr lang="ko-KR" altLang="en-US"/>
              <a:pPr>
                <a:defRPr/>
              </a:pPr>
              <a:t>2012-11-07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6763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09599" y="4862015"/>
            <a:ext cx="5680103" cy="4605085"/>
          </a:xfrm>
          <a:prstGeom prst="rect">
            <a:avLst/>
          </a:prstGeom>
        </p:spPr>
        <p:txBody>
          <a:bodyPr vert="horz" lIns="94759" tIns="47380" rIns="94759" bIns="47380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0755"/>
            <a:ext cx="3077137" cy="512222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0506" y="9720755"/>
            <a:ext cx="3077137" cy="512222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F342D41-DF96-4EA7-B86A-96596A5FC99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7537397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o-KR" altLang="en-US" smtClean="0"/>
          </a:p>
        </p:txBody>
      </p:sp>
      <p:sp>
        <p:nvSpPr>
          <p:cNvPr id="2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C52552C-FC96-4BA2-AC42-B2AE58CE1A3A}" type="slidenum">
              <a:rPr lang="ko-KR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o-KR" altLang="en-US" smtClean="0"/>
          </a:p>
        </p:txBody>
      </p:sp>
      <p:sp>
        <p:nvSpPr>
          <p:cNvPr id="2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C52552C-FC96-4BA2-AC42-B2AE58CE1A3A}" type="slidenum">
              <a:rPr lang="ko-KR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16E68-1C5A-4280-826C-222320FFE6C9}" type="datetime1">
              <a:rPr lang="ko-KR" altLang="en-US" smtClean="0"/>
              <a:pPr>
                <a:defRPr/>
              </a:pPr>
              <a:t>2012-11-07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 smtClean="0"/>
              <a:t>IETF 84th, Vancouver, Canada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53F2B-55A9-4A41-8C1A-6A8249F8829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7BBAA-AAD6-4B55-A6AB-379EDBEC67CF}" type="datetime1">
              <a:rPr lang="ko-KR" altLang="en-US" smtClean="0"/>
              <a:pPr>
                <a:defRPr/>
              </a:pPr>
              <a:t>2012-11-07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 smtClean="0"/>
              <a:t>IETF 84th, Vancouver, Canada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78C6A-2FB9-4EEB-9118-D97FAF87049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2B4B5-C3D2-4578-97C5-07D7C83D4FF5}" type="datetime1">
              <a:rPr lang="ko-KR" altLang="en-US" smtClean="0"/>
              <a:pPr>
                <a:defRPr/>
              </a:pPr>
              <a:t>2012-11-07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 smtClean="0"/>
              <a:t>IETF 84th, Vancouver, Canada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8A053-3BC5-4953-A08E-8CC6BCC1CA1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 latinLnBrk="0">
              <a:defRPr sz="2400">
                <a:latin typeface="Arial" pitchFamily="34" charset="0"/>
                <a:cs typeface="Arial" pitchFamily="34" charset="0"/>
              </a:defRPr>
            </a:lvl1pPr>
            <a:lvl2pPr latinLnBrk="0">
              <a:defRPr sz="2200">
                <a:latin typeface="Arial" pitchFamily="34" charset="0"/>
                <a:cs typeface="Arial" pitchFamily="34" charset="0"/>
              </a:defRPr>
            </a:lvl2pPr>
            <a:lvl3pPr latinLnBrk="0">
              <a:defRPr sz="2200">
                <a:latin typeface="Arial" pitchFamily="34" charset="0"/>
                <a:cs typeface="Arial" pitchFamily="34" charset="0"/>
              </a:defRPr>
            </a:lvl3pPr>
            <a:lvl4pPr latinLnBrk="0">
              <a:defRPr sz="2200">
                <a:latin typeface="Arial" pitchFamily="34" charset="0"/>
                <a:cs typeface="Arial" pitchFamily="34" charset="0"/>
              </a:defRPr>
            </a:lvl4pPr>
            <a:lvl5pPr latinLnBrk="0">
              <a:defRPr sz="2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4"/>
          </p:nvPr>
        </p:nvSpPr>
        <p:spPr>
          <a:xfrm>
            <a:off x="7010432" y="6492899"/>
            <a:ext cx="2133600" cy="365125"/>
          </a:xfrm>
        </p:spPr>
        <p:txBody>
          <a:bodyPr/>
          <a:lstStyle>
            <a:lvl1pPr algn="ctr">
              <a:defRPr sz="1400" b="0"/>
            </a:lvl1pPr>
          </a:lstStyle>
          <a:p>
            <a:pPr>
              <a:defRPr/>
            </a:pPr>
            <a:fld id="{38F261D8-D693-4776-A541-24EC2C4B0A87}" type="slidenum">
              <a:rPr lang="ko-KR" altLang="en-US" smtClean="0"/>
              <a:pPr>
                <a:defRPr/>
              </a:pPr>
              <a:t>‹#›</a:t>
            </a:fld>
            <a:endParaRPr lang="ko-KR" altLang="en-US" dirty="0"/>
          </a:p>
        </p:txBody>
      </p:sp>
      <p:sp>
        <p:nvSpPr>
          <p:cNvPr id="15" name="Rectangle 6" descr="Gold bar"/>
          <p:cNvSpPr>
            <a:spLocks noChangeArrowheads="1"/>
          </p:cNvSpPr>
          <p:nvPr userDrawn="1"/>
        </p:nvSpPr>
        <p:spPr bwMode="auto">
          <a:xfrm>
            <a:off x="-32" y="0"/>
            <a:ext cx="228600" cy="228600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ctr" latinLnBrk="0"/>
            <a:endParaRPr kumimoji="0" lang="ko-KR" altLang="ko-KR" sz="2400">
              <a:solidFill>
                <a:srgbClr val="FFFF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6" name="Rectangle 7" descr="Orange bar"/>
          <p:cNvSpPr>
            <a:spLocks noChangeArrowheads="1"/>
          </p:cNvSpPr>
          <p:nvPr userDrawn="1"/>
        </p:nvSpPr>
        <p:spPr bwMode="auto">
          <a:xfrm>
            <a:off x="-32" y="2286000"/>
            <a:ext cx="228600" cy="22860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ctr" latinLnBrk="0"/>
            <a:endParaRPr kumimoji="0" lang="ko-KR" altLang="ko-KR" sz="24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7" name="Rectangle 8" descr="Slate bar"/>
          <p:cNvSpPr>
            <a:spLocks noChangeArrowheads="1"/>
          </p:cNvSpPr>
          <p:nvPr userDrawn="1"/>
        </p:nvSpPr>
        <p:spPr bwMode="auto">
          <a:xfrm>
            <a:off x="-32" y="4572000"/>
            <a:ext cx="228600" cy="22860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ctr" latinLnBrk="0"/>
            <a:endParaRPr kumimoji="0" lang="ko-KR" altLang="ko-KR" sz="24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9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492899"/>
            <a:ext cx="30194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ko-KR" dirty="0" smtClean="0"/>
              <a:t>IETF 85th, Atlanta, U.S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6D2BE-5BD0-46AA-8242-E5524E618872}" type="datetime1">
              <a:rPr lang="ko-KR" altLang="en-US" smtClean="0"/>
              <a:pPr>
                <a:defRPr/>
              </a:pPr>
              <a:t>2012-11-07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 smtClean="0"/>
              <a:t>IETF 84th, Vancouver, Canada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56A61-1425-4FC0-AC95-04A952D3DF3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2D9FA-B9DD-47FD-94CF-E158488E023C}" type="datetime1">
              <a:rPr lang="ko-KR" altLang="en-US" smtClean="0"/>
              <a:pPr>
                <a:defRPr/>
              </a:pPr>
              <a:t>2012-11-07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 smtClean="0"/>
              <a:t>IETF 84th, Vancouver, Canada</a:t>
            </a:r>
            <a:endParaRPr lang="ko-KR" altLang="en-US" dirty="0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179B2-E6EA-46B7-8802-1B46368EC4F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FA990-954D-411B-A2CC-55283E433049}" type="datetime1">
              <a:rPr lang="ko-KR" altLang="en-US" smtClean="0"/>
              <a:pPr>
                <a:defRPr/>
              </a:pPr>
              <a:t>2012-11-07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 smtClean="0"/>
              <a:t>IETF 84th, Vancouver, Canada</a:t>
            </a:r>
            <a:endParaRPr lang="ko-KR" altLang="en-US" dirty="0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9C727-2E47-45FB-8898-35B766386AA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A09569-40B7-40E6-A868-9C0C23C03801}" type="datetime1">
              <a:rPr lang="ko-KR" altLang="en-US" smtClean="0"/>
              <a:pPr>
                <a:defRPr/>
              </a:pPr>
              <a:t>2012-11-07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 smtClean="0"/>
              <a:t>IETF 84th, Vancouver, Canada</a:t>
            </a:r>
            <a:endParaRPr lang="ko-KR" altLang="en-US" dirty="0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6F940-308A-49C9-9727-0B21C8C70A3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FF6BE-DA04-49B1-9F09-D3AF65B06F47}" type="datetime1">
              <a:rPr lang="ko-KR" altLang="en-US" smtClean="0"/>
              <a:pPr>
                <a:defRPr/>
              </a:pPr>
              <a:t>2012-11-07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 smtClean="0"/>
              <a:t>IETF 84th, Vancouver, Canada</a:t>
            </a:r>
            <a:endParaRPr lang="ko-KR" altLang="en-US" dirty="0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61767-F3E2-41C2-B394-6FC7D756C27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8B5CE-6A62-4932-B29C-4E6FA7B75814}" type="datetime1">
              <a:rPr lang="ko-KR" altLang="en-US" smtClean="0"/>
              <a:pPr>
                <a:defRPr/>
              </a:pPr>
              <a:t>2012-11-07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 smtClean="0"/>
              <a:t>IETF 84th, Vancouver, Canada</a:t>
            </a:r>
            <a:endParaRPr lang="ko-KR" altLang="en-US" dirty="0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184D2-43F0-43E8-970E-EEB936ADCA0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B45B9-82EC-4F92-B1A8-4B2E5FF2123C}" type="datetime1">
              <a:rPr lang="ko-KR" altLang="en-US" smtClean="0"/>
              <a:pPr>
                <a:defRPr/>
              </a:pPr>
              <a:t>2012-11-07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 smtClean="0"/>
              <a:t>IETF 84th, Vancouver, Canada</a:t>
            </a:r>
            <a:endParaRPr lang="ko-KR" altLang="en-US" dirty="0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266F6-2ACF-476A-AD31-035BE7C9E1A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DDD3915-C9D6-49DC-A6BE-CFEB536EBA16}" type="datetime1">
              <a:rPr lang="ko-KR" altLang="en-US" smtClean="0"/>
              <a:pPr>
                <a:defRPr/>
              </a:pPr>
              <a:t>2012-11-07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en-US" altLang="ko-KR" dirty="0" smtClean="0"/>
              <a:t>IETF 84th, Vancouver, Canada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4EFE2CA-D9A9-4AF8-B3EF-8425277746E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2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제목 1"/>
          <p:cNvSpPr>
            <a:spLocks noGrp="1"/>
          </p:cNvSpPr>
          <p:nvPr>
            <p:ph type="ctrTitle"/>
          </p:nvPr>
        </p:nvSpPr>
        <p:spPr>
          <a:xfrm>
            <a:off x="428625" y="2500319"/>
            <a:ext cx="8315325" cy="1928813"/>
          </a:xfrm>
        </p:spPr>
        <p:txBody>
          <a:bodyPr/>
          <a:lstStyle/>
          <a:p>
            <a:pPr eaLnBrk="1" hangingPunct="1"/>
            <a:r>
              <a:rPr lang="en-US" altLang="ko-KR" sz="3200" dirty="0" smtClean="0">
                <a:latin typeface="Arial" pitchFamily="34" charset="0"/>
                <a:cs typeface="Arial" pitchFamily="34" charset="0"/>
              </a:rPr>
              <a:t>IP Multicast Use Cases and Analysis over Distributed Mobility Management</a:t>
            </a:r>
            <a:br>
              <a:rPr lang="en-US" altLang="ko-KR" sz="3200" dirty="0" smtClean="0">
                <a:latin typeface="Arial" pitchFamily="34" charset="0"/>
                <a:cs typeface="Arial" pitchFamily="34" charset="0"/>
              </a:rPr>
            </a:br>
            <a:r>
              <a:rPr lang="en-US" altLang="ko-KR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altLang="ko-KR" sz="3200" dirty="0" smtClean="0">
                <a:latin typeface="Arial" pitchFamily="34" charset="0"/>
                <a:cs typeface="Arial" pitchFamily="34" charset="0"/>
              </a:rPr>
            </a:b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draft-sfigueiredo-multimob-use-case-dmm-03.txt</a:t>
            </a:r>
            <a:endParaRPr lang="ko-KR" altLang="en-US" sz="3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997273" y="5500702"/>
            <a:ext cx="7535167" cy="100013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ko-KR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Sérgio</a:t>
            </a:r>
            <a:r>
              <a:rPr lang="en-US" altLang="ko-KR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Figueiredo</a:t>
            </a:r>
            <a:r>
              <a:rPr lang="en-US" altLang="ko-KR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altLang="ko-KR" sz="2200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Seil Jeon</a:t>
            </a:r>
            <a:r>
              <a:rPr lang="en-US" altLang="ko-KR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(Presenter), </a:t>
            </a:r>
            <a:r>
              <a:rPr lang="en-US" altLang="ko-KR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Rui</a:t>
            </a:r>
            <a:r>
              <a:rPr lang="en-US" altLang="ko-KR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L. </a:t>
            </a:r>
            <a:r>
              <a:rPr lang="en-US" altLang="ko-KR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Aguiar</a:t>
            </a:r>
            <a:endParaRPr lang="en-US" altLang="ko-KR" sz="2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6" descr="Gold bar"/>
          <p:cNvSpPr>
            <a:spLocks noChangeArrowheads="1"/>
          </p:cNvSpPr>
          <p:nvPr/>
        </p:nvSpPr>
        <p:spPr bwMode="auto">
          <a:xfrm>
            <a:off x="-32" y="0"/>
            <a:ext cx="228600" cy="228600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ctr" latinLnBrk="0"/>
            <a:endParaRPr kumimoji="0" lang="ko-KR" altLang="ko-KR" sz="2400">
              <a:solidFill>
                <a:srgbClr val="FFFF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7" descr="Orange bar"/>
          <p:cNvSpPr>
            <a:spLocks noChangeArrowheads="1"/>
          </p:cNvSpPr>
          <p:nvPr/>
        </p:nvSpPr>
        <p:spPr bwMode="auto">
          <a:xfrm>
            <a:off x="-32" y="2286000"/>
            <a:ext cx="228600" cy="22860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ctr" latinLnBrk="0"/>
            <a:endParaRPr kumimoji="0" lang="ko-KR" altLang="ko-KR" sz="24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0" name="Rectangle 8" descr="Slate bar"/>
          <p:cNvSpPr>
            <a:spLocks noChangeArrowheads="1"/>
          </p:cNvSpPr>
          <p:nvPr/>
        </p:nvSpPr>
        <p:spPr bwMode="auto">
          <a:xfrm>
            <a:off x="-32" y="4572000"/>
            <a:ext cx="228600" cy="22860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ctr" latinLnBrk="0"/>
            <a:endParaRPr kumimoji="0" lang="ko-KR" altLang="ko-KR" sz="24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1" name="부제목 2"/>
          <p:cNvSpPr txBox="1">
            <a:spLocks/>
          </p:cNvSpPr>
          <p:nvPr/>
        </p:nvSpPr>
        <p:spPr bwMode="auto">
          <a:xfrm>
            <a:off x="1428728" y="857232"/>
            <a:ext cx="6400800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ko-KR" sz="2400" dirty="0" smtClean="0">
                <a:latin typeface="Corbel" pitchFamily="34" charset="0"/>
              </a:rPr>
              <a:t>85</a:t>
            </a:r>
            <a:r>
              <a:rPr lang="en-US" altLang="ko-KR" sz="2400" baseline="30000" dirty="0" smtClean="0">
                <a:latin typeface="Corbel" pitchFamily="34" charset="0"/>
              </a:rPr>
              <a:t>th</a:t>
            </a:r>
            <a:r>
              <a:rPr lang="en-US" altLang="ko-KR" sz="2400" dirty="0" smtClean="0">
                <a:latin typeface="Corbel" pitchFamily="34" charset="0"/>
              </a:rPr>
              <a:t> IETF, November 2012, Atlanta, U.S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</a:t>
            </a:r>
            <a:r>
              <a:rPr lang="en-US" smtClean="0"/>
              <a:t>Case for Multicast </a:t>
            </a:r>
            <a:r>
              <a:rPr lang="en-US" dirty="0" smtClean="0"/>
              <a:t>Listener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MLD </a:t>
            </a:r>
            <a:r>
              <a:rPr lang="en-US" dirty="0" smtClean="0"/>
              <a:t>Proxy on MAR</a:t>
            </a:r>
          </a:p>
          <a:p>
            <a:pPr lvl="1"/>
            <a:r>
              <a:rPr lang="en-US" dirty="0" smtClean="0"/>
              <a:t>MLD upstream interface can be setup towards upper multicast router or the anchor router with which the MN is associated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38F261D8-D693-4776-A541-24EC2C4B0A87}" type="slidenum">
              <a:rPr lang="ko-KR" altLang="en-US" smtClean="0"/>
              <a:pPr>
                <a:defRPr/>
              </a:pPr>
              <a:t>10</a:t>
            </a:fld>
            <a:endParaRPr lang="ko-KR" alt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194272"/>
            <a:ext cx="4536504" cy="3619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105942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 in the use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Multicast data replication</a:t>
            </a:r>
          </a:p>
          <a:p>
            <a:pPr lvl="1"/>
            <a:r>
              <a:rPr lang="en-US" dirty="0" smtClean="0"/>
              <a:t>Similar to tunnel convergence problem introduced in PMIPv6 Base Solution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38F261D8-D693-4776-A541-24EC2C4B0A87}" type="slidenum">
              <a:rPr lang="ko-KR" altLang="en-US" smtClean="0"/>
              <a:pPr>
                <a:defRPr/>
              </a:pPr>
              <a:t>11</a:t>
            </a:fld>
            <a:endParaRPr lang="ko-KR" altLang="en-US" dirty="0"/>
          </a:p>
        </p:txBody>
      </p:sp>
      <p:pic>
        <p:nvPicPr>
          <p:cNvPr id="34406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859526"/>
            <a:ext cx="5400600" cy="395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9895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in the use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79296" cy="4525963"/>
          </a:xfrm>
        </p:spPr>
        <p:txBody>
          <a:bodyPr/>
          <a:lstStyle/>
          <a:p>
            <a:r>
              <a:rPr lang="en-US" dirty="0" smtClean="0"/>
              <a:t>Non-optimal routing</a:t>
            </a:r>
          </a:p>
          <a:p>
            <a:pPr lvl="1"/>
            <a:r>
              <a:rPr lang="en-US" dirty="0" smtClean="0"/>
              <a:t>Multicast packets may traverse a long distance as a MN moves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38F261D8-D693-4776-A541-24EC2C4B0A87}" type="slidenum">
              <a:rPr lang="ko-KR" altLang="en-US" smtClean="0"/>
              <a:pPr>
                <a:defRPr/>
              </a:pPr>
              <a:t>12</a:t>
            </a:fld>
            <a:endParaRPr lang="ko-KR" altLang="en-US" dirty="0"/>
          </a:p>
        </p:txBody>
      </p:sp>
      <p:pic>
        <p:nvPicPr>
          <p:cNvPr id="34611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95314" y="2995679"/>
            <a:ext cx="4768974" cy="3601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166361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 for Multicast Sender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MLD Proxy on MAR</a:t>
            </a:r>
          </a:p>
          <a:p>
            <a:pPr lvl="1"/>
            <a:r>
              <a:rPr lang="en-US" dirty="0" smtClean="0"/>
              <a:t>Upstream interface of MLD Proxy for multicast sender is set up towards an upper multicast router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38F261D8-D693-4776-A541-24EC2C4B0A87}" type="slidenum">
              <a:rPr lang="ko-KR" altLang="en-US" smtClean="0"/>
              <a:pPr>
                <a:defRPr/>
              </a:pPr>
              <a:t>13</a:t>
            </a:fld>
            <a:endParaRPr lang="ko-KR" alt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068960"/>
            <a:ext cx="4096643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9629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in </a:t>
            </a:r>
            <a:r>
              <a:rPr lang="en-US" dirty="0" smtClean="0"/>
              <a:t>the use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lang="en-US" dirty="0" smtClean="0"/>
              <a:t>Triangular routing after sender mobility</a:t>
            </a:r>
          </a:p>
          <a:p>
            <a:r>
              <a:rPr lang="en-US" dirty="0" smtClean="0"/>
              <a:t>Flow </a:t>
            </a:r>
            <a:r>
              <a:rPr lang="en-US" dirty="0"/>
              <a:t>of multicast </a:t>
            </a:r>
            <a:r>
              <a:rPr lang="en-US" dirty="0" smtClean="0"/>
              <a:t>data (source movement)</a:t>
            </a:r>
            <a:endParaRPr lang="en-US" dirty="0"/>
          </a:p>
          <a:p>
            <a:pPr lvl="1"/>
            <a:r>
              <a:rPr lang="en-US" dirty="0"/>
              <a:t>Source -&gt; </a:t>
            </a:r>
            <a:r>
              <a:rPr lang="en-US" dirty="0" smtClean="0"/>
              <a:t>N-MAR-&gt; P-MAR </a:t>
            </a:r>
            <a:r>
              <a:rPr lang="en-US" dirty="0"/>
              <a:t>-&gt; Multicast Tree -&gt; </a:t>
            </a:r>
            <a:r>
              <a:rPr lang="en-US" dirty="0" smtClean="0"/>
              <a:t>N-MAR </a:t>
            </a:r>
            <a:r>
              <a:rPr lang="en-US" dirty="0"/>
              <a:t>-&gt; </a:t>
            </a:r>
            <a:r>
              <a:rPr lang="en-US" dirty="0" smtClean="0"/>
              <a:t>L1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38F261D8-D693-4776-A541-24EC2C4B0A87}" type="slidenum">
              <a:rPr lang="ko-KR" altLang="en-US" smtClean="0"/>
              <a:pPr>
                <a:defRPr/>
              </a:pPr>
              <a:t>14</a:t>
            </a:fld>
            <a:endParaRPr lang="ko-KR" altLang="en-US" dirty="0"/>
          </a:p>
        </p:txBody>
      </p:sp>
      <p:pic>
        <p:nvPicPr>
          <p:cNvPr id="34816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38715" y="3068960"/>
            <a:ext cx="4121517" cy="3591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759322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in the use case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Triangular routing after </a:t>
            </a:r>
            <a:r>
              <a:rPr lang="en-US" dirty="0" smtClean="0"/>
              <a:t>listener </a:t>
            </a:r>
            <a:r>
              <a:rPr lang="en-US" dirty="0"/>
              <a:t>mobility </a:t>
            </a:r>
            <a:endParaRPr lang="en-US" dirty="0" smtClean="0"/>
          </a:p>
          <a:p>
            <a:r>
              <a:rPr lang="en-US" dirty="0" smtClean="0"/>
              <a:t>Flow of multicast data (listener movement)</a:t>
            </a:r>
          </a:p>
          <a:p>
            <a:pPr lvl="1"/>
            <a:r>
              <a:rPr lang="en-US" dirty="0" smtClean="0"/>
              <a:t>Source </a:t>
            </a:r>
            <a:r>
              <a:rPr lang="en-US" dirty="0"/>
              <a:t>-&gt; </a:t>
            </a:r>
            <a:r>
              <a:rPr lang="en-US" dirty="0" smtClean="0"/>
              <a:t>N-MAR </a:t>
            </a:r>
            <a:r>
              <a:rPr lang="en-US" dirty="0"/>
              <a:t>-&gt; </a:t>
            </a:r>
            <a:r>
              <a:rPr lang="en-US" dirty="0" smtClean="0"/>
              <a:t>Multicast </a:t>
            </a:r>
            <a:r>
              <a:rPr lang="en-US" dirty="0"/>
              <a:t>Tree -&gt; </a:t>
            </a:r>
            <a:r>
              <a:rPr lang="en-US" dirty="0" smtClean="0"/>
              <a:t>P-MAR </a:t>
            </a:r>
            <a:r>
              <a:rPr lang="en-US" dirty="0"/>
              <a:t>-&gt; </a:t>
            </a:r>
            <a:r>
              <a:rPr lang="en-US" dirty="0" smtClean="0"/>
              <a:t>N-MAR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38F261D8-D693-4776-A541-24EC2C4B0A87}" type="slidenum">
              <a:rPr lang="ko-KR" altLang="en-US" smtClean="0"/>
              <a:pPr>
                <a:defRPr/>
              </a:pPr>
              <a:t>15</a:t>
            </a:fld>
            <a:endParaRPr lang="ko-KR" altLang="en-US" dirty="0"/>
          </a:p>
        </p:txBody>
      </p:sp>
      <p:pic>
        <p:nvPicPr>
          <p:cNvPr id="3502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034742"/>
            <a:ext cx="4405249" cy="3634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68184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Draft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-00, -01,</a:t>
            </a:r>
          </a:p>
          <a:p>
            <a:pPr lvl="1"/>
            <a:r>
              <a:rPr lang="en-US" dirty="0" smtClean="0"/>
              <a:t>Presented as the matter of future DMM topic in 83</a:t>
            </a:r>
            <a:r>
              <a:rPr lang="en-US" baseline="30000" dirty="0" smtClean="0"/>
              <a:t>rd</a:t>
            </a:r>
            <a:r>
              <a:rPr lang="en-US" dirty="0" smtClean="0"/>
              <a:t> Paris meeting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-02 version</a:t>
            </a:r>
          </a:p>
          <a:p>
            <a:pPr lvl="1"/>
            <a:r>
              <a:rPr lang="en-US" dirty="0" smtClean="0"/>
              <a:t>Presented in 84</a:t>
            </a:r>
            <a:r>
              <a:rPr lang="en-US" baseline="30000" dirty="0" smtClean="0"/>
              <a:t>th</a:t>
            </a:r>
            <a:r>
              <a:rPr lang="en-US" dirty="0" smtClean="0"/>
              <a:t> Vancouver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38F261D8-D693-4776-A541-24EC2C4B0A87}" type="slidenum">
              <a:rPr lang="ko-KR" altLang="en-US" smtClean="0"/>
              <a:pPr>
                <a:defRPr/>
              </a:pPr>
              <a:t>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IETF 85th, Atlanta, U.S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5988598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 and Requirements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Identify IP multicast use cases </a:t>
            </a:r>
            <a:r>
              <a:rPr lang="en-US" dirty="0" smtClean="0"/>
              <a:t>with the </a:t>
            </a:r>
            <a:r>
              <a:rPr lang="en-US" dirty="0"/>
              <a:t>applications of existing </a:t>
            </a:r>
            <a:r>
              <a:rPr lang="en-US" dirty="0" smtClean="0"/>
              <a:t>IP multicast standards </a:t>
            </a:r>
            <a:r>
              <a:rPr lang="en-US" dirty="0"/>
              <a:t>over DMM</a:t>
            </a:r>
          </a:p>
          <a:p>
            <a:pPr lvl="1"/>
            <a:r>
              <a:rPr lang="en-US" dirty="0"/>
              <a:t>Using MLD Proxy, Multicast Router</a:t>
            </a:r>
          </a:p>
          <a:p>
            <a:pPr lvl="1"/>
            <a:r>
              <a:rPr lang="en-US" dirty="0"/>
              <a:t>Including Multicast </a:t>
            </a:r>
            <a:r>
              <a:rPr lang="en-US" dirty="0" smtClean="0"/>
              <a:t>Listener &amp; Sender </a:t>
            </a:r>
            <a:r>
              <a:rPr lang="en-US" dirty="0"/>
              <a:t>Support</a:t>
            </a:r>
          </a:p>
          <a:p>
            <a:pPr lvl="1"/>
            <a:endParaRPr lang="en-US" dirty="0"/>
          </a:p>
          <a:p>
            <a:r>
              <a:rPr lang="en-US" dirty="0"/>
              <a:t>Present </a:t>
            </a:r>
            <a:r>
              <a:rPr lang="en-US" dirty="0" smtClean="0"/>
              <a:t>detailed analysis </a:t>
            </a:r>
            <a:r>
              <a:rPr lang="en-US" dirty="0"/>
              <a:t>on each use case</a:t>
            </a:r>
          </a:p>
          <a:p>
            <a:pPr lvl="1"/>
            <a:r>
              <a:rPr lang="en-US" dirty="0"/>
              <a:t>Performance, </a:t>
            </a:r>
            <a:r>
              <a:rPr lang="en-US" dirty="0" smtClean="0"/>
              <a:t>deployment issues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Assumptions based on DMM </a:t>
            </a:r>
            <a:r>
              <a:rPr lang="en-US" dirty="0" smtClean="0"/>
              <a:t>requirements [1]</a:t>
            </a:r>
          </a:p>
          <a:p>
            <a:endParaRPr lang="pt-PT" dirty="0" smtClean="0"/>
          </a:p>
          <a:p>
            <a:r>
              <a:rPr lang="en-US" sz="1800" dirty="0" smtClean="0"/>
              <a:t>[1] H. Chan, "Requirements of distributed mobility management“,draft-ietf-dmm-requirements-02 (work in progress), September 2012.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38F261D8-D693-4776-A541-24EC2C4B0A87}" type="slidenum">
              <a:rPr lang="ko-KR" altLang="en-US" smtClean="0"/>
              <a:pPr>
                <a:defRPr/>
              </a:pPr>
              <a:t>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IETF 85th, Atlanta, U.S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9448023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Changes from -02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According to the Goals,</a:t>
            </a:r>
          </a:p>
          <a:p>
            <a:pPr lvl="1"/>
            <a:r>
              <a:rPr lang="en-US" altLang="ko-KR" dirty="0"/>
              <a:t>Title clarified and </a:t>
            </a:r>
            <a:r>
              <a:rPr lang="en-US" altLang="ko-KR" dirty="0" err="1"/>
              <a:t>ToC</a:t>
            </a:r>
            <a:r>
              <a:rPr lang="en-US" altLang="ko-KR" dirty="0"/>
              <a:t> </a:t>
            </a:r>
            <a:r>
              <a:rPr lang="en-US" altLang="ko-KR" dirty="0" smtClean="0"/>
              <a:t>arranged</a:t>
            </a:r>
          </a:p>
          <a:p>
            <a:pPr lvl="2"/>
            <a:r>
              <a:rPr lang="pt-PT" altLang="ko-KR" dirty="0" err="1" smtClean="0"/>
              <a:t>Clearer</a:t>
            </a:r>
            <a:r>
              <a:rPr lang="pt-PT" altLang="ko-KR" dirty="0" smtClean="0"/>
              <a:t> </a:t>
            </a:r>
            <a:r>
              <a:rPr lang="pt-PT" altLang="ko-KR" dirty="0" err="1" smtClean="0"/>
              <a:t>separation</a:t>
            </a:r>
            <a:r>
              <a:rPr lang="pt-PT" altLang="ko-KR" dirty="0" smtClean="0"/>
              <a:t> </a:t>
            </a:r>
            <a:r>
              <a:rPr lang="pt-PT" altLang="ko-KR" dirty="0" err="1" smtClean="0"/>
              <a:t>between</a:t>
            </a:r>
            <a:r>
              <a:rPr lang="pt-PT" altLang="ko-KR" dirty="0" smtClean="0"/>
              <a:t> </a:t>
            </a:r>
            <a:r>
              <a:rPr lang="pt-PT" altLang="ko-KR" b="1" dirty="0" smtClean="0"/>
              <a:t>Use Cases </a:t>
            </a:r>
            <a:r>
              <a:rPr lang="pt-PT" altLang="ko-KR" dirty="0" err="1" smtClean="0"/>
              <a:t>and</a:t>
            </a:r>
            <a:r>
              <a:rPr lang="pt-PT" altLang="ko-KR" dirty="0" smtClean="0"/>
              <a:t> </a:t>
            </a:r>
            <a:r>
              <a:rPr lang="pt-PT" altLang="ko-KR" b="1" dirty="0" err="1" smtClean="0"/>
              <a:t>Analysis</a:t>
            </a:r>
            <a:endParaRPr lang="en-US" altLang="ko-KR" b="1" dirty="0" smtClean="0"/>
          </a:p>
          <a:p>
            <a:pPr lvl="1"/>
            <a:r>
              <a:rPr lang="en-US" altLang="ko-KR" dirty="0" smtClean="0"/>
              <a:t>Contents complemented (it now includes </a:t>
            </a:r>
            <a:r>
              <a:rPr lang="en-US" altLang="ko-KR" b="1" dirty="0" smtClean="0"/>
              <a:t>Multicast Router </a:t>
            </a:r>
            <a:r>
              <a:rPr lang="en-US" altLang="ko-KR" dirty="0" smtClean="0"/>
              <a:t>deployment)</a:t>
            </a:r>
          </a:p>
          <a:p>
            <a:pPr lvl="1"/>
            <a:endParaRPr lang="en-US" altLang="ko-KR" dirty="0"/>
          </a:p>
          <a:p>
            <a:r>
              <a:rPr lang="en-US" altLang="ko-KR" dirty="0" smtClean="0"/>
              <a:t>Analysis summarized in a Table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38F261D8-D693-4776-A541-24EC2C4B0A87}" type="slidenum">
              <a:rPr lang="ko-KR" altLang="en-US" smtClean="0"/>
              <a:pPr>
                <a:defRPr/>
              </a:pPr>
              <a:t>4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IETF 85th, Atlanta, U.S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2166438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 Multicast over DMM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/>
          <a:lstStyle/>
          <a:p>
            <a:r>
              <a:rPr lang="en-US" dirty="0" smtClean="0"/>
              <a:t>Interest in DMM within IETF is confirmed</a:t>
            </a:r>
          </a:p>
          <a:p>
            <a:pPr lvl="1"/>
            <a:r>
              <a:rPr lang="en-US" dirty="0" smtClean="0"/>
              <a:t>Main concept is to distribute unicast IP flows through different anchors deployed at edge-side</a:t>
            </a:r>
          </a:p>
          <a:p>
            <a:endParaRPr lang="en-US" dirty="0" smtClean="0"/>
          </a:p>
          <a:p>
            <a:r>
              <a:rPr lang="en-US" dirty="0" smtClean="0"/>
              <a:t>IP multicast over DMM</a:t>
            </a:r>
          </a:p>
          <a:p>
            <a:pPr lvl="1"/>
            <a:r>
              <a:rPr lang="en-US" dirty="0" smtClean="0"/>
              <a:t>Use </a:t>
            </a:r>
            <a:r>
              <a:rPr lang="en-US" dirty="0"/>
              <a:t>case -&gt; Analysis -&gt; Requirement, then …</a:t>
            </a:r>
          </a:p>
          <a:p>
            <a:pPr lvl="1"/>
            <a:endParaRPr lang="en-US" dirty="0"/>
          </a:p>
          <a:p>
            <a:r>
              <a:rPr lang="en-US" dirty="0" smtClean="0"/>
              <a:t>The use case doesn’t </a:t>
            </a:r>
            <a:r>
              <a:rPr lang="en-US" dirty="0"/>
              <a:t>need to be tightly coupled with DMM </a:t>
            </a:r>
            <a:r>
              <a:rPr lang="en-US" dirty="0" smtClean="0"/>
              <a:t>unicast solution</a:t>
            </a:r>
            <a:endParaRPr lang="en-US" dirty="0"/>
          </a:p>
          <a:p>
            <a:endParaRPr lang="en-US" dirty="0"/>
          </a:p>
          <a:p>
            <a:r>
              <a:rPr lang="en-US" dirty="0"/>
              <a:t>But just needed how IP </a:t>
            </a:r>
            <a:r>
              <a:rPr lang="en-US" dirty="0" smtClean="0"/>
              <a:t>multicasting with various deployment options could </a:t>
            </a:r>
            <a:r>
              <a:rPr lang="en-US" dirty="0"/>
              <a:t>be used </a:t>
            </a:r>
            <a:r>
              <a:rPr lang="en-US" u="sng" dirty="0"/>
              <a:t>over </a:t>
            </a:r>
            <a:r>
              <a:rPr lang="en-US" u="sng" dirty="0" smtClean="0"/>
              <a:t>DMM</a:t>
            </a:r>
            <a:endParaRPr lang="en-US" u="sng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38F261D8-D693-4776-A541-24EC2C4B0A87}" type="slidenum">
              <a:rPr lang="ko-KR" altLang="en-US" smtClean="0"/>
              <a:pPr>
                <a:defRPr/>
              </a:pPr>
              <a:t>5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IETF 85th, Atlanta, U.S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039781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DMM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 paradigm-change in DMM is described in first DMM requirement</a:t>
            </a:r>
          </a:p>
          <a:p>
            <a:pPr lvl="1"/>
            <a:endParaRPr lang="en-US" dirty="0" smtClean="0"/>
          </a:p>
          <a:p>
            <a:pPr lvl="1"/>
            <a:r>
              <a:rPr lang="pt-PT" b="1" dirty="0" smtClean="0"/>
              <a:t>REQ1: </a:t>
            </a:r>
            <a:r>
              <a:rPr lang="pt-PT" b="1" dirty="0" err="1" smtClean="0"/>
              <a:t>Distributed</a:t>
            </a:r>
            <a:r>
              <a:rPr lang="pt-PT" b="1" dirty="0" smtClean="0"/>
              <a:t> </a:t>
            </a:r>
            <a:r>
              <a:rPr lang="pt-PT" b="1" dirty="0" err="1" smtClean="0"/>
              <a:t>deployment</a:t>
            </a:r>
            <a:endParaRPr lang="en-US" b="1" dirty="0" smtClean="0"/>
          </a:p>
          <a:p>
            <a:pPr lvl="1">
              <a:buNone/>
            </a:pPr>
            <a:r>
              <a:rPr lang="en-US" dirty="0" smtClean="0"/>
              <a:t>   “IP mobility, network access and routing solutions provided by DMM MUST enable distributed deployment of mobility management of IP sessions so that traffic </a:t>
            </a:r>
            <a:r>
              <a:rPr lang="en-US" dirty="0"/>
              <a:t>does not need to traverse centrally deployed mobility anchors and thus can be routed in an optimal </a:t>
            </a:r>
            <a:r>
              <a:rPr lang="en-US" dirty="0" smtClean="0"/>
              <a:t>manner.”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38F261D8-D693-4776-A541-24EC2C4B0A87}" type="slidenum">
              <a:rPr lang="ko-KR" altLang="en-US" smtClean="0"/>
              <a:pPr>
                <a:defRPr/>
              </a:pPr>
              <a:t>6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IETF 85th, Atlanta, U.S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13043388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cases and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Multicast Listener</a:t>
            </a:r>
          </a:p>
          <a:p>
            <a:pPr lvl="1"/>
            <a:r>
              <a:rPr lang="en-US" dirty="0" smtClean="0"/>
              <a:t>MLD Proxy on MAR (mobility access router)</a:t>
            </a:r>
          </a:p>
          <a:p>
            <a:pPr lvl="1"/>
            <a:r>
              <a:rPr lang="en-US" dirty="0" smtClean="0"/>
              <a:t>Multicast Router on MAR</a:t>
            </a:r>
          </a:p>
          <a:p>
            <a:pPr lvl="1"/>
            <a:endParaRPr lang="en-US" dirty="0"/>
          </a:p>
          <a:p>
            <a:r>
              <a:rPr lang="en-US" dirty="0" smtClean="0"/>
              <a:t>Multicast Sender</a:t>
            </a:r>
          </a:p>
          <a:p>
            <a:pPr lvl="1"/>
            <a:r>
              <a:rPr lang="en-US" dirty="0"/>
              <a:t>MLD Proxy on MAR</a:t>
            </a:r>
          </a:p>
          <a:p>
            <a:pPr lvl="1"/>
            <a:r>
              <a:rPr lang="en-US" dirty="0"/>
              <a:t>Multicast Router on MAR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38F261D8-D693-4776-A541-24EC2C4B0A87}" type="slidenum">
              <a:rPr lang="ko-KR" altLang="en-US" smtClean="0"/>
              <a:pPr>
                <a:defRPr/>
              </a:pPr>
              <a:t>7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IETF 85th, Atlanta, U.S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277450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Q &amp; 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 flow reasonable?</a:t>
            </a:r>
          </a:p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38F261D8-D693-4776-A541-24EC2C4B0A87}" type="slidenum">
              <a:rPr lang="ko-KR" altLang="en-US" smtClean="0"/>
              <a:pPr>
                <a:defRPr/>
              </a:pPr>
              <a:t>8</a:t>
            </a:fld>
            <a:endParaRPr lang="ko-KR" altLang="en-US" dirty="0"/>
          </a:p>
        </p:txBody>
      </p:sp>
      <p:pic>
        <p:nvPicPr>
          <p:cNvPr id="6" name="Picture 2" descr="PE0156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29458" y="3356992"/>
            <a:ext cx="3714750" cy="246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742947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제목 1"/>
          <p:cNvSpPr>
            <a:spLocks noGrp="1"/>
          </p:cNvSpPr>
          <p:nvPr>
            <p:ph type="ctrTitle"/>
          </p:nvPr>
        </p:nvSpPr>
        <p:spPr>
          <a:xfrm>
            <a:off x="428625" y="2500319"/>
            <a:ext cx="8315325" cy="1928813"/>
          </a:xfrm>
        </p:spPr>
        <p:txBody>
          <a:bodyPr/>
          <a:lstStyle/>
          <a:p>
            <a:pPr eaLnBrk="1" hangingPunct="1"/>
            <a:r>
              <a:rPr lang="en-US" altLang="ko-KR" sz="3200" dirty="0" smtClean="0">
                <a:latin typeface="Arial" pitchFamily="34" charset="0"/>
                <a:cs typeface="Arial" pitchFamily="34" charset="0"/>
              </a:rPr>
              <a:t>Backup Slides</a:t>
            </a:r>
            <a:br>
              <a:rPr lang="en-US" altLang="ko-KR" sz="3200" dirty="0" smtClean="0">
                <a:latin typeface="Arial" pitchFamily="34" charset="0"/>
                <a:cs typeface="Arial" pitchFamily="34" charset="0"/>
              </a:rPr>
            </a:br>
            <a:r>
              <a:rPr lang="en-US" altLang="ko-KR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altLang="ko-KR" sz="3200" dirty="0" smtClean="0">
                <a:latin typeface="Arial" pitchFamily="34" charset="0"/>
                <a:cs typeface="Arial" pitchFamily="34" charset="0"/>
              </a:rPr>
            </a:b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Use cases and problem analysis on each use case</a:t>
            </a:r>
            <a:endParaRPr lang="ko-KR" altLang="en-US" sz="3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997273" y="5500702"/>
            <a:ext cx="7535167" cy="100013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ko-KR" sz="2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6" descr="Gold bar"/>
          <p:cNvSpPr>
            <a:spLocks noChangeArrowheads="1"/>
          </p:cNvSpPr>
          <p:nvPr/>
        </p:nvSpPr>
        <p:spPr bwMode="auto">
          <a:xfrm>
            <a:off x="-32" y="0"/>
            <a:ext cx="228600" cy="228600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ctr" latinLnBrk="0"/>
            <a:endParaRPr kumimoji="0" lang="ko-KR" altLang="ko-KR" sz="2400">
              <a:solidFill>
                <a:srgbClr val="FFFF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7" descr="Orange bar"/>
          <p:cNvSpPr>
            <a:spLocks noChangeArrowheads="1"/>
          </p:cNvSpPr>
          <p:nvPr/>
        </p:nvSpPr>
        <p:spPr bwMode="auto">
          <a:xfrm>
            <a:off x="-32" y="2286000"/>
            <a:ext cx="228600" cy="22860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ctr" latinLnBrk="0"/>
            <a:endParaRPr kumimoji="0" lang="ko-KR" altLang="ko-KR" sz="24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0" name="Rectangle 8" descr="Slate bar"/>
          <p:cNvSpPr>
            <a:spLocks noChangeArrowheads="1"/>
          </p:cNvSpPr>
          <p:nvPr/>
        </p:nvSpPr>
        <p:spPr bwMode="auto">
          <a:xfrm>
            <a:off x="-32" y="4572000"/>
            <a:ext cx="228600" cy="22860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ctr" latinLnBrk="0"/>
            <a:endParaRPr kumimoji="0" lang="ko-KR" altLang="ko-KR" sz="24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1" name="부제목 2"/>
          <p:cNvSpPr txBox="1">
            <a:spLocks/>
          </p:cNvSpPr>
          <p:nvPr/>
        </p:nvSpPr>
        <p:spPr bwMode="auto">
          <a:xfrm>
            <a:off x="1428728" y="857232"/>
            <a:ext cx="6400800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ko-KR" sz="2400" dirty="0" smtClean="0">
                <a:latin typeface="Corbel" pitchFamily="34" charset="0"/>
              </a:rPr>
              <a:t>85</a:t>
            </a:r>
            <a:r>
              <a:rPr lang="en-US" altLang="ko-KR" sz="2400" baseline="30000" dirty="0" smtClean="0">
                <a:latin typeface="Corbel" pitchFamily="34" charset="0"/>
              </a:rPr>
              <a:t>th</a:t>
            </a:r>
            <a:r>
              <a:rPr lang="en-US" altLang="ko-KR" sz="2400" dirty="0" smtClean="0">
                <a:latin typeface="Corbel" pitchFamily="34" charset="0"/>
              </a:rPr>
              <a:t> IETF, November 2012, Atlanta, U.S</a:t>
            </a:r>
          </a:p>
        </p:txBody>
      </p:sp>
    </p:spTree>
    <p:extLst>
      <p:ext uri="{BB962C8B-B14F-4D97-AF65-F5344CB8AC3E}">
        <p14:creationId xmlns:p14="http://schemas.microsoft.com/office/powerpoint/2010/main" xmlns="" val="3679366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18687</TotalTime>
  <Words>542</Words>
  <Application>Microsoft Office PowerPoint</Application>
  <PresentationFormat>On-screen Show (4:3)</PresentationFormat>
  <Paragraphs>96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테마</vt:lpstr>
      <vt:lpstr>IP Multicast Use Cases and Analysis over Distributed Mobility Management  draft-sfigueiredo-multimob-use-case-dmm-03.txt</vt:lpstr>
      <vt:lpstr>Draft History</vt:lpstr>
      <vt:lpstr>Goals and Requirements</vt:lpstr>
      <vt:lpstr>Changes from -02</vt:lpstr>
      <vt:lpstr>IP Multicast over DMM</vt:lpstr>
      <vt:lpstr>DMM Requirements</vt:lpstr>
      <vt:lpstr>Use cases and Analysis</vt:lpstr>
      <vt:lpstr>Q &amp; A</vt:lpstr>
      <vt:lpstr>Backup Slides  Use cases and problem analysis on each use case</vt:lpstr>
      <vt:lpstr>Use Case for Multicast Listener</vt:lpstr>
      <vt:lpstr>Problem in the use case</vt:lpstr>
      <vt:lpstr>Problem in the use case</vt:lpstr>
      <vt:lpstr>Use Case for Multicast Sender</vt:lpstr>
      <vt:lpstr>Problem in the use case</vt:lpstr>
      <vt:lpstr>Problem in the use case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Mobile Multicasting Support in Proxy Mobile IPv6</dc:title>
  <dc:creator>Seil Jeon</dc:creator>
  <cp:lastModifiedBy>Huawei</cp:lastModifiedBy>
  <cp:revision>1687</cp:revision>
  <cp:lastPrinted>2012-07-30T14:49:03Z</cp:lastPrinted>
  <dcterms:modified xsi:type="dcterms:W3CDTF">2012-11-07T13:48:45Z</dcterms:modified>
</cp:coreProperties>
</file>