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56" r:id="rId2"/>
    <p:sldId id="257" r:id="rId3"/>
    <p:sldId id="266" r:id="rId4"/>
    <p:sldId id="263" r:id="rId5"/>
    <p:sldId id="264" r:id="rId6"/>
    <p:sldId id="265" r:id="rId7"/>
    <p:sldId id="267" r:id="rId8"/>
    <p:sldId id="268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928" y="-11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handoutMaster" Target="handoutMasters/handoutMaster1.xml"/><Relationship Id="rId12" Type="http://schemas.openxmlformats.org/officeDocument/2006/relationships/printerSettings" Target="printerSettings/printerSettings1.bin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B7A76DE-64F3-354B-B46F-F0DDFDCE6A86}" type="datetime1">
              <a:rPr lang="en-US" smtClean="0"/>
              <a:t>3/13/13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78B363F-2334-974F-83A5-4F02B64353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469423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8FCC44E-49C0-4544-81F6-60613791E7AF}" type="datetime1">
              <a:rPr lang="en-US" smtClean="0"/>
              <a:t>3/13/13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4A16A6D-95EE-8B4A-8007-7E78B7DF03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229129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A16A6D-95EE-8B4A-8007-7E78B7DF03E0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62795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Lennox, Gross, you!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RTP Source Taxonomy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FFCEA2-D4F0-4154-A14F-915E134D47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99348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Lennox, Gross, you!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RTP Source Taxonomy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FFCEA2-D4F0-4154-A14F-915E134D47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30824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Lennox, Gross, you!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RTP Source Taxonomy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FFCEA2-D4F0-4154-A14F-915E134D47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51479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Lennox, Gross, you!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RTP Source Taxonomy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FFCEA2-D4F0-4154-A14F-915E134D47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78607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Lennox, Gross, you!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RTP Source Taxonomy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FFCEA2-D4F0-4154-A14F-915E134D47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36047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Lennox, Gross, you!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RTP Source Taxonomy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FFCEA2-D4F0-4154-A14F-915E134D47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96903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Lennox, Gross, you!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RTP Source Taxonomy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FFCEA2-D4F0-4154-A14F-915E134D47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41651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Lennox, Gross, you!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RTP Source Taxonomy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FFCEA2-D4F0-4154-A14F-915E134D47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8129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Lennox, Gross, you!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RTP Source Taxonomy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FFCEA2-D4F0-4154-A14F-915E134D47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98056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Lennox, Gross, you!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RTP Source Taxonomy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FFCEA2-D4F0-4154-A14F-915E134D47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99975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Lennox, Gross, you!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RTP Source Taxonomy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FFCEA2-D4F0-4154-A14F-915E134D47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88830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Lennox, Gross, you!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RTP Source Taxonomy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FFCEA2-D4F0-4154-A14F-915E134D47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27524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hyperlink" Target="mailto:jonathan@vidyo.com" TargetMode="External"/><Relationship Id="rId3" Type="http://schemas.openxmlformats.org/officeDocument/2006/relationships/hyperlink" Target="mailto:kevin.gross@avanw.com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1981200"/>
            <a:ext cx="7772400" cy="161925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A Taxonomy of Grouping Semantics for RTP Sources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2700" dirty="0">
                <a:latin typeface="Courier New" pitchFamily="49" charset="0"/>
                <a:cs typeface="Courier New" pitchFamily="49" charset="0"/>
              </a:rPr>
              <a:t>draft-lennox-raiarea-rtp-grouping-taxonomy-00</a:t>
            </a:r>
            <a:r>
              <a:rPr lang="en-US" sz="2700" dirty="0" smtClean="0">
                <a:latin typeface="Courier New" pitchFamily="49" charset="0"/>
                <a:cs typeface="Courier New" pitchFamily="49" charset="0"/>
              </a:rPr>
              <a:t/>
            </a:r>
            <a:br>
              <a:rPr lang="en-US" sz="2700" dirty="0" smtClean="0">
                <a:latin typeface="Courier New" pitchFamily="49" charset="0"/>
                <a:cs typeface="Courier New" pitchFamily="49" charset="0"/>
              </a:rPr>
            </a:br>
            <a:r>
              <a:rPr lang="en-US" sz="2700" dirty="0" err="1" smtClean="0">
                <a:cs typeface="Courier New" pitchFamily="49" charset="0"/>
              </a:rPr>
              <a:t>AVTExt</a:t>
            </a:r>
            <a:r>
              <a:rPr lang="en-US" sz="2700" dirty="0" smtClean="0">
                <a:cs typeface="Courier New" pitchFamily="49" charset="0"/>
              </a:rPr>
              <a:t>, </a:t>
            </a:r>
            <a:r>
              <a:rPr lang="en-US" sz="2700" dirty="0" smtClean="0">
                <a:cs typeface="Courier New" pitchFamily="49" charset="0"/>
              </a:rPr>
              <a:t>IETF 86, </a:t>
            </a:r>
            <a:r>
              <a:rPr lang="en-US" sz="2700" dirty="0" smtClean="0">
                <a:cs typeface="Courier New" pitchFamily="49" charset="0"/>
              </a:rPr>
              <a:t>15 March </a:t>
            </a:r>
            <a:r>
              <a:rPr lang="en-US" sz="2700" dirty="0" smtClean="0">
                <a:cs typeface="Courier New" pitchFamily="49" charset="0"/>
              </a:rPr>
              <a:t>2013</a:t>
            </a:r>
            <a:endParaRPr lang="en-US" sz="2700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2362200"/>
          </a:xfrm>
        </p:spPr>
        <p:txBody>
          <a:bodyPr>
            <a:normAutofit fontScale="92500"/>
          </a:bodyPr>
          <a:lstStyle/>
          <a:p>
            <a:endParaRPr lang="en-US" b="1" dirty="0" smtClean="0"/>
          </a:p>
          <a:p>
            <a:r>
              <a:rPr lang="en-US" b="1" dirty="0" smtClean="0"/>
              <a:t>Jonathan Lennox </a:t>
            </a:r>
            <a:r>
              <a:rPr lang="en-US" b="1" dirty="0" smtClean="0">
                <a:hlinkClick r:id="rId2"/>
              </a:rPr>
              <a:t>jonathan@vidyo.com</a:t>
            </a:r>
            <a:endParaRPr lang="en-US" b="1" dirty="0" smtClean="0"/>
          </a:p>
          <a:p>
            <a:r>
              <a:rPr lang="en-US" b="1" dirty="0" smtClean="0"/>
              <a:t>Kevin Gross </a:t>
            </a:r>
            <a:r>
              <a:rPr lang="en-US" b="1" dirty="0" err="1" smtClean="0">
                <a:hlinkClick r:id="rId3"/>
              </a:rPr>
              <a:t>kevin.gross@avanw.com</a:t>
            </a:r>
            <a:endParaRPr lang="en-US" b="1" dirty="0" smtClean="0"/>
          </a:p>
          <a:p>
            <a:r>
              <a:rPr lang="en-US" b="1" i="1" dirty="0" smtClean="0">
                <a:solidFill>
                  <a:srgbClr val="000000"/>
                </a:solidFill>
              </a:rPr>
              <a:t>Your name here!</a:t>
            </a:r>
            <a:endParaRPr lang="en-US" b="1" i="1" dirty="0" smtClean="0">
              <a:solidFill>
                <a:srgbClr val="000000"/>
              </a:solidFill>
            </a:endParaRPr>
          </a:p>
          <a:p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6607411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Background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At the Atlanta IETF, discussion of the SRCNAME draft </a:t>
            </a:r>
            <a:r>
              <a:rPr lang="en-US" dirty="0" err="1" smtClean="0"/>
              <a:t>ratholed</a:t>
            </a:r>
            <a:r>
              <a:rPr lang="en-US" dirty="0" smtClean="0"/>
              <a:t> on confusion on several topics:</a:t>
            </a:r>
          </a:p>
          <a:p>
            <a:pPr lvl="1"/>
            <a:r>
              <a:rPr lang="en-US" dirty="0" smtClean="0"/>
              <a:t>What a “source” is</a:t>
            </a:r>
          </a:p>
          <a:p>
            <a:pPr lvl="1"/>
            <a:r>
              <a:rPr lang="en-US" dirty="0" smtClean="0"/>
              <a:t>What terms to use for various concepts in RTP</a:t>
            </a:r>
          </a:p>
          <a:p>
            <a:r>
              <a:rPr lang="en-US" dirty="0" smtClean="0"/>
              <a:t>We had an ad-hoc breakout meeting afterwards to discuss these issues</a:t>
            </a:r>
          </a:p>
          <a:p>
            <a:r>
              <a:rPr lang="en-US" dirty="0" smtClean="0"/>
              <a:t>This document is a result of that discussion</a:t>
            </a:r>
          </a:p>
          <a:p>
            <a:pPr lvl="1"/>
            <a:r>
              <a:rPr lang="en-US" dirty="0" smtClean="0"/>
              <a:t>Didn’t have as many contributions as I’d hoped...</a:t>
            </a:r>
          </a:p>
          <a:p>
            <a:r>
              <a:rPr lang="en-US" dirty="0" smtClean="0"/>
              <a:t>We also had a breakout this Monday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FFCEA2-D4F0-4154-A14F-915E134D473C}" type="slidenum">
              <a:rPr lang="en-US" smtClean="0"/>
              <a:t>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RTP </a:t>
            </a:r>
            <a:r>
              <a:rPr lang="en-US" dirty="0" smtClean="0"/>
              <a:t>Source Taxonomy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Lennox, Gross, you!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17482581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Naming and Definitions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This draft tries to:</a:t>
            </a:r>
          </a:p>
          <a:p>
            <a:pPr lvl="1"/>
            <a:r>
              <a:rPr lang="en-US" dirty="0" smtClean="0"/>
              <a:t>Come up with good names for important concepts</a:t>
            </a:r>
          </a:p>
          <a:p>
            <a:pPr lvl="1"/>
            <a:r>
              <a:rPr lang="en-US" dirty="0" smtClean="0"/>
              <a:t>Come up with precise definitions for them</a:t>
            </a:r>
          </a:p>
          <a:p>
            <a:pPr lvl="1"/>
            <a:r>
              <a:rPr lang="en-US" dirty="0" smtClean="0"/>
              <a:t>Still a lot of work to do</a:t>
            </a:r>
          </a:p>
          <a:p>
            <a:pPr lvl="2"/>
            <a:r>
              <a:rPr lang="en-US" dirty="0" smtClean="0"/>
              <a:t>Most of the names are tentative.</a:t>
            </a:r>
          </a:p>
          <a:p>
            <a:pPr lvl="2"/>
            <a:r>
              <a:rPr lang="en-US" dirty="0" smtClean="0"/>
              <a:t>Suggestions welcome – but not at the </a:t>
            </a:r>
            <a:r>
              <a:rPr lang="en-US" dirty="0" err="1" smtClean="0"/>
              <a:t>mic</a:t>
            </a:r>
            <a:r>
              <a:rPr lang="en-US" dirty="0" smtClean="0"/>
              <a:t>, please!</a:t>
            </a:r>
          </a:p>
          <a:p>
            <a:r>
              <a:rPr lang="en-US" dirty="0" smtClean="0"/>
              <a:t>Issues with naming:</a:t>
            </a:r>
          </a:p>
          <a:p>
            <a:pPr lvl="1"/>
            <a:r>
              <a:rPr lang="en-US" dirty="0" smtClean="0"/>
              <a:t>A lot of terms are already used, in contradictory ways.</a:t>
            </a:r>
          </a:p>
          <a:p>
            <a:pPr lvl="2"/>
            <a:r>
              <a:rPr lang="en-US" dirty="0" smtClean="0"/>
              <a:t>“Stream” is the worst offender here</a:t>
            </a:r>
          </a:p>
          <a:p>
            <a:pPr lvl="1"/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Lennox, Gross, you!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RTP Source Taxonomy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FFCEA2-D4F0-4154-A14F-915E134D473C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1279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Basic Concepts (1): Synchronization Source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Synchronization Source</a:t>
            </a:r>
          </a:p>
          <a:p>
            <a:pPr lvl="1"/>
            <a:r>
              <a:rPr lang="en-US" dirty="0"/>
              <a:t>“the source of a stream of RTP packets, identified by a 32-bit </a:t>
            </a:r>
            <a:r>
              <a:rPr lang="en-US" dirty="0" smtClean="0"/>
              <a:t>numeric SSRC </a:t>
            </a:r>
            <a:r>
              <a:rPr lang="en-US" dirty="0"/>
              <a:t>identifier carried in the RTP </a:t>
            </a:r>
            <a:r>
              <a:rPr lang="en-US" dirty="0" smtClean="0"/>
              <a:t>header.”</a:t>
            </a:r>
          </a:p>
          <a:p>
            <a:pPr lvl="1"/>
            <a:r>
              <a:rPr lang="en-US" dirty="0" smtClean="0"/>
              <a:t>Most commonly, a single flow of encoded media, for a single decoding process.</a:t>
            </a:r>
          </a:p>
          <a:p>
            <a:pPr lvl="1"/>
            <a:r>
              <a:rPr lang="en-US" dirty="0" smtClean="0"/>
              <a:t>Can also be used for repair flows, sub-flows of a layered encoding, etc.</a:t>
            </a:r>
          </a:p>
          <a:p>
            <a:pPr lvl="1"/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Lennox, Gross, you!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RTP Source Taxonomy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FFCEA2-D4F0-4154-A14F-915E134D473C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0238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Basic Concepts (2): Sessions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RTP Session</a:t>
            </a:r>
          </a:p>
          <a:p>
            <a:pPr lvl="1"/>
            <a:r>
              <a:rPr lang="en-US" dirty="0" smtClean="0"/>
              <a:t>A communications channel among a group of participants communicating via RTP</a:t>
            </a:r>
          </a:p>
          <a:p>
            <a:r>
              <a:rPr lang="en-US" dirty="0" smtClean="0"/>
              <a:t>Multimedia Session</a:t>
            </a:r>
          </a:p>
          <a:p>
            <a:pPr lvl="1"/>
            <a:r>
              <a:rPr lang="en-US" dirty="0" smtClean="0"/>
              <a:t>A group of concurrent, associated RTP sessions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Lennox, Gross, you!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RTP Source Taxonomy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FFCEA2-D4F0-4154-A14F-915E134D473C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12985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Basic Concepts (3): Media Source Output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Media Source Output</a:t>
            </a:r>
          </a:p>
          <a:p>
            <a:pPr lvl="1"/>
            <a:r>
              <a:rPr lang="en-US" dirty="0" smtClean="0"/>
              <a:t>A unique piece of media that can be rendered to a human</a:t>
            </a:r>
          </a:p>
          <a:p>
            <a:pPr lvl="1"/>
            <a:r>
              <a:rPr lang="en-US" dirty="0" smtClean="0"/>
              <a:t>Can be available in multiple formats, but intended to provide the same experience, modulo quality.</a:t>
            </a:r>
          </a:p>
          <a:p>
            <a:pPr lvl="1"/>
            <a:r>
              <a:rPr lang="en-US" dirty="0" smtClean="0"/>
              <a:t>Can be composed of several synchronization sources, possibly in different RTP sessions (always the same multimedia session).</a:t>
            </a:r>
          </a:p>
          <a:p>
            <a:pPr lvl="1"/>
            <a:r>
              <a:rPr lang="en-US" dirty="0" smtClean="0"/>
              <a:t>Probably maps to a CLUE Capture (or Encoding?) or a </a:t>
            </a:r>
            <a:r>
              <a:rPr lang="en-US" dirty="0" err="1" smtClean="0"/>
              <a:t>WebRTC</a:t>
            </a:r>
            <a:r>
              <a:rPr lang="en-US" dirty="0" smtClean="0"/>
              <a:t> </a:t>
            </a:r>
            <a:r>
              <a:rPr lang="en-US" dirty="0" err="1" smtClean="0"/>
              <a:t>RtcMediaStreamTrack</a:t>
            </a:r>
            <a:r>
              <a:rPr lang="en-US" dirty="0" smtClean="0"/>
              <a:t> (</a:t>
            </a:r>
            <a:r>
              <a:rPr lang="en-US" smtClean="0"/>
              <a:t>or its source?).</a:t>
            </a:r>
            <a:endParaRPr lang="en-US" dirty="0" smtClean="0"/>
          </a:p>
          <a:p>
            <a:pPr lvl="1"/>
            <a:r>
              <a:rPr lang="en-US" dirty="0" smtClean="0"/>
              <a:t>(Called Media Source in the draft; the term Media Source Output was suggested on Monday.)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Lennox, Gross, you!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RTP Source Taxonomy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FFCEA2-D4F0-4154-A14F-915E134D473C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13097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Group relationship types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648200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Relationships among media sources</a:t>
            </a:r>
          </a:p>
          <a:p>
            <a:pPr lvl="1"/>
            <a:r>
              <a:rPr lang="en-US" dirty="0" smtClean="0"/>
              <a:t>Synchronization contexts (identified by CNAME)</a:t>
            </a:r>
          </a:p>
          <a:p>
            <a:pPr lvl="1"/>
            <a:r>
              <a:rPr lang="en-US" dirty="0" smtClean="0"/>
              <a:t>CLUE Scenes (and their substructures)</a:t>
            </a:r>
          </a:p>
          <a:p>
            <a:pPr lvl="1"/>
            <a:r>
              <a:rPr lang="en-US" dirty="0" err="1" smtClean="0"/>
              <a:t>WebRTC</a:t>
            </a:r>
            <a:r>
              <a:rPr lang="en-US" dirty="0" smtClean="0"/>
              <a:t> </a:t>
            </a:r>
            <a:r>
              <a:rPr lang="en-US" dirty="0" err="1" smtClean="0"/>
              <a:t>MediaStreams</a:t>
            </a:r>
            <a:endParaRPr lang="en-US" dirty="0" smtClean="0"/>
          </a:p>
          <a:p>
            <a:pPr lvl="1"/>
            <a:r>
              <a:rPr lang="en-US" dirty="0" smtClean="0"/>
              <a:t>Clock source</a:t>
            </a:r>
          </a:p>
          <a:p>
            <a:r>
              <a:rPr lang="en-US" dirty="0" smtClean="0"/>
              <a:t>Alternative representations of media sources</a:t>
            </a:r>
          </a:p>
          <a:p>
            <a:pPr lvl="1"/>
            <a:r>
              <a:rPr lang="en-US" dirty="0" smtClean="0"/>
              <a:t>Simulcast</a:t>
            </a:r>
          </a:p>
          <a:p>
            <a:pPr lvl="1"/>
            <a:r>
              <a:rPr lang="en-US" dirty="0" smtClean="0"/>
              <a:t>Multi-Stream Transmission (MST) of </a:t>
            </a:r>
            <a:r>
              <a:rPr lang="en-US" dirty="0"/>
              <a:t>Layered </a:t>
            </a:r>
            <a:r>
              <a:rPr lang="en-US" dirty="0" smtClean="0"/>
              <a:t>Codecs</a:t>
            </a:r>
          </a:p>
          <a:p>
            <a:r>
              <a:rPr lang="en-US" dirty="0" smtClean="0"/>
              <a:t>Robustness and Repair</a:t>
            </a:r>
          </a:p>
          <a:p>
            <a:pPr lvl="1"/>
            <a:r>
              <a:rPr lang="en-US" dirty="0" smtClean="0"/>
              <a:t>Forward Error Correction</a:t>
            </a:r>
          </a:p>
          <a:p>
            <a:pPr lvl="1"/>
            <a:r>
              <a:rPr lang="en-US" dirty="0" smtClean="0"/>
              <a:t>Retransmission</a:t>
            </a:r>
          </a:p>
          <a:p>
            <a:pPr lvl="1"/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Lennox, Gross, you!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RTP Source Taxonomy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FFCEA2-D4F0-4154-A14F-915E134D473C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74068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Path forward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 need good names and definitions for concepts</a:t>
            </a:r>
          </a:p>
          <a:p>
            <a:r>
              <a:rPr lang="en-US" dirty="0" smtClean="0"/>
              <a:t>We may need more concepts defined</a:t>
            </a:r>
          </a:p>
          <a:p>
            <a:r>
              <a:rPr lang="en-US" dirty="0" smtClean="0"/>
              <a:t>We need to know where to discuss this work</a:t>
            </a:r>
          </a:p>
          <a:p>
            <a:pPr lvl="1"/>
            <a:r>
              <a:rPr lang="en-US" dirty="0" err="1" smtClean="0"/>
              <a:t>rai</a:t>
            </a:r>
            <a:r>
              <a:rPr lang="en-US" dirty="0" smtClean="0"/>
              <a:t> area mailing list?</a:t>
            </a:r>
          </a:p>
          <a:p>
            <a:r>
              <a:rPr lang="en-US" dirty="0" smtClean="0"/>
              <a:t>We need more contributors!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Lennox, Gross, you!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RTP Source Taxonomy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FFCEA2-D4F0-4154-A14F-915E134D473C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1085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3517</TotalTime>
  <Words>524</Words>
  <Application>Microsoft Macintosh PowerPoint</Application>
  <PresentationFormat>On-screen Show (4:3)</PresentationFormat>
  <Paragraphs>80</Paragraphs>
  <Slides>8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A Taxonomy of Grouping Semantics for RTP Sources draft-lennox-raiarea-rtp-grouping-taxonomy-00 AVTExt, IETF 86, 15 March 2013</vt:lpstr>
      <vt:lpstr>Background</vt:lpstr>
      <vt:lpstr>Naming and Definitions</vt:lpstr>
      <vt:lpstr>Basic Concepts (1): Synchronization Source</vt:lpstr>
      <vt:lpstr>Basic Concepts (2): Sessions </vt:lpstr>
      <vt:lpstr>Basic Concepts (3): Media Source Output</vt:lpstr>
      <vt:lpstr>Group relationship types</vt:lpstr>
      <vt:lpstr>Path forward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Multiplexing Multiple Media Types In a Single RTP Session draft-lennox-rtcweb-rtp-media-type-mux-00</dc:title>
  <dc:creator>Jonathan</dc:creator>
  <cp:lastModifiedBy>Jonathan Lennox</cp:lastModifiedBy>
  <cp:revision>113</cp:revision>
  <dcterms:created xsi:type="dcterms:W3CDTF">2011-11-13T07:17:05Z</dcterms:created>
  <dcterms:modified xsi:type="dcterms:W3CDTF">2013-03-14T17:51:01Z</dcterms:modified>
</cp:coreProperties>
</file>