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62" r:id="rId4"/>
    <p:sldId id="261" r:id="rId5"/>
    <p:sldId id="26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452" autoAdjust="0"/>
  </p:normalViewPr>
  <p:slideViewPr>
    <p:cSldViewPr>
      <p:cViewPr varScale="1">
        <p:scale>
          <a:sx n="55" d="100"/>
          <a:sy n="55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84C5E1-7D52-4B00-8125-1C92014B4C77}" type="datetimeFigureOut">
              <a:rPr lang="en-US" smtClean="0"/>
              <a:pPr/>
              <a:t>3/12/2013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73A0E3-033E-4998-9D5C-CFA150B002D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085133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73A0E3-033E-4998-9D5C-CFA150B002D4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21164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73A0E3-033E-4998-9D5C-CFA150B002D4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21164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73A0E3-033E-4998-9D5C-CFA150B002D4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21164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73A0E3-033E-4998-9D5C-CFA150B002D4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21164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E1232-14F3-4533-979A-7003A4A1481F}" type="datetimeFigureOut">
              <a:rPr lang="en-US" smtClean="0"/>
              <a:pPr/>
              <a:t>3/12/2013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8C289-3100-4FFE-AF76-4F8DF05F99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553400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E1232-14F3-4533-979A-7003A4A1481F}" type="datetimeFigureOut">
              <a:rPr lang="en-US" smtClean="0"/>
              <a:pPr/>
              <a:t>3/12/2013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8C289-3100-4FFE-AF76-4F8DF05F99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70090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E1232-14F3-4533-979A-7003A4A1481F}" type="datetimeFigureOut">
              <a:rPr lang="en-US" smtClean="0"/>
              <a:pPr/>
              <a:t>3/12/2013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8C289-3100-4FFE-AF76-4F8DF05F99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3253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E1232-14F3-4533-979A-7003A4A1481F}" type="datetimeFigureOut">
              <a:rPr lang="en-US" smtClean="0"/>
              <a:pPr/>
              <a:t>3/12/2013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8C289-3100-4FFE-AF76-4F8DF05F99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57381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E1232-14F3-4533-979A-7003A4A1481F}" type="datetimeFigureOut">
              <a:rPr lang="en-US" smtClean="0"/>
              <a:pPr/>
              <a:t>3/12/2013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8C289-3100-4FFE-AF76-4F8DF05F99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58321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E1232-14F3-4533-979A-7003A4A1481F}" type="datetimeFigureOut">
              <a:rPr lang="en-US" smtClean="0"/>
              <a:pPr/>
              <a:t>3/12/2013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8C289-3100-4FFE-AF76-4F8DF05F99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3451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E1232-14F3-4533-979A-7003A4A1481F}" type="datetimeFigureOut">
              <a:rPr lang="en-US" smtClean="0"/>
              <a:pPr/>
              <a:t>3/12/2013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8C289-3100-4FFE-AF76-4F8DF05F99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6112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E1232-14F3-4533-979A-7003A4A1481F}" type="datetimeFigureOut">
              <a:rPr lang="en-US" smtClean="0"/>
              <a:pPr/>
              <a:t>3/12/2013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8C289-3100-4FFE-AF76-4F8DF05F99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05442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E1232-14F3-4533-979A-7003A4A1481F}" type="datetimeFigureOut">
              <a:rPr lang="en-US" smtClean="0"/>
              <a:pPr/>
              <a:t>3/12/2013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8C289-3100-4FFE-AF76-4F8DF05F99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35257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E1232-14F3-4533-979A-7003A4A1481F}" type="datetimeFigureOut">
              <a:rPr lang="en-US" smtClean="0"/>
              <a:pPr/>
              <a:t>3/12/2013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8C289-3100-4FFE-AF76-4F8DF05F99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15798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E1232-14F3-4533-979A-7003A4A1481F}" type="datetimeFigureOut">
              <a:rPr lang="en-US" smtClean="0"/>
              <a:pPr/>
              <a:t>3/12/2013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8C289-3100-4FFE-AF76-4F8DF05F99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506120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0E1232-14F3-4533-979A-7003A4A1481F}" type="datetimeFigureOut">
              <a:rPr lang="en-US" smtClean="0"/>
              <a:pPr/>
              <a:t>3/12/2013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18C289-3100-4FFE-AF76-4F8DF05F99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7278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19200"/>
            <a:ext cx="7772400" cy="1470025"/>
          </a:xfrm>
        </p:spPr>
        <p:txBody>
          <a:bodyPr/>
          <a:lstStyle/>
          <a:p>
            <a:r>
              <a:rPr lang="en-US" dirty="0" smtClean="0"/>
              <a:t>Power Benchmarking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57600"/>
            <a:ext cx="6400800" cy="2667000"/>
          </a:xfrm>
        </p:spPr>
        <p:txBody>
          <a:bodyPr>
            <a:normAutofit/>
          </a:bodyPr>
          <a:lstStyle/>
          <a:p>
            <a:r>
              <a:rPr lang="en-US" dirty="0" smtClean="0"/>
              <a:t>Vishwas Manral </a:t>
            </a:r>
          </a:p>
          <a:p>
            <a:r>
              <a:rPr lang="en-US" dirty="0" smtClean="0"/>
              <a:t>Puneet Sharma</a:t>
            </a:r>
          </a:p>
          <a:p>
            <a:r>
              <a:rPr lang="en-US" dirty="0" smtClean="0"/>
              <a:t>Sujata Banerjee</a:t>
            </a:r>
          </a:p>
          <a:p>
            <a:r>
              <a:rPr lang="en-US" dirty="0" smtClean="0"/>
              <a:t>Yang Ping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9389042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534400" cy="792162"/>
          </a:xfrm>
        </p:spPr>
        <p:txBody>
          <a:bodyPr>
            <a:normAutofit/>
          </a:bodyPr>
          <a:lstStyle/>
          <a:p>
            <a:r>
              <a:rPr lang="en-US" dirty="0" smtClean="0"/>
              <a:t>Problem statement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382000" cy="5257800"/>
          </a:xfrm>
        </p:spPr>
        <p:txBody>
          <a:bodyPr>
            <a:normAutofit fontScale="92500" lnSpcReduction="10000"/>
          </a:bodyPr>
          <a:lstStyle/>
          <a:p>
            <a:pPr marL="0" indent="0">
              <a:buFontTx/>
              <a:buChar char="-"/>
            </a:pPr>
            <a:r>
              <a:rPr lang="en-US" dirty="0" smtClean="0"/>
              <a:t> Power becoming a critical factor in Networks</a:t>
            </a:r>
          </a:p>
          <a:p>
            <a:pPr marL="0" indent="0">
              <a:buFontTx/>
              <a:buChar char="-"/>
            </a:pPr>
            <a:r>
              <a:rPr lang="en-US" dirty="0" smtClean="0"/>
              <a:t> Operators seeking more information</a:t>
            </a:r>
          </a:p>
          <a:p>
            <a:pPr marL="0" indent="0">
              <a:buFontTx/>
              <a:buChar char="-"/>
            </a:pPr>
            <a:r>
              <a:rPr lang="en-US" dirty="0" smtClean="0"/>
              <a:t> “Maximum Rate Power (MRP)” is of little use</a:t>
            </a:r>
          </a:p>
          <a:p>
            <a:pPr marL="400050" lvl="1" indent="0">
              <a:buFontTx/>
              <a:buChar char="-"/>
            </a:pPr>
            <a:r>
              <a:rPr lang="en-US" dirty="0" smtClean="0"/>
              <a:t> Average Power and MRP not correlated</a:t>
            </a:r>
          </a:p>
          <a:p>
            <a:pPr marL="0" indent="0">
              <a:buFontTx/>
              <a:buChar char="-"/>
            </a:pPr>
            <a:r>
              <a:rPr lang="en-US" dirty="0" smtClean="0"/>
              <a:t> A lot of devices run at very low utilization rates</a:t>
            </a:r>
          </a:p>
          <a:p>
            <a:pPr marL="0" indent="0">
              <a:buFontTx/>
              <a:buChar char="-"/>
            </a:pPr>
            <a:r>
              <a:rPr lang="en-US" dirty="0" smtClean="0"/>
              <a:t> Network products need to provide</a:t>
            </a:r>
          </a:p>
          <a:p>
            <a:pPr marL="400050" lvl="1" indent="0">
              <a:buFontTx/>
              <a:buChar char="-"/>
            </a:pPr>
            <a:r>
              <a:rPr lang="en-US" dirty="0" smtClean="0"/>
              <a:t> Need </a:t>
            </a:r>
            <a:r>
              <a:rPr lang="en-US" dirty="0" smtClean="0"/>
              <a:t>to </a:t>
            </a:r>
            <a:r>
              <a:rPr lang="en-US" dirty="0" smtClean="0"/>
              <a:t>measure better</a:t>
            </a:r>
            <a:endParaRPr lang="en-US" dirty="0" smtClean="0"/>
          </a:p>
          <a:p>
            <a:pPr marL="400050" lvl="1" indent="0">
              <a:buFontTx/>
              <a:buChar char="-"/>
            </a:pPr>
            <a:r>
              <a:rPr lang="en-US" dirty="0" smtClean="0"/>
              <a:t> Better reporting</a:t>
            </a:r>
          </a:p>
          <a:p>
            <a:pPr marL="400050" lvl="1" indent="0">
              <a:buFontTx/>
              <a:buChar char="-"/>
            </a:pPr>
            <a:r>
              <a:rPr lang="en-US" dirty="0" smtClean="0"/>
              <a:t> Better ways to compare power usage of different network </a:t>
            </a:r>
            <a:r>
              <a:rPr lang="en-US" dirty="0" smtClean="0"/>
              <a:t>equipment and control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 smtClean="0"/>
          </a:p>
        </p:txBody>
      </p:sp>
    </p:spTree>
    <p:extLst>
      <p:ext uri="{BB962C8B-B14F-4D97-AF65-F5344CB8AC3E}">
        <p14:creationId xmlns="" xmlns:p14="http://schemas.microsoft.com/office/powerpoint/2010/main" val="17699090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534400" cy="792162"/>
          </a:xfrm>
        </p:spPr>
        <p:txBody>
          <a:bodyPr>
            <a:normAutofit/>
          </a:bodyPr>
          <a:lstStyle/>
          <a:p>
            <a:r>
              <a:rPr lang="en-US" dirty="0" smtClean="0"/>
              <a:t>AIM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382000" cy="5257800"/>
          </a:xfrm>
        </p:spPr>
        <p:txBody>
          <a:bodyPr>
            <a:normAutofit lnSpcReduction="10000"/>
          </a:bodyPr>
          <a:lstStyle/>
          <a:p>
            <a:pPr marL="0" indent="0">
              <a:buFontTx/>
              <a:buChar char="-"/>
            </a:pPr>
            <a:r>
              <a:rPr lang="en-US" dirty="0" smtClean="0"/>
              <a:t> Ability to provide a means of measuring power usage based on traffic</a:t>
            </a:r>
          </a:p>
          <a:p>
            <a:pPr marL="0" indent="0">
              <a:buFontTx/>
              <a:buChar char="-"/>
            </a:pPr>
            <a:r>
              <a:rPr lang="en-US" dirty="0" smtClean="0"/>
              <a:t> General flexible benchmark to work across a variety of devices</a:t>
            </a:r>
          </a:p>
          <a:p>
            <a:pPr marL="0" indent="0">
              <a:buFontTx/>
              <a:buChar char="-"/>
            </a:pPr>
            <a:r>
              <a:rPr lang="en-US" dirty="0" smtClean="0"/>
              <a:t> Take into consideration environmental factors like</a:t>
            </a:r>
          </a:p>
          <a:p>
            <a:pPr marL="400050" lvl="1" indent="0">
              <a:buFontTx/>
              <a:buChar char="-"/>
            </a:pPr>
            <a:r>
              <a:rPr lang="en-US" dirty="0" smtClean="0"/>
              <a:t> input air temperature</a:t>
            </a:r>
          </a:p>
          <a:p>
            <a:pPr marL="400050" lvl="1" indent="0">
              <a:buFontTx/>
              <a:buChar char="-"/>
            </a:pPr>
            <a:r>
              <a:rPr lang="en-US" dirty="0" smtClean="0"/>
              <a:t> energy required for heat dissipation </a:t>
            </a:r>
          </a:p>
          <a:p>
            <a:pPr marL="400050" lvl="1" indent="0">
              <a:buFontTx/>
              <a:buChar char="-"/>
            </a:pPr>
            <a:r>
              <a:rPr lang="en-US" dirty="0" smtClean="0"/>
              <a:t> Network/ device/ connector factors</a:t>
            </a:r>
          </a:p>
          <a:p>
            <a:pPr marL="0" indent="0">
              <a:buNone/>
            </a:pPr>
            <a:r>
              <a:rPr lang="en-US" dirty="0" smtClean="0"/>
              <a:t> </a:t>
            </a:r>
          </a:p>
        </p:txBody>
      </p:sp>
    </p:spTree>
    <p:extLst>
      <p:ext uri="{BB962C8B-B14F-4D97-AF65-F5344CB8AC3E}">
        <p14:creationId xmlns="" xmlns:p14="http://schemas.microsoft.com/office/powerpoint/2010/main" val="17699090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534400" cy="792162"/>
          </a:xfrm>
        </p:spPr>
        <p:txBody>
          <a:bodyPr>
            <a:normAutofit/>
          </a:bodyPr>
          <a:lstStyle/>
          <a:p>
            <a:r>
              <a:rPr lang="en-US" dirty="0" smtClean="0"/>
              <a:t>Document details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382000" cy="5257800"/>
          </a:xfrm>
        </p:spPr>
        <p:txBody>
          <a:bodyPr>
            <a:normAutofit lnSpcReduction="10000"/>
          </a:bodyPr>
          <a:lstStyle/>
          <a:p>
            <a:pPr marL="0" indent="0">
              <a:buFontTx/>
              <a:buChar char="-"/>
            </a:pPr>
            <a:r>
              <a:rPr lang="en-US" dirty="0" smtClean="0"/>
              <a:t> Defines 2 metrics</a:t>
            </a:r>
          </a:p>
          <a:p>
            <a:pPr marL="400050" lvl="1" indent="0">
              <a:buFontTx/>
              <a:buChar char="-"/>
            </a:pPr>
            <a:r>
              <a:rPr lang="en-US" dirty="0" smtClean="0"/>
              <a:t> </a:t>
            </a:r>
            <a:r>
              <a:rPr lang="en-US" dirty="0" smtClean="0"/>
              <a:t>NECR </a:t>
            </a:r>
            <a:r>
              <a:rPr lang="en-US" dirty="0" smtClean="0"/>
              <a:t>(Network Energy </a:t>
            </a:r>
            <a:r>
              <a:rPr lang="en-US" dirty="0" smtClean="0"/>
              <a:t>Consumption </a:t>
            </a:r>
            <a:r>
              <a:rPr lang="en-US" dirty="0" smtClean="0"/>
              <a:t>Rate)</a:t>
            </a:r>
          </a:p>
          <a:p>
            <a:pPr marL="800100" lvl="2" indent="0">
              <a:buFontTx/>
              <a:buChar char="-"/>
            </a:pPr>
            <a:r>
              <a:rPr lang="en-US" dirty="0" smtClean="0"/>
              <a:t> To optimize the run time energy usage for different devices, the   additional energy consumption that will result as a factor of additional traffic needs to be known.  The NECR defines the power usage increase in </a:t>
            </a:r>
            <a:r>
              <a:rPr lang="en-US" dirty="0" err="1" smtClean="0"/>
              <a:t>MilliWatts</a:t>
            </a:r>
            <a:r>
              <a:rPr lang="en-US" dirty="0" smtClean="0"/>
              <a:t> per Mbps of data at the physical layer.</a:t>
            </a:r>
          </a:p>
          <a:p>
            <a:pPr marL="400050" lvl="1" indent="0">
              <a:buFontTx/>
              <a:buChar char="-"/>
            </a:pPr>
            <a:r>
              <a:rPr lang="en-US" dirty="0" smtClean="0"/>
              <a:t> NEPI (Network Energy Proportionality Index)</a:t>
            </a:r>
          </a:p>
          <a:p>
            <a:pPr marL="800100" lvl="2" indent="0">
              <a:buFontTx/>
              <a:buChar char="-"/>
            </a:pPr>
            <a:r>
              <a:rPr lang="en-US" dirty="0" smtClean="0"/>
              <a:t> In the ideal case the power consumed by a device is proportional to its offered network load.  The average difference between the ideal(I) and the measured (M) power consumption defines the EPI.</a:t>
            </a:r>
          </a:p>
          <a:p>
            <a:pPr marL="0" indent="0">
              <a:buNone/>
            </a:pPr>
            <a:r>
              <a:rPr lang="en-US" dirty="0" smtClean="0"/>
              <a:t> </a:t>
            </a:r>
          </a:p>
        </p:txBody>
      </p:sp>
    </p:spTree>
    <p:extLst>
      <p:ext uri="{BB962C8B-B14F-4D97-AF65-F5344CB8AC3E}">
        <p14:creationId xmlns="" xmlns:p14="http://schemas.microsoft.com/office/powerpoint/2010/main" val="17699090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534400" cy="792162"/>
          </a:xfrm>
        </p:spPr>
        <p:txBody>
          <a:bodyPr>
            <a:normAutofit fontScale="90000"/>
          </a:bodyPr>
          <a:lstStyle/>
          <a:p>
            <a:r>
              <a:rPr lang="en-US" smtClean="0"/>
              <a:t>Survey of Work </a:t>
            </a:r>
            <a:r>
              <a:rPr lang="en-US" dirty="0" smtClean="0"/>
              <a:t>in other standard bodies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382000" cy="5257800"/>
          </a:xfrm>
        </p:spPr>
        <p:txBody>
          <a:bodyPr>
            <a:normAutofit fontScale="62500" lnSpcReduction="20000"/>
          </a:bodyPr>
          <a:lstStyle/>
          <a:p>
            <a:pPr lvl="0"/>
            <a:r>
              <a:rPr lang="en-US" dirty="0" smtClean="0"/>
              <a:t>ATIS: Alliance for Telecommunications Industry Solutions</a:t>
            </a:r>
          </a:p>
          <a:p>
            <a:pPr lvl="1"/>
            <a:r>
              <a:rPr lang="en-US" dirty="0" smtClean="0"/>
              <a:t> Green </a:t>
            </a:r>
            <a:r>
              <a:rPr lang="en-US" dirty="0" err="1" smtClean="0"/>
              <a:t>initative</a:t>
            </a:r>
            <a:r>
              <a:rPr lang="en-US" dirty="0" smtClean="0"/>
              <a:t>: Telecommunication Energy Efficiency (TEE) group</a:t>
            </a:r>
          </a:p>
          <a:p>
            <a:pPr lvl="1"/>
            <a:r>
              <a:rPr lang="en-US" dirty="0" smtClean="0"/>
              <a:t>ANSI accredited</a:t>
            </a:r>
          </a:p>
          <a:p>
            <a:pPr lvl="0"/>
            <a:r>
              <a:rPr lang="en-US" dirty="0" smtClean="0"/>
              <a:t>EPA</a:t>
            </a:r>
          </a:p>
          <a:p>
            <a:pPr lvl="1"/>
            <a:r>
              <a:rPr lang="en-US" dirty="0" smtClean="0"/>
              <a:t>Energy Star</a:t>
            </a:r>
          </a:p>
          <a:p>
            <a:pPr lvl="0"/>
            <a:r>
              <a:rPr lang="en-US" dirty="0" err="1" smtClean="0"/>
              <a:t>GreenGrid</a:t>
            </a:r>
            <a:endParaRPr lang="en-US" dirty="0" smtClean="0"/>
          </a:p>
          <a:p>
            <a:pPr lvl="0"/>
            <a:r>
              <a:rPr lang="en-US" dirty="0" smtClean="0"/>
              <a:t>METI – Japan, dynamic tier selection, limited impact</a:t>
            </a:r>
          </a:p>
          <a:p>
            <a:pPr lvl="0"/>
            <a:r>
              <a:rPr lang="en-US" dirty="0" smtClean="0"/>
              <a:t>BBF – vendors and carriers; currently dormant on network energy efficiency</a:t>
            </a:r>
          </a:p>
          <a:p>
            <a:pPr lvl="0"/>
            <a:r>
              <a:rPr lang="en-US" dirty="0" smtClean="0"/>
              <a:t>ITU-T ß work in progress, no real details</a:t>
            </a:r>
          </a:p>
          <a:p>
            <a:pPr lvl="0"/>
            <a:r>
              <a:rPr lang="en-US" dirty="0" smtClean="0"/>
              <a:t>European Union: Broadband code-of-conduct, Datacenter code-of-conduct</a:t>
            </a:r>
          </a:p>
          <a:p>
            <a:pPr lvl="0"/>
            <a:r>
              <a:rPr lang="en-US" dirty="0" smtClean="0"/>
              <a:t>Energy Consumption Rating (ECR) Initiative</a:t>
            </a:r>
          </a:p>
          <a:p>
            <a:pPr lvl="0"/>
            <a:r>
              <a:rPr lang="en-US" dirty="0" smtClean="0"/>
              <a:t>IEEE: 802.3az (EEE)</a:t>
            </a:r>
          </a:p>
          <a:p>
            <a:r>
              <a:rPr lang="en-US" dirty="0" smtClean="0"/>
              <a:t>ECMA standard 393 </a:t>
            </a:r>
            <a:r>
              <a:rPr lang="en-US" dirty="0" err="1" smtClean="0"/>
              <a:t>ProxZzzy</a:t>
            </a:r>
            <a:r>
              <a:rPr lang="en-US" dirty="0" smtClean="0"/>
              <a:t> for sleeping hosts (implemented in Windows 7?) </a:t>
            </a:r>
          </a:p>
          <a:p>
            <a:r>
              <a:rPr lang="en-US" dirty="0" smtClean="0"/>
              <a:t>CSCI</a:t>
            </a:r>
          </a:p>
          <a:p>
            <a:pPr lvl="0"/>
            <a:r>
              <a:rPr lang="en-US" dirty="0" err="1" smtClean="0"/>
              <a:t>Miercom</a:t>
            </a:r>
            <a:r>
              <a:rPr lang="en-US" dirty="0" smtClean="0"/>
              <a:t> Green </a:t>
            </a:r>
            <a:r>
              <a:rPr lang="en-US" smtClean="0"/>
              <a:t>certification </a:t>
            </a:r>
            <a:endParaRPr lang="en-US" dirty="0" smtClean="0"/>
          </a:p>
        </p:txBody>
      </p:sp>
    </p:spTree>
    <p:extLst>
      <p:ext uri="{BB962C8B-B14F-4D97-AF65-F5344CB8AC3E}">
        <p14:creationId xmlns="" xmlns:p14="http://schemas.microsoft.com/office/powerpoint/2010/main" val="17699090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318</TotalTime>
  <Words>260</Words>
  <Application>Microsoft Office PowerPoint</Application>
  <PresentationFormat>On-screen Show (4:3)</PresentationFormat>
  <Paragraphs>51</Paragraphs>
  <Slides>5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 Benchmarking</vt:lpstr>
      <vt:lpstr>Problem statement</vt:lpstr>
      <vt:lpstr>AIM</vt:lpstr>
      <vt:lpstr>Document details</vt:lpstr>
      <vt:lpstr>Survey of Work in other standard bodies</vt:lpstr>
    </vt:vector>
  </TitlesOfParts>
  <Company>Time Warner Cable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Running MPLS on an IPv6-only Network</dc:title>
  <dc:creator>George, Wes</dc:creator>
  <cp:lastModifiedBy>Vishwas Manral</cp:lastModifiedBy>
  <cp:revision>17</cp:revision>
  <cp:lastPrinted>2013-03-08T22:46:50Z</cp:lastPrinted>
  <dcterms:created xsi:type="dcterms:W3CDTF">2013-03-08T15:17:53Z</dcterms:created>
  <dcterms:modified xsi:type="dcterms:W3CDTF">2013-03-12T11:57:23Z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flag">
    <vt:lpwstr>1362768707</vt:lpwstr>
  </property>
</Properties>
</file>