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18" r:id="rId2"/>
    <p:sldId id="450" r:id="rId3"/>
    <p:sldId id="451" r:id="rId4"/>
    <p:sldId id="452" r:id="rId5"/>
    <p:sldId id="446" r:id="rId6"/>
  </p:sldIdLst>
  <p:sldSz cx="9144000" cy="6858000" type="screen4x3"/>
  <p:notesSz cx="6858000" cy="92964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7C80"/>
    <a:srgbClr val="FF0000"/>
    <a:srgbClr val="0033CC"/>
    <a:srgbClr val="FFB265"/>
    <a:srgbClr val="FFCC99"/>
    <a:srgbClr val="EA7500"/>
    <a:srgbClr val="FFC0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03" autoAdjust="0"/>
    <p:restoredTop sz="82703" autoAdjust="0"/>
  </p:normalViewPr>
  <p:slideViewPr>
    <p:cSldViewPr snapToGrid="0">
      <p:cViewPr varScale="1">
        <p:scale>
          <a:sx n="48" d="100"/>
          <a:sy n="48" d="100"/>
        </p:scale>
        <p:origin x="-125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-2088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24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24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24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DF9EF7B-B1E9-44C1-A8DD-9906F8107F78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4645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F7DA93-B25D-4085-A240-A371C9C8D7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190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37C2B8-5259-4659-8D23-994BF31D851F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F7DA93-B25D-4085-A240-A371C9C8D7A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CA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C9925D-3AE1-42CF-9D10-C92CFD00F5FF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3" descr="UpperBlueCur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43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1" descr="JDSU_logo_color-bla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6625" y="1008063"/>
            <a:ext cx="2586038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52"/>
          <p:cNvSpPr>
            <a:spLocks noChangeShapeType="1"/>
          </p:cNvSpPr>
          <p:nvPr/>
        </p:nvSpPr>
        <p:spPr bwMode="auto">
          <a:xfrm>
            <a:off x="0" y="4362450"/>
            <a:ext cx="9144000" cy="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CA" dirty="0"/>
          </a:p>
        </p:txBody>
      </p:sp>
      <p:sp>
        <p:nvSpPr>
          <p:cNvPr id="7" name="Line 53"/>
          <p:cNvSpPr>
            <a:spLocks noChangeShapeType="1"/>
          </p:cNvSpPr>
          <p:nvPr/>
        </p:nvSpPr>
        <p:spPr bwMode="auto">
          <a:xfrm>
            <a:off x="1441450" y="4362450"/>
            <a:ext cx="0" cy="22860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CA" dirty="0"/>
          </a:p>
        </p:txBody>
      </p:sp>
      <p:sp>
        <p:nvSpPr>
          <p:cNvPr id="8" name="Line 68"/>
          <p:cNvSpPr>
            <a:spLocks noChangeShapeType="1"/>
          </p:cNvSpPr>
          <p:nvPr/>
        </p:nvSpPr>
        <p:spPr bwMode="auto">
          <a:xfrm>
            <a:off x="1441450" y="4362450"/>
            <a:ext cx="0" cy="22860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CA" dirty="0"/>
          </a:p>
        </p:txBody>
      </p:sp>
      <p:sp>
        <p:nvSpPr>
          <p:cNvPr id="9" name="Line 67"/>
          <p:cNvSpPr>
            <a:spLocks noChangeShapeType="1"/>
          </p:cNvSpPr>
          <p:nvPr/>
        </p:nvSpPr>
        <p:spPr bwMode="auto">
          <a:xfrm>
            <a:off x="0" y="4362450"/>
            <a:ext cx="9144000" cy="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CA" dirty="0"/>
          </a:p>
        </p:txBody>
      </p:sp>
      <p:sp>
        <p:nvSpPr>
          <p:cNvPr id="4137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552575" y="4457700"/>
            <a:ext cx="6800850" cy="154305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rgbClr val="09489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370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1552575" y="2606675"/>
            <a:ext cx="6810375" cy="163195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3238" y="57150"/>
            <a:ext cx="2149475" cy="58404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57150"/>
            <a:ext cx="6300788" cy="58404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57150"/>
            <a:ext cx="8602663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00050" y="1219200"/>
            <a:ext cx="8448675" cy="4678363"/>
          </a:xfrm>
        </p:spPr>
        <p:txBody>
          <a:bodyPr/>
          <a:lstStyle/>
          <a:p>
            <a:pPr lvl="0"/>
            <a:endParaRPr lang="fr-CA" noProof="0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219200"/>
            <a:ext cx="4148138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588" y="1219200"/>
            <a:ext cx="4148137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4" descr="MasterPageBack_TopBa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219200"/>
            <a:ext cx="8448675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57150"/>
            <a:ext cx="8602663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0" y="6583363"/>
            <a:ext cx="39687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5785DCF7-FADB-4485-808C-BA9B61A63315}" type="slidenum">
              <a:rPr lang="en-US" sz="800" b="1">
                <a:solidFill>
                  <a:srgbClr val="094891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800" b="1" dirty="0">
              <a:solidFill>
                <a:srgbClr val="094891"/>
              </a:solidFill>
            </a:endParaRPr>
          </a:p>
        </p:txBody>
      </p:sp>
      <p:sp>
        <p:nvSpPr>
          <p:cNvPr id="1121" name="Line 97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CA" dirty="0"/>
          </a:p>
        </p:txBody>
      </p:sp>
      <p:sp>
        <p:nvSpPr>
          <p:cNvPr id="1122" name="Line 98"/>
          <p:cNvSpPr>
            <a:spLocks noChangeShapeType="1"/>
          </p:cNvSpPr>
          <p:nvPr/>
        </p:nvSpPr>
        <p:spPr bwMode="auto">
          <a:xfrm>
            <a:off x="7556500" y="6400800"/>
            <a:ext cx="0" cy="22860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CA" dirty="0"/>
          </a:p>
        </p:txBody>
      </p:sp>
      <p:sp>
        <p:nvSpPr>
          <p:cNvPr id="1129" name="Line 105"/>
          <p:cNvSpPr>
            <a:spLocks noChangeShapeType="1"/>
          </p:cNvSpPr>
          <p:nvPr/>
        </p:nvSpPr>
        <p:spPr bwMode="auto">
          <a:xfrm>
            <a:off x="390525" y="6400800"/>
            <a:ext cx="0" cy="22860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2A036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2A036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arry.constantine@jdsu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ramk@brocade.com" TargetMode="External"/><Relationship Id="rId4" Type="http://schemas.openxmlformats.org/officeDocument/2006/relationships/hyperlink" Target="mailto:Timothy.Copley@level3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71488" y="542746"/>
            <a:ext cx="8024812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/>
              <a:t> </a:t>
            </a:r>
            <a:endParaRPr lang="en-US" sz="3600" b="1" dirty="0" smtClean="0"/>
          </a:p>
          <a:p>
            <a:pPr algn="ctr"/>
            <a:r>
              <a:rPr lang="en-US" sz="3600" b="1" dirty="0" smtClean="0"/>
              <a:t>Traffic </a:t>
            </a:r>
            <a:r>
              <a:rPr lang="en-US" sz="3600" b="1" dirty="0"/>
              <a:t>Management </a:t>
            </a:r>
          </a:p>
          <a:p>
            <a:pPr algn="ctr"/>
            <a:r>
              <a:rPr lang="en-US" sz="3600" b="1" dirty="0"/>
              <a:t>Benchmarking Framework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IETF </a:t>
            </a:r>
            <a:r>
              <a:rPr lang="en-US" sz="2800" dirty="0" smtClean="0"/>
              <a:t>86 Orlando</a:t>
            </a:r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400" dirty="0"/>
              <a:t>Barry Constantine</a:t>
            </a:r>
          </a:p>
          <a:p>
            <a:pPr algn="ctr"/>
            <a:r>
              <a:rPr lang="en-US" sz="2400" dirty="0">
                <a:hlinkClick r:id="rId3"/>
              </a:rPr>
              <a:t>barry.constantine@jdsu.com</a:t>
            </a:r>
            <a:endParaRPr lang="en-US" sz="2400" dirty="0"/>
          </a:p>
          <a:p>
            <a:pPr algn="ctr"/>
            <a:r>
              <a:rPr lang="en-US" sz="2400" dirty="0"/>
              <a:t>Tim Copley</a:t>
            </a:r>
            <a:endParaRPr lang="en-US" sz="2400" dirty="0">
              <a:hlinkClick r:id="rId4"/>
            </a:endParaRPr>
          </a:p>
          <a:p>
            <a:pPr algn="ctr"/>
            <a:r>
              <a:rPr lang="en-US" sz="2400" dirty="0" smtClean="0">
                <a:hlinkClick r:id="rId4"/>
              </a:rPr>
              <a:t>timothy.copley@level3.com</a:t>
            </a:r>
            <a:endParaRPr lang="en-US" sz="2400" dirty="0"/>
          </a:p>
          <a:p>
            <a:pPr algn="ctr"/>
            <a:r>
              <a:rPr lang="en-US" sz="2400" dirty="0" smtClean="0"/>
              <a:t>Ram </a:t>
            </a:r>
            <a:r>
              <a:rPr lang="en-US" sz="2400" dirty="0"/>
              <a:t>Krishnan </a:t>
            </a:r>
          </a:p>
          <a:p>
            <a:pPr algn="ctr"/>
            <a:r>
              <a:rPr lang="en-US" sz="2400" dirty="0" smtClean="0">
                <a:hlinkClick r:id="rId5"/>
              </a:rPr>
              <a:t>ramk@brocade.com</a:t>
            </a:r>
            <a:endParaRPr lang="en-US" sz="2400" dirty="0"/>
          </a:p>
          <a:p>
            <a:pPr algn="ctr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821738" cy="742950"/>
          </a:xfrm>
        </p:spPr>
        <p:txBody>
          <a:bodyPr/>
          <a:lstStyle/>
          <a:p>
            <a:pPr eaLnBrk="1" hangingPunct="1"/>
            <a:r>
              <a:rPr lang="en-US" dirty="0" smtClean="0"/>
              <a:t>Traffic Management Benchmarking Overview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025" y="839556"/>
            <a:ext cx="8743950" cy="5587370"/>
          </a:xfrm>
        </p:spPr>
        <p:txBody>
          <a:bodyPr/>
          <a:lstStyle/>
          <a:p>
            <a:pPr eaLnBrk="1" hangingPunct="1"/>
            <a:r>
              <a:rPr lang="en-US" dirty="0" smtClean="0"/>
              <a:t>Could be an extension of RFC 2544 benchmarking into traffic management functionality</a:t>
            </a:r>
          </a:p>
          <a:p>
            <a:pPr lvl="1" eaLnBrk="1" hangingPunct="1"/>
            <a:r>
              <a:rPr lang="en-US" sz="2800" dirty="0" smtClean="0"/>
              <a:t>Classification / Prioritization</a:t>
            </a:r>
          </a:p>
          <a:p>
            <a:pPr lvl="1" eaLnBrk="1" hangingPunct="1"/>
            <a:r>
              <a:rPr lang="en-US" sz="2800" dirty="0" smtClean="0"/>
              <a:t>Policing</a:t>
            </a:r>
          </a:p>
          <a:p>
            <a:pPr lvl="1" eaLnBrk="1" hangingPunct="1"/>
            <a:r>
              <a:rPr lang="en-US" sz="2800" dirty="0" smtClean="0"/>
              <a:t>Buffering</a:t>
            </a:r>
          </a:p>
          <a:p>
            <a:pPr lvl="1" eaLnBrk="1" hangingPunct="1"/>
            <a:r>
              <a:rPr lang="en-US" sz="2800" dirty="0" smtClean="0"/>
              <a:t>Queuing / Scheduling</a:t>
            </a:r>
          </a:p>
          <a:p>
            <a:pPr lvl="1" eaLnBrk="1" hangingPunct="1"/>
            <a:r>
              <a:rPr lang="en-US" sz="2800" dirty="0" smtClean="0"/>
              <a:t>Shaping</a:t>
            </a:r>
          </a:p>
          <a:p>
            <a:pPr lvl="1" eaLnBrk="1" hangingPunct="1"/>
            <a:endParaRPr lang="en-US" sz="2000" dirty="0" smtClean="0"/>
          </a:p>
          <a:p>
            <a:pPr eaLnBrk="1" hangingPunct="1"/>
            <a:r>
              <a:rPr lang="en-US" dirty="0" smtClean="0"/>
              <a:t>In addition to packet based testing, would utilize “application test patterns”  in order to fully characterize the performance of the device under bursty traffic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821738" cy="742950"/>
          </a:xfrm>
        </p:spPr>
        <p:txBody>
          <a:bodyPr/>
          <a:lstStyle/>
          <a:p>
            <a:pPr eaLnBrk="1" hangingPunct="1"/>
            <a:r>
              <a:rPr lang="en-US" dirty="0" smtClean="0"/>
              <a:t>Status of Personal Submission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0632" y="888546"/>
            <a:ext cx="8792651" cy="5253038"/>
          </a:xfrm>
        </p:spPr>
        <p:txBody>
          <a:bodyPr/>
          <a:lstStyle/>
          <a:p>
            <a:pPr eaLnBrk="1" hangingPunct="1"/>
            <a:r>
              <a:rPr lang="en-US" sz="2600" dirty="0" smtClean="0"/>
              <a:t>Received extensive comments from three (3) reviewers</a:t>
            </a:r>
          </a:p>
          <a:p>
            <a:pPr lvl="1" eaLnBrk="1" hangingPunct="1"/>
            <a:r>
              <a:rPr lang="en-US" sz="2200" dirty="0" smtClean="0"/>
              <a:t>Overall comments were very supportive of this work</a:t>
            </a:r>
          </a:p>
          <a:p>
            <a:pPr eaLnBrk="1" hangingPunct="1"/>
            <a:endParaRPr lang="en-US" sz="2600" dirty="0"/>
          </a:p>
          <a:p>
            <a:pPr eaLnBrk="1" hangingPunct="1"/>
            <a:r>
              <a:rPr lang="en-US" sz="2600" dirty="0" smtClean="0"/>
              <a:t>Summary of comments:</a:t>
            </a:r>
          </a:p>
          <a:p>
            <a:pPr lvl="1" eaLnBrk="1" hangingPunct="1"/>
            <a:r>
              <a:rPr lang="en-US" sz="2200" dirty="0"/>
              <a:t>T</a:t>
            </a:r>
            <a:r>
              <a:rPr lang="en-US" sz="2200" dirty="0" smtClean="0"/>
              <a:t>est the DUT with multiple flows during each of the test types; for example, queue tests need each type of queue exercised in parallel</a:t>
            </a:r>
          </a:p>
          <a:p>
            <a:pPr lvl="1" eaLnBrk="1" hangingPunct="1"/>
            <a:r>
              <a:rPr lang="en-US" sz="2200" dirty="0" smtClean="0"/>
              <a:t>In addition to observed packet performance (i.e. drops), verify that the DUT counters are accurate</a:t>
            </a:r>
          </a:p>
          <a:p>
            <a:pPr lvl="1" eaLnBrk="1" hangingPunct="1"/>
            <a:r>
              <a:rPr lang="en-US" sz="2200" dirty="0" smtClean="0"/>
              <a:t>Need to address multiple port test cases</a:t>
            </a:r>
          </a:p>
          <a:p>
            <a:pPr lvl="1" eaLnBrk="1" hangingPunct="1"/>
            <a:r>
              <a:rPr lang="en-US" sz="2200" dirty="0"/>
              <a:t>A</a:t>
            </a:r>
            <a:r>
              <a:rPr lang="en-US" sz="2200" dirty="0" smtClean="0"/>
              <a:t>dd TCP layer testing to the Policer benchmarking (in addition to stateless traffic tests)</a:t>
            </a:r>
          </a:p>
          <a:p>
            <a:pPr lvl="1" eaLnBrk="1" hangingPunct="1"/>
            <a:r>
              <a:rPr lang="en-US" sz="2200" dirty="0" smtClean="0"/>
              <a:t>Remove the misused “QoS” term throughout document</a:t>
            </a:r>
          </a:p>
          <a:p>
            <a:pPr lvl="1" eaLnBrk="1" hangingPunct="1"/>
            <a:endParaRPr lang="en-US" sz="2200" dirty="0" smtClean="0"/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821738" cy="742950"/>
          </a:xfrm>
        </p:spPr>
        <p:txBody>
          <a:bodyPr/>
          <a:lstStyle/>
          <a:p>
            <a:pPr eaLnBrk="1" hangingPunct="1"/>
            <a:r>
              <a:rPr lang="en-US" dirty="0" smtClean="0"/>
              <a:t>Discussion of Benchmark vs. Functional Test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0632" y="888546"/>
            <a:ext cx="8792651" cy="5253038"/>
          </a:xfrm>
        </p:spPr>
        <p:txBody>
          <a:bodyPr/>
          <a:lstStyle/>
          <a:p>
            <a:pPr eaLnBrk="1" hangingPunct="1"/>
            <a:r>
              <a:rPr lang="en-US" dirty="0" smtClean="0"/>
              <a:t>Al Morton made some comments (as chair) concerning the nature of a functional test versus black-box benchmark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Inherently, that testing includes the "functional" test that you are seeking </a:t>
            </a:r>
            <a:r>
              <a:rPr lang="en-US" dirty="0" smtClean="0"/>
              <a:t>now </a:t>
            </a:r>
            <a:r>
              <a:rPr lang="en-US" dirty="0"/>
              <a:t>(If I configure 64kbps CBR, does the DUT enforce/achieve that limit</a:t>
            </a:r>
            <a:r>
              <a:rPr lang="en-US" dirty="0" smtClean="0"/>
              <a:t>)”</a:t>
            </a:r>
          </a:p>
          <a:p>
            <a:endParaRPr lang="en-US" dirty="0"/>
          </a:p>
          <a:p>
            <a:r>
              <a:rPr lang="en-US" dirty="0" smtClean="0"/>
              <a:t>Language in the draft will be augmented to align with the </a:t>
            </a:r>
            <a:r>
              <a:rPr lang="en-US" dirty="0" smtClean="0"/>
              <a:t>BMWG charter</a:t>
            </a:r>
          </a:p>
          <a:p>
            <a:pPr lvl="1"/>
            <a:r>
              <a:rPr lang="en-US" dirty="0" smtClean="0"/>
              <a:t>Clearly state that performance metrics will be measured to compare vendor performance</a:t>
            </a:r>
            <a:endParaRPr lang="en-US" dirty="0" smtClean="0"/>
          </a:p>
          <a:p>
            <a:pPr lvl="1"/>
            <a:endParaRPr lang="en-US" dirty="0"/>
          </a:p>
          <a:p>
            <a:pPr eaLnBrk="1" hangingPunct="1"/>
            <a:endParaRPr lang="en-US" sz="2400" dirty="0" smtClean="0"/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417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821738" cy="742950"/>
          </a:xfrm>
        </p:spPr>
        <p:txBody>
          <a:bodyPr/>
          <a:lstStyle/>
          <a:p>
            <a:pPr eaLnBrk="1" hangingPunct="1"/>
            <a:r>
              <a:rPr lang="en-US" dirty="0" smtClean="0"/>
              <a:t>Next Steps for the Traffic Management Draft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024" y="919163"/>
            <a:ext cx="8689975" cy="5386387"/>
          </a:xfrm>
        </p:spPr>
        <p:txBody>
          <a:bodyPr/>
          <a:lstStyle/>
          <a:p>
            <a:pPr eaLnBrk="1" hangingPunct="1"/>
            <a:r>
              <a:rPr lang="en-US" dirty="0" smtClean="0"/>
              <a:t>We seek the BMWG to formally adopt this personal submission as a chartered draft work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Work intensely on the next revision(s) to incorporate the excellent comments that we received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">
  <a:themeElements>
    <a:clrScheme name="blank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0A693"/>
      </a:accent1>
      <a:accent2>
        <a:srgbClr val="CDCDDD"/>
      </a:accent2>
      <a:accent3>
        <a:srgbClr val="FFFFFF"/>
      </a:accent3>
      <a:accent4>
        <a:srgbClr val="000000"/>
      </a:accent4>
      <a:accent5>
        <a:srgbClr val="D4D0C8"/>
      </a:accent5>
      <a:accent6>
        <a:srgbClr val="BABAC8"/>
      </a:accent6>
      <a:hlink>
        <a:srgbClr val="0C479D"/>
      </a:hlink>
      <a:folHlink>
        <a:srgbClr val="0C479D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94891"/>
        </a:accent1>
        <a:accent2>
          <a:srgbClr val="4B835D"/>
        </a:accent2>
        <a:accent3>
          <a:srgbClr val="FFFFFF"/>
        </a:accent3>
        <a:accent4>
          <a:srgbClr val="000000"/>
        </a:accent4>
        <a:accent5>
          <a:srgbClr val="AAB1C7"/>
        </a:accent5>
        <a:accent6>
          <a:srgbClr val="437653"/>
        </a:accent6>
        <a:hlink>
          <a:srgbClr val="0C479D"/>
        </a:hlink>
        <a:folHlink>
          <a:srgbClr val="0C479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94891"/>
        </a:accent1>
        <a:accent2>
          <a:srgbClr val="CDCDDD"/>
        </a:accent2>
        <a:accent3>
          <a:srgbClr val="FFFFFF"/>
        </a:accent3>
        <a:accent4>
          <a:srgbClr val="000000"/>
        </a:accent4>
        <a:accent5>
          <a:srgbClr val="AAB1C7"/>
        </a:accent5>
        <a:accent6>
          <a:srgbClr val="BABAC8"/>
        </a:accent6>
        <a:hlink>
          <a:srgbClr val="0C479D"/>
        </a:hlink>
        <a:folHlink>
          <a:srgbClr val="0C479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0A693"/>
        </a:accent1>
        <a:accent2>
          <a:srgbClr val="CDCDDD"/>
        </a:accent2>
        <a:accent3>
          <a:srgbClr val="FFFFFF"/>
        </a:accent3>
        <a:accent4>
          <a:srgbClr val="000000"/>
        </a:accent4>
        <a:accent5>
          <a:srgbClr val="D4D0C8"/>
        </a:accent5>
        <a:accent6>
          <a:srgbClr val="BABAC8"/>
        </a:accent6>
        <a:hlink>
          <a:srgbClr val="0C479D"/>
        </a:hlink>
        <a:folHlink>
          <a:srgbClr val="0C479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21808</TotalTime>
  <Words>292</Words>
  <Application>Microsoft Office PowerPoint</Application>
  <PresentationFormat>On-screen Show (4:3)</PresentationFormat>
  <Paragraphs>47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</vt:lpstr>
      <vt:lpstr>PowerPoint Presentation</vt:lpstr>
      <vt:lpstr>Traffic Management Benchmarking Overview</vt:lpstr>
      <vt:lpstr>Status of Personal Submission</vt:lpstr>
      <vt:lpstr>Discussion of Benchmark vs. Functional Test</vt:lpstr>
      <vt:lpstr>Next Steps for the Traffic Management Draft</vt:lpstr>
    </vt:vector>
  </TitlesOfParts>
  <Company>JDS Uniphase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Here</dc:title>
  <dc:creator>JDS Uniphase</dc:creator>
  <cp:lastModifiedBy>IT</cp:lastModifiedBy>
  <cp:revision>1140</cp:revision>
  <dcterms:created xsi:type="dcterms:W3CDTF">2006-07-28T15:58:10Z</dcterms:created>
  <dcterms:modified xsi:type="dcterms:W3CDTF">2013-03-10T14:46:43Z</dcterms:modified>
</cp:coreProperties>
</file>