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9"/>
  </p:notesMasterIdLst>
  <p:handoutMasterIdLst>
    <p:handoutMasterId r:id="rId10"/>
  </p:handoutMasterIdLst>
  <p:sldIdLst>
    <p:sldId id="767" r:id="rId2"/>
    <p:sldId id="798" r:id="rId3"/>
    <p:sldId id="801" r:id="rId4"/>
    <p:sldId id="802" r:id="rId5"/>
    <p:sldId id="803" r:id="rId6"/>
    <p:sldId id="804" r:id="rId7"/>
    <p:sldId id="774" r:id="rId8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547E"/>
    <a:srgbClr val="808080"/>
    <a:srgbClr val="99CCCC"/>
    <a:srgbClr val="3F42C3"/>
    <a:srgbClr val="6365CE"/>
    <a:srgbClr val="CCFFFF"/>
    <a:srgbClr val="CC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5" autoAdjust="0"/>
    <p:restoredTop sz="86449" autoAdjust="0"/>
  </p:normalViewPr>
  <p:slideViewPr>
    <p:cSldViewPr snapToGrid="0">
      <p:cViewPr varScale="1">
        <p:scale>
          <a:sx n="151" d="100"/>
          <a:sy n="151" d="100"/>
        </p:scale>
        <p:origin x="-584" y="-240"/>
      </p:cViewPr>
      <p:guideLst>
        <p:guide orient="horz" pos="2160"/>
        <p:guide pos="2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7150" y="8945563"/>
            <a:ext cx="685006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6814" tIns="50787" rIns="96814" bIns="50787">
            <a:spAutoFit/>
          </a:bodyPr>
          <a:lstStyle/>
          <a:p>
            <a:pPr defTabSz="619125">
              <a:lnSpc>
                <a:spcPct val="100000"/>
              </a:lnSpc>
              <a:tabLst>
                <a:tab pos="2416175" algn="l"/>
                <a:tab pos="4889500" algn="l"/>
              </a:tabLst>
              <a:defRPr/>
            </a:pPr>
            <a:r>
              <a:rPr lang="en-US" sz="800"/>
              <a:t>Copyright © 2003, Cisco Systems, Inc. All rights reserved. Printed in USA.</a:t>
            </a:r>
            <a:br>
              <a:rPr lang="en-US" sz="800"/>
            </a:br>
            <a:r>
              <a:rPr lang="en-US" sz="800"/>
              <a:t>Presentation_ID.scr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53988" y="8959850"/>
            <a:ext cx="6688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21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38875" y="8585200"/>
            <a:ext cx="4492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7150" y="8761413"/>
            <a:ext cx="26146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371" tIns="50030" rIns="95371" bIns="50030">
            <a:spAutoFit/>
          </a:bodyPr>
          <a:lstStyle/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© 2003, Cisco Systems, Inc. All rights reserved.</a:t>
            </a:r>
          </a:p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2400" y="8775700"/>
            <a:ext cx="6640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18200" y="8656638"/>
            <a:ext cx="8128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61" tIns="0" rIns="18761" bIns="0" numCol="1" anchor="b" anchorCtr="0" compatLnSpc="1">
            <a:prstTxWarp prst="textNoShape">
              <a:avLst/>
            </a:prstTxWarp>
          </a:bodyPr>
          <a:lstStyle>
            <a:lvl1pPr algn="r" defTabSz="900113">
              <a:lnSpc>
                <a:spcPct val="100000"/>
              </a:lnSpc>
              <a:defRPr sz="800" b="0"/>
            </a:lvl1pPr>
          </a:lstStyle>
          <a:p>
            <a:pPr>
              <a:defRPr/>
            </a:pPr>
            <a:fld id="{81429D18-7BAD-484A-A82B-DE1537272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342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4713" y="244475"/>
            <a:ext cx="5307012" cy="3979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3225" y="4365625"/>
            <a:ext cx="6110288" cy="424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71" tIns="50030" rIns="95371" bIns="500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5554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E6199-6BAC-4AAF-BCC5-4CFAC432593C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222A5D-5235-4C9D-AF32-DAD7C302501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9"/>
          <p:cNvSpPr>
            <a:spLocks noChangeArrowheads="1"/>
          </p:cNvSpPr>
          <p:nvPr/>
        </p:nvSpPr>
        <p:spPr bwMode="auto">
          <a:xfrm>
            <a:off x="0" y="2230438"/>
            <a:ext cx="9144000" cy="4652962"/>
          </a:xfrm>
          <a:prstGeom prst="rect">
            <a:avLst/>
          </a:prstGeom>
          <a:solidFill>
            <a:srgbClr val="DCE4E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3025" tIns="36512" rIns="73025" bIns="36512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958FA14C-1482-493C-9FE5-C9E0B8EF523E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6" name="Freeform 201"/>
          <p:cNvSpPr>
            <a:spLocks/>
          </p:cNvSpPr>
          <p:nvPr/>
        </p:nvSpPr>
        <p:spPr bwMode="auto">
          <a:xfrm>
            <a:off x="-6350" y="20399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7" name="Rectangle 209"/>
          <p:cNvSpPr>
            <a:spLocks noChangeArrowheads="1"/>
          </p:cNvSpPr>
          <p:nvPr/>
        </p:nvSpPr>
        <p:spPr bwMode="auto">
          <a:xfrm>
            <a:off x="1892300" y="6629400"/>
            <a:ext cx="525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srgbClr val="808080"/>
              </a:solidFill>
            </a:endParaRPr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0813" y="2779713"/>
            <a:ext cx="6950075" cy="830262"/>
          </a:xfrm>
        </p:spPr>
        <p:txBody>
          <a:bodyPr anchor="t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5100" y="3740150"/>
            <a:ext cx="7261225" cy="419100"/>
          </a:xfrm>
        </p:spPr>
        <p:txBody>
          <a:bodyPr/>
          <a:lstStyle>
            <a:lvl1pPr marL="0" indent="0">
              <a:lnSpc>
                <a:spcPct val="90000"/>
              </a:lnSpc>
              <a:buFont typeface="Arial" charset="0"/>
              <a:buNone/>
              <a:defRPr sz="20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7800" y="-177800"/>
            <a:ext cx="2068513" cy="5386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675" y="-177800"/>
            <a:ext cx="6054725" cy="5386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636713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636713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77th IETF, </a:t>
            </a:r>
            <a:r>
              <a:rPr lang="en-US" dirty="0" err="1" smtClean="0"/>
              <a:t>CCAMP</a:t>
            </a:r>
            <a:r>
              <a:rPr lang="en-US" dirty="0" smtClean="0"/>
              <a:t> </a:t>
            </a:r>
            <a:r>
              <a:rPr lang="en-US" dirty="0" err="1" smtClean="0"/>
              <a:t>WG</a:t>
            </a:r>
            <a:r>
              <a:rPr lang="en-US" dirty="0" smtClean="0"/>
              <a:t>, Anaheim, CA, USA</a:t>
            </a:r>
            <a:r>
              <a:rPr lang="en-US" altLang="ja-JP" dirty="0" smtClean="0">
                <a:ea typeface="ＭＳ Ｐゴシック" pitchFamily="34" charset="-128"/>
              </a:rPr>
              <a:t> </a:t>
            </a:r>
            <a:r>
              <a:rPr lang="en-US" dirty="0" smtClean="0"/>
              <a:t>March 2010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320675" y="-177800"/>
            <a:ext cx="81454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7" name="Rectangle 614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636713"/>
            <a:ext cx="7940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    Second Level</a:t>
            </a:r>
          </a:p>
          <a:p>
            <a:pPr lvl="2"/>
            <a:r>
              <a:rPr lang="en-US" dirty="0" smtClean="0"/>
              <a:t>  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68646" name="Rectangle 6150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0A7E4AB-027D-4A9C-9F30-EF0C678F6C0F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0" name="Rectangle 615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ECA56568-452D-4549-805E-960B456C56F5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3" name="Rectangle 6157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5F86F7C-944D-42A7-A113-9469BD1820E7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739" name="Freeform 6243"/>
          <p:cNvSpPr>
            <a:spLocks/>
          </p:cNvSpPr>
          <p:nvPr userDrawn="1"/>
        </p:nvSpPr>
        <p:spPr bwMode="auto">
          <a:xfrm>
            <a:off x="-3175" y="6810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368740" name="Rectangle 62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27200" y="6591300"/>
            <a:ext cx="5689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sz="1400" b="0">
                <a:solidFill>
                  <a:srgbClr val="5F5F5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 err="1" smtClean="0"/>
              <a:t>83th</a:t>
            </a:r>
            <a:r>
              <a:rPr lang="en-US" dirty="0" smtClean="0"/>
              <a:t> </a:t>
            </a:r>
            <a:r>
              <a:rPr lang="en-US" dirty="0"/>
              <a:t>IETF, CCAMP WG,</a:t>
            </a:r>
            <a:r>
              <a:rPr lang="en-US" dirty="0" smtClean="0"/>
              <a:t> Paris March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4572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9144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3716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8288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2000" b="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17475" algn="l" defTabSz="814388" rtl="0" eaLnBrk="0" fontAlgn="base" hangingPunct="0"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q"/>
        <a:defRPr sz="1800" b="0">
          <a:solidFill>
            <a:schemeClr val="tx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Ø"/>
        <a:defRPr sz="1800" b="0">
          <a:solidFill>
            <a:schemeClr val="tx1"/>
          </a:solidFill>
          <a:latin typeface="+mn-lt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1800" b="0">
          <a:solidFill>
            <a:schemeClr val="tx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1800" b="0">
          <a:solidFill>
            <a:schemeClr val="tx1"/>
          </a:solidFill>
          <a:latin typeface="+mn-lt"/>
        </a:defRPr>
      </a:lvl5pPr>
      <a:lvl6pPr marL="20621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3148" y="119822"/>
            <a:ext cx="8594559" cy="1579321"/>
          </a:xfrm>
        </p:spPr>
        <p:txBody>
          <a:bodyPr/>
          <a:lstStyle/>
          <a:p>
            <a:pPr lvl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3200" dirty="0" smtClean="0"/>
              <a:t>draft-ali-ccamp-rsvp-te-include-route-03.txt</a:t>
            </a:r>
            <a:br>
              <a:rPr lang="en-US" sz="3200" dirty="0" smtClean="0"/>
            </a:br>
            <a:r>
              <a:rPr lang="en-US" sz="3200" dirty="0" smtClean="0">
                <a:cs typeface="Times New Roman" pitchFamily="18" charset="0"/>
              </a:rPr>
              <a:t>CCAMP </a:t>
            </a:r>
            <a:r>
              <a:rPr lang="en-US" sz="3200" dirty="0">
                <a:cs typeface="Times New Roman" pitchFamily="18" charset="0"/>
              </a:rPr>
              <a:t>– </a:t>
            </a:r>
            <a:r>
              <a:rPr lang="en-US" sz="3200" dirty="0" smtClean="0">
                <a:cs typeface="Times New Roman" pitchFamily="18" charset="0"/>
              </a:rPr>
              <a:t>IETF </a:t>
            </a:r>
            <a:r>
              <a:rPr lang="en-US" sz="3200" dirty="0">
                <a:cs typeface="Times New Roman" pitchFamily="18" charset="0"/>
              </a:rPr>
              <a:t>86 – Orlando</a:t>
            </a:r>
            <a:br>
              <a:rPr lang="en-US" sz="3200" dirty="0">
                <a:cs typeface="Times New Roman" pitchFamily="18" charset="0"/>
              </a:rPr>
            </a:br>
            <a:r>
              <a:rPr lang="en-US" sz="3200" dirty="0">
                <a:cs typeface="Times New Roman" pitchFamily="18" charset="0"/>
              </a:rPr>
              <a:t>March 2013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 smtClean="0">
              <a:solidFill>
                <a:schemeClr val="accent4"/>
              </a:solidFill>
              <a:latin typeface="Times New Roman"/>
              <a:cs typeface="Times New Roman"/>
            </a:endParaRPr>
          </a:p>
        </p:txBody>
      </p:sp>
      <p:sp>
        <p:nvSpPr>
          <p:cNvPr id="4" name="Subtitle 3"/>
          <p:cNvSpPr txBox="1">
            <a:spLocks/>
          </p:cNvSpPr>
          <p:nvPr/>
        </p:nvSpPr>
        <p:spPr bwMode="auto">
          <a:xfrm>
            <a:off x="945115" y="2959468"/>
            <a:ext cx="4601778" cy="3341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Zafar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 Ali</a:t>
            </a:r>
            <a:r>
              <a:rPr kumimoji="0" lang="en-US" sz="2000" b="1" i="0" u="none" strike="noStrike" kern="0" cap="none" spc="0" normalizeH="0" baseline="8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</a:rPr>
              <a:t>	</a:t>
            </a:r>
            <a:endParaRPr lang="en-US" sz="2000" kern="0" dirty="0" smtClean="0">
              <a:solidFill>
                <a:srgbClr val="000000"/>
              </a:solidFill>
              <a:latin typeface="+mn-lt"/>
              <a:cs typeface="Times New Roman" pitchFamily="18" charset="0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Clarence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Filsfils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Gabriele Maria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Galimberti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Ori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Gerstel</a:t>
            </a:r>
            <a:endParaRPr lang="en-US" sz="2000" kern="0" dirty="0" smtClean="0">
              <a:solidFill>
                <a:srgbClr val="000000"/>
              </a:solidFill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Kenji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Kumaki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</a:t>
            </a: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Rüdiger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Kunze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itchFamily="18" charset="0"/>
              </a:rPr>
              <a:t>George Swallow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 bwMode="auto">
          <a:xfrm>
            <a:off x="4564488" y="2959468"/>
            <a:ext cx="4660356" cy="3341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lang="en-US" sz="2000" kern="0" dirty="0" smtClean="0">
              <a:solidFill>
                <a:srgbClr val="000000"/>
              </a:solidFill>
              <a:latin typeface="+mn-lt"/>
              <a:cs typeface="Times New Roman" pitchFamily="18" charset="0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lang="en-US" sz="2000" kern="0" dirty="0" smtClean="0">
              <a:solidFill>
                <a:srgbClr val="000000"/>
              </a:solidFill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lang="en-US" sz="2000" kern="0" dirty="0" smtClean="0">
              <a:solidFill>
                <a:srgbClr val="000000"/>
              </a:solidFill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lang="en-US" sz="2000" kern="0" dirty="0" smtClean="0">
              <a:solidFill>
                <a:srgbClr val="000000"/>
              </a:solidFill>
              <a:latin typeface="+mn-lt"/>
            </a:endParaRP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KDDI Corporation </a:t>
            </a: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Deutsche Telekom AG </a:t>
            </a:r>
          </a:p>
          <a:p>
            <a:pPr lvl="1" defTabSz="814388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None/>
            </a:pPr>
            <a:r>
              <a:rPr lang="en-US" sz="2000" kern="0" dirty="0" smtClean="0">
                <a:solidFill>
                  <a:srgbClr val="000000"/>
                </a:solidFill>
              </a:rPr>
              <a:t>Cisco Systems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Problem </a:t>
            </a:r>
            <a:r>
              <a:rPr lang="en-US" dirty="0" smtClean="0"/>
              <a:t>Space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5307299" y="1819477"/>
            <a:ext cx="2742182" cy="2145225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6" name="Cloud 5"/>
          <p:cNvSpPr/>
          <p:nvPr/>
        </p:nvSpPr>
        <p:spPr>
          <a:xfrm>
            <a:off x="1907176" y="2022085"/>
            <a:ext cx="3340861" cy="2423205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grpSp>
        <p:nvGrpSpPr>
          <p:cNvPr id="3" name="Group 13"/>
          <p:cNvGrpSpPr/>
          <p:nvPr/>
        </p:nvGrpSpPr>
        <p:grpSpPr>
          <a:xfrm>
            <a:off x="1017941" y="3553455"/>
            <a:ext cx="1563516" cy="445810"/>
            <a:chOff x="2892756" y="2592916"/>
            <a:chExt cx="2967407" cy="857336"/>
          </a:xfrm>
        </p:grpSpPr>
        <p:pic>
          <p:nvPicPr>
            <p:cNvPr id="8" name="Picture 2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96472" y="2802509"/>
              <a:ext cx="7556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92756" y="2802509"/>
              <a:ext cx="7556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ctangle 9"/>
            <p:cNvSpPr/>
            <p:nvPr/>
          </p:nvSpPr>
          <p:spPr>
            <a:xfrm>
              <a:off x="2892756" y="2592916"/>
              <a:ext cx="2967407" cy="857336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3748406" y="3020790"/>
              <a:ext cx="1248066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/>
          <p:nvPr/>
        </p:nvCxnSpPr>
        <p:spPr>
          <a:xfrm rot="5400000">
            <a:off x="1468380" y="3764411"/>
            <a:ext cx="659959" cy="837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729796" y="3249374"/>
            <a:ext cx="1068981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latin typeface="+mn-lt"/>
              </a:rPr>
              <a:t>UNI-C</a:t>
            </a:r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777929" y="3249374"/>
            <a:ext cx="1068981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latin typeface="+mn-lt"/>
              </a:rPr>
              <a:t>UNI-N</a:t>
            </a:r>
          </a:p>
        </p:txBody>
      </p:sp>
      <p:pic>
        <p:nvPicPr>
          <p:cNvPr id="18" name="Picture 2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90579" y="3070646"/>
            <a:ext cx="398149" cy="22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34829" y="3070646"/>
            <a:ext cx="398149" cy="22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4482139" y="2961659"/>
            <a:ext cx="1563516" cy="4458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932978" y="3184151"/>
            <a:ext cx="657601" cy="8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932578" y="3172615"/>
            <a:ext cx="659959" cy="837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16"/>
          <p:cNvSpPr txBox="1">
            <a:spLocks noChangeArrowheads="1"/>
          </p:cNvSpPr>
          <p:nvPr/>
        </p:nvSpPr>
        <p:spPr bwMode="auto">
          <a:xfrm>
            <a:off x="4729697" y="3517082"/>
            <a:ext cx="1068981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latin typeface="+mn-lt"/>
              </a:rPr>
              <a:t>NNI</a:t>
            </a:r>
          </a:p>
        </p:txBody>
      </p:sp>
      <p:cxnSp>
        <p:nvCxnSpPr>
          <p:cNvPr id="36" name="Curved Connector 35"/>
          <p:cNvCxnSpPr/>
          <p:nvPr/>
        </p:nvCxnSpPr>
        <p:spPr>
          <a:xfrm flipV="1">
            <a:off x="1468780" y="3184152"/>
            <a:ext cx="4023415" cy="592208"/>
          </a:xfrm>
          <a:prstGeom prst="curvedConnector3">
            <a:avLst>
              <a:gd name="adj1" fmla="val 462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13"/>
          <p:cNvGrpSpPr/>
          <p:nvPr/>
        </p:nvGrpSpPr>
        <p:grpSpPr>
          <a:xfrm>
            <a:off x="4437771" y="2174661"/>
            <a:ext cx="1563516" cy="445810"/>
            <a:chOff x="2892756" y="2592916"/>
            <a:chExt cx="2967407" cy="857336"/>
          </a:xfrm>
        </p:grpSpPr>
        <p:pic>
          <p:nvPicPr>
            <p:cNvPr id="40" name="Picture 2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96472" y="2802509"/>
              <a:ext cx="7556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2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92756" y="2802509"/>
              <a:ext cx="7556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2" name="Rectangle 41"/>
            <p:cNvSpPr/>
            <p:nvPr/>
          </p:nvSpPr>
          <p:spPr>
            <a:xfrm>
              <a:off x="2892756" y="2592916"/>
              <a:ext cx="2967407" cy="857336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3748406" y="3020790"/>
              <a:ext cx="1248066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/>
          <p:cNvCxnSpPr/>
          <p:nvPr/>
        </p:nvCxnSpPr>
        <p:spPr>
          <a:xfrm rot="5400000">
            <a:off x="4906098" y="2356726"/>
            <a:ext cx="659959" cy="837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16"/>
          <p:cNvSpPr txBox="1">
            <a:spLocks noChangeArrowheads="1"/>
          </p:cNvSpPr>
          <p:nvPr/>
        </p:nvSpPr>
        <p:spPr bwMode="auto">
          <a:xfrm>
            <a:off x="4694273" y="1762233"/>
            <a:ext cx="1068981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latin typeface="+mn-lt"/>
              </a:rPr>
              <a:t>NNI</a:t>
            </a:r>
          </a:p>
        </p:txBody>
      </p:sp>
      <p:grpSp>
        <p:nvGrpSpPr>
          <p:cNvPr id="7" name="Group 46"/>
          <p:cNvGrpSpPr/>
          <p:nvPr/>
        </p:nvGrpSpPr>
        <p:grpSpPr>
          <a:xfrm>
            <a:off x="6798079" y="2233430"/>
            <a:ext cx="2109100" cy="878509"/>
            <a:chOff x="4257664" y="4763674"/>
            <a:chExt cx="2109100" cy="1087863"/>
          </a:xfrm>
        </p:grpSpPr>
        <p:grpSp>
          <p:nvGrpSpPr>
            <p:cNvPr id="12" name="Group 13"/>
            <p:cNvGrpSpPr/>
            <p:nvPr/>
          </p:nvGrpSpPr>
          <p:grpSpPr>
            <a:xfrm>
              <a:off x="4537794" y="4910543"/>
              <a:ext cx="1563515" cy="552049"/>
              <a:chOff x="2892756" y="2592916"/>
              <a:chExt cx="2967407" cy="857336"/>
            </a:xfrm>
          </p:grpSpPr>
          <p:pic>
            <p:nvPicPr>
              <p:cNvPr id="52" name="Picture 22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996472" y="2802509"/>
                <a:ext cx="755650" cy="438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3" name="Picture 23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992756" y="2802509"/>
                <a:ext cx="755650" cy="438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4" name="Rectangle 53"/>
              <p:cNvSpPr/>
              <p:nvPr/>
            </p:nvSpPr>
            <p:spPr>
              <a:xfrm>
                <a:off x="2892756" y="2592916"/>
                <a:ext cx="2967407" cy="857336"/>
              </a:xfrm>
              <a:prstGeom prst="rect">
                <a:avLst/>
              </a:prstGeom>
              <a:noFill/>
              <a:ln w="28575" cmpd="sng">
                <a:solidFill>
                  <a:schemeClr val="tx1"/>
                </a:solidFill>
              </a:ln>
              <a:effectLst>
                <a:outerShdw blurRad="76200" dist="50800" dir="5400000" algn="ctr" rotWithShape="0">
                  <a:srgbClr val="000000">
                    <a:alpha val="27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cxnSp>
            <p:nvCxnSpPr>
              <p:cNvPr id="55" name="Straight Connector 54"/>
              <p:cNvCxnSpPr/>
              <p:nvPr/>
            </p:nvCxnSpPr>
            <p:spPr>
              <a:xfrm>
                <a:off x="3748406" y="3020790"/>
                <a:ext cx="1248066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/>
            <p:cNvCxnSpPr/>
            <p:nvPr/>
          </p:nvCxnSpPr>
          <p:spPr>
            <a:xfrm rot="5400000">
              <a:off x="4909598" y="5171871"/>
              <a:ext cx="817231" cy="837"/>
            </a:xfrm>
            <a:prstGeom prst="line">
              <a:avLst/>
            </a:prstGeom>
            <a:ln w="25400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16"/>
            <p:cNvSpPr txBox="1">
              <a:spLocks noChangeArrowheads="1"/>
            </p:cNvSpPr>
            <p:nvPr/>
          </p:nvSpPr>
          <p:spPr bwMode="auto">
            <a:xfrm>
              <a:off x="5297783" y="5457711"/>
              <a:ext cx="1068981" cy="393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600" dirty="0" smtClean="0">
                  <a:latin typeface="+mn-lt"/>
                </a:rPr>
                <a:t>UNI-C</a:t>
              </a:r>
            </a:p>
          </p:txBody>
        </p:sp>
        <p:sp>
          <p:nvSpPr>
            <p:cNvPr id="51" name="TextBox 16"/>
            <p:cNvSpPr txBox="1">
              <a:spLocks noChangeArrowheads="1"/>
            </p:cNvSpPr>
            <p:nvPr/>
          </p:nvSpPr>
          <p:spPr bwMode="auto">
            <a:xfrm>
              <a:off x="4257664" y="5457711"/>
              <a:ext cx="1068981" cy="393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600" dirty="0" smtClean="0">
                  <a:latin typeface="+mn-lt"/>
                </a:rPr>
                <a:t>UNI-N</a:t>
              </a:r>
            </a:p>
          </p:txBody>
        </p:sp>
      </p:grpSp>
      <p:cxnSp>
        <p:nvCxnSpPr>
          <p:cNvPr id="60" name="Curved Connector 59"/>
          <p:cNvCxnSpPr>
            <a:stCxn id="18" idx="3"/>
            <a:endCxn id="52" idx="1"/>
          </p:cNvCxnSpPr>
          <p:nvPr/>
        </p:nvCxnSpPr>
        <p:spPr>
          <a:xfrm flipV="1">
            <a:off x="5988728" y="2574940"/>
            <a:ext cx="2197921" cy="609624"/>
          </a:xfrm>
          <a:prstGeom prst="curvedConnector3">
            <a:avLst>
              <a:gd name="adj1" fmla="val 5122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Content Placeholder 69"/>
          <p:cNvSpPr>
            <a:spLocks noGrp="1"/>
          </p:cNvSpPr>
          <p:nvPr>
            <p:ph idx="1"/>
          </p:nvPr>
        </p:nvSpPr>
        <p:spPr>
          <a:xfrm>
            <a:off x="655638" y="5339713"/>
            <a:ext cx="7940675" cy="1046477"/>
          </a:xfrm>
        </p:spPr>
        <p:txBody>
          <a:bodyPr/>
          <a:lstStyle/>
          <a:p>
            <a:r>
              <a:rPr lang="en-US" sz="2000" b="0" dirty="0" smtClean="0"/>
              <a:t>A </a:t>
            </a:r>
            <a:r>
              <a:rPr lang="en-US" sz="2000" b="0" dirty="0" smtClean="0"/>
              <a:t>TE </a:t>
            </a:r>
            <a:r>
              <a:rPr lang="en-US" sz="2000" b="0" dirty="0" err="1" smtClean="0"/>
              <a:t>headend</a:t>
            </a:r>
            <a:r>
              <a:rPr lang="en-US" sz="2000" b="0" dirty="0" smtClean="0"/>
              <a:t> </a:t>
            </a:r>
            <a:r>
              <a:rPr lang="en-US" sz="2000" b="0" dirty="0" smtClean="0"/>
              <a:t>may have no visibility </a:t>
            </a:r>
            <a:r>
              <a:rPr lang="en-US" sz="2000" b="0" dirty="0" smtClean="0"/>
              <a:t>across </a:t>
            </a:r>
            <a:r>
              <a:rPr lang="en-US" sz="2000" b="0" dirty="0" smtClean="0"/>
              <a:t>UNI or NNI </a:t>
            </a:r>
            <a:r>
              <a:rPr lang="en-US" sz="2000" b="0" dirty="0" err="1" smtClean="0"/>
              <a:t>boundarys</a:t>
            </a:r>
            <a:endParaRPr lang="en-US" sz="2000" b="0" dirty="0" smtClean="0"/>
          </a:p>
          <a:p>
            <a:r>
              <a:rPr lang="en-US" dirty="0" smtClean="0"/>
              <a:t>This draft is to allow such a </a:t>
            </a:r>
            <a:r>
              <a:rPr lang="en-US" dirty="0" err="1" smtClean="0"/>
              <a:t>headend</a:t>
            </a:r>
            <a:r>
              <a:rPr lang="en-US" dirty="0" smtClean="0"/>
              <a:t> to request commonality between paths</a:t>
            </a:r>
            <a:endParaRPr lang="en-US" sz="2000" b="0" dirty="0"/>
          </a:p>
        </p:txBody>
      </p:sp>
      <p:cxnSp>
        <p:nvCxnSpPr>
          <p:cNvPr id="48" name="Curved Connector 47"/>
          <p:cNvCxnSpPr/>
          <p:nvPr/>
        </p:nvCxnSpPr>
        <p:spPr>
          <a:xfrm flipV="1">
            <a:off x="1478076" y="3210984"/>
            <a:ext cx="4102906" cy="592560"/>
          </a:xfrm>
          <a:prstGeom prst="curved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urved Connector 55"/>
          <p:cNvCxnSpPr>
            <a:stCxn id="18" idx="3"/>
          </p:cNvCxnSpPr>
          <p:nvPr/>
        </p:nvCxnSpPr>
        <p:spPr>
          <a:xfrm flipV="1">
            <a:off x="5988728" y="2549110"/>
            <a:ext cx="2150203" cy="635454"/>
          </a:xfrm>
          <a:prstGeom prst="curvedConnector3">
            <a:avLst>
              <a:gd name="adj1" fmla="val 32114"/>
            </a:avLst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Homogeneity and Fate-sharing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/>
              <a:t>draft-</a:t>
            </a:r>
            <a:r>
              <a:rPr lang="en-US" sz="2400" b="1" dirty="0" err="1" smtClean="0"/>
              <a:t>ali-ccamp-rsvp-te-include-route</a:t>
            </a:r>
            <a:endParaRPr lang="en-US" sz="2400" b="1" dirty="0" smtClean="0"/>
          </a:p>
          <a:p>
            <a:r>
              <a:rPr lang="en-US" dirty="0" smtClean="0"/>
              <a:t>Requirement is to have two </a:t>
            </a:r>
            <a:r>
              <a:rPr lang="en-US" dirty="0" err="1" smtClean="0"/>
              <a:t>LPSs</a:t>
            </a:r>
            <a:r>
              <a:rPr lang="en-US" dirty="0" smtClean="0"/>
              <a:t> to follow same route:</a:t>
            </a:r>
          </a:p>
          <a:p>
            <a:pPr lvl="1"/>
            <a:r>
              <a:rPr lang="en-US" sz="2000" dirty="0" smtClean="0"/>
              <a:t> Fate Sharing. </a:t>
            </a:r>
          </a:p>
          <a:p>
            <a:pPr lvl="1"/>
            <a:r>
              <a:rPr lang="en-US" sz="2000" dirty="0" smtClean="0"/>
              <a:t> Homogeneous Attributes: E.g., when LSPs are bundled together, it is often required that they have same delay and DV characteristics. </a:t>
            </a:r>
          </a:p>
          <a:p>
            <a:r>
              <a:rPr lang="en-US" dirty="0" smtClean="0"/>
              <a:t>The ingress node requires certain nodes, links, or path of another LSP to be explicitly included</a:t>
            </a:r>
            <a:endParaRPr lang="en-US" sz="2800" dirty="0" smtClean="0"/>
          </a:p>
          <a:p>
            <a:pPr lvl="1"/>
            <a:r>
              <a:rPr lang="en-US" dirty="0" smtClean="0"/>
              <a:t> This derives, for instance, from an overall link diversity plan</a:t>
            </a:r>
          </a:p>
        </p:txBody>
      </p:sp>
    </p:spTree>
    <p:extLst>
      <p:ext uri="{BB962C8B-B14F-4D97-AF65-F5344CB8AC3E}">
        <p14:creationId xmlns:p14="http://schemas.microsoft.com/office/powerpoint/2010/main" val="2226013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697" y="0"/>
            <a:ext cx="8145462" cy="670818"/>
          </a:xfrm>
          <a:noFill/>
          <a:ln w="38100"/>
        </p:spPr>
        <p:txBody>
          <a:bodyPr/>
          <a:lstStyle/>
          <a:p>
            <a:r>
              <a:rPr lang="en-US" dirty="0" smtClean="0"/>
              <a:t>Homogeneity and Fate-sharing(2)</a:t>
            </a:r>
            <a:endParaRPr lang="en-US" dirty="0"/>
          </a:p>
        </p:txBody>
      </p:sp>
      <p:sp>
        <p:nvSpPr>
          <p:cNvPr id="111" name="Content Placeholder 2"/>
          <p:cNvSpPr>
            <a:spLocks noGrp="1"/>
          </p:cNvSpPr>
          <p:nvPr>
            <p:ph idx="1"/>
          </p:nvPr>
        </p:nvSpPr>
        <p:spPr>
          <a:xfrm>
            <a:off x="448257" y="4176962"/>
            <a:ext cx="8311662" cy="2539404"/>
          </a:xfrm>
        </p:spPr>
        <p:txBody>
          <a:bodyPr/>
          <a:lstStyle/>
          <a:p>
            <a:r>
              <a:rPr lang="en-US" sz="1800" dirty="0" smtClean="0"/>
              <a:t>Ingress node may lack sufficient topological knowledge </a:t>
            </a:r>
          </a:p>
          <a:p>
            <a:r>
              <a:rPr lang="en-US" sz="1800" dirty="0" smtClean="0"/>
              <a:t>It there must form an ERO with loose </a:t>
            </a:r>
            <a:r>
              <a:rPr lang="en-US" sz="1800" dirty="0" err="1" smtClean="0"/>
              <a:t>hop(s</a:t>
            </a:r>
            <a:r>
              <a:rPr lang="en-US" sz="1800" dirty="0" smtClean="0"/>
              <a:t>)</a:t>
            </a:r>
          </a:p>
          <a:p>
            <a:r>
              <a:rPr lang="en-US" sz="1800" dirty="0" smtClean="0"/>
              <a:t>It cannot divide those loose </a:t>
            </a:r>
            <a:r>
              <a:rPr lang="en-US" sz="1800" dirty="0" err="1" smtClean="0"/>
              <a:t>hop(s</a:t>
            </a:r>
            <a:r>
              <a:rPr lang="en-US" sz="1800" dirty="0" smtClean="0"/>
              <a:t>) into a proper sequence of strict or a sequence of finer-grained loose hops (e.g., in inter-domain and GMPLS overlay networks). </a:t>
            </a:r>
            <a:endParaRPr lang="en-US" sz="1800" b="1" dirty="0" smtClean="0"/>
          </a:p>
        </p:txBody>
      </p:sp>
      <p:sp>
        <p:nvSpPr>
          <p:cNvPr id="73" name="Cloud 72"/>
          <p:cNvSpPr/>
          <p:nvPr/>
        </p:nvSpPr>
        <p:spPr>
          <a:xfrm>
            <a:off x="5155251" y="1443829"/>
            <a:ext cx="2742182" cy="2145225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4" name="Cloud 73"/>
          <p:cNvSpPr/>
          <p:nvPr/>
        </p:nvSpPr>
        <p:spPr>
          <a:xfrm>
            <a:off x="1755128" y="1646437"/>
            <a:ext cx="3340861" cy="2423205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grpSp>
        <p:nvGrpSpPr>
          <p:cNvPr id="77" name="Group 13"/>
          <p:cNvGrpSpPr/>
          <p:nvPr/>
        </p:nvGrpSpPr>
        <p:grpSpPr>
          <a:xfrm>
            <a:off x="865893" y="3177807"/>
            <a:ext cx="1563516" cy="445810"/>
            <a:chOff x="2892756" y="2592916"/>
            <a:chExt cx="2967407" cy="857336"/>
          </a:xfrm>
        </p:grpSpPr>
        <p:pic>
          <p:nvPicPr>
            <p:cNvPr id="78" name="Picture 2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96472" y="2802509"/>
              <a:ext cx="7556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9" name="Picture 2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92756" y="2802509"/>
              <a:ext cx="7556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0" name="Rectangle 79"/>
            <p:cNvSpPr/>
            <p:nvPr/>
          </p:nvSpPr>
          <p:spPr>
            <a:xfrm>
              <a:off x="2892756" y="2592916"/>
              <a:ext cx="2967407" cy="857336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3748406" y="3020790"/>
              <a:ext cx="1248066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2" name="Straight Connector 81"/>
          <p:cNvCxnSpPr/>
          <p:nvPr/>
        </p:nvCxnSpPr>
        <p:spPr>
          <a:xfrm rot="5400000">
            <a:off x="1316332" y="3388763"/>
            <a:ext cx="659959" cy="837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16"/>
          <p:cNvSpPr txBox="1">
            <a:spLocks noChangeArrowheads="1"/>
          </p:cNvSpPr>
          <p:nvPr/>
        </p:nvSpPr>
        <p:spPr bwMode="auto">
          <a:xfrm>
            <a:off x="577748" y="2873726"/>
            <a:ext cx="1068981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latin typeface="+mn-lt"/>
              </a:rPr>
              <a:t>UNI-C</a:t>
            </a:r>
          </a:p>
        </p:txBody>
      </p:sp>
      <p:sp>
        <p:nvSpPr>
          <p:cNvPr id="87" name="TextBox 16"/>
          <p:cNvSpPr txBox="1">
            <a:spLocks noChangeArrowheads="1"/>
          </p:cNvSpPr>
          <p:nvPr/>
        </p:nvSpPr>
        <p:spPr bwMode="auto">
          <a:xfrm>
            <a:off x="1625881" y="2873726"/>
            <a:ext cx="1068981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latin typeface="+mn-lt"/>
              </a:rPr>
              <a:t>UNI-N</a:t>
            </a:r>
          </a:p>
        </p:txBody>
      </p:sp>
      <p:pic>
        <p:nvPicPr>
          <p:cNvPr id="90" name="Picture 2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8531" y="2694998"/>
            <a:ext cx="398149" cy="22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2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2781" y="2694998"/>
            <a:ext cx="398149" cy="22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" name="Rectangle 91"/>
          <p:cNvSpPr/>
          <p:nvPr/>
        </p:nvSpPr>
        <p:spPr>
          <a:xfrm>
            <a:off x="4330091" y="2586011"/>
            <a:ext cx="1563516" cy="44581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93" name="Straight Connector 92"/>
          <p:cNvCxnSpPr/>
          <p:nvPr/>
        </p:nvCxnSpPr>
        <p:spPr>
          <a:xfrm>
            <a:off x="4780930" y="2808503"/>
            <a:ext cx="657601" cy="8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>
            <a:off x="4780530" y="2796967"/>
            <a:ext cx="659959" cy="837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16"/>
          <p:cNvSpPr txBox="1">
            <a:spLocks noChangeArrowheads="1"/>
          </p:cNvSpPr>
          <p:nvPr/>
        </p:nvSpPr>
        <p:spPr bwMode="auto">
          <a:xfrm>
            <a:off x="4577649" y="3141434"/>
            <a:ext cx="1068981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latin typeface="+mn-lt"/>
              </a:rPr>
              <a:t>NNI</a:t>
            </a:r>
          </a:p>
        </p:txBody>
      </p:sp>
      <p:cxnSp>
        <p:nvCxnSpPr>
          <p:cNvPr id="97" name="Curved Connector 96"/>
          <p:cNvCxnSpPr/>
          <p:nvPr/>
        </p:nvCxnSpPr>
        <p:spPr>
          <a:xfrm flipV="1">
            <a:off x="1316732" y="2808504"/>
            <a:ext cx="4023415" cy="592208"/>
          </a:xfrm>
          <a:prstGeom prst="curvedConnector3">
            <a:avLst>
              <a:gd name="adj1" fmla="val 462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8" name="Group 13"/>
          <p:cNvGrpSpPr/>
          <p:nvPr/>
        </p:nvGrpSpPr>
        <p:grpSpPr>
          <a:xfrm>
            <a:off x="4285723" y="1799013"/>
            <a:ext cx="1563516" cy="445810"/>
            <a:chOff x="2892756" y="2592916"/>
            <a:chExt cx="2967407" cy="857336"/>
          </a:xfrm>
        </p:grpSpPr>
        <p:pic>
          <p:nvPicPr>
            <p:cNvPr id="99" name="Picture 2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96472" y="2802509"/>
              <a:ext cx="7556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0" name="Picture 2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92756" y="2802509"/>
              <a:ext cx="7556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" name="Rectangle 102"/>
            <p:cNvSpPr/>
            <p:nvPr/>
          </p:nvSpPr>
          <p:spPr>
            <a:xfrm>
              <a:off x="2892756" y="2592916"/>
              <a:ext cx="2967407" cy="857336"/>
            </a:xfrm>
            <a:prstGeom prst="rect">
              <a:avLst/>
            </a:prstGeom>
            <a:noFill/>
            <a:ln w="28575" cmpd="sng">
              <a:solidFill>
                <a:schemeClr val="tx1"/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3748406" y="3020790"/>
              <a:ext cx="1248066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/>
          <p:cNvCxnSpPr/>
          <p:nvPr/>
        </p:nvCxnSpPr>
        <p:spPr>
          <a:xfrm rot="5400000">
            <a:off x="4754050" y="1981078"/>
            <a:ext cx="659959" cy="837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Box 16"/>
          <p:cNvSpPr txBox="1">
            <a:spLocks noChangeArrowheads="1"/>
          </p:cNvSpPr>
          <p:nvPr/>
        </p:nvSpPr>
        <p:spPr bwMode="auto">
          <a:xfrm>
            <a:off x="4542225" y="1386585"/>
            <a:ext cx="1068981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latin typeface="+mn-lt"/>
              </a:rPr>
              <a:t>NNI</a:t>
            </a:r>
          </a:p>
        </p:txBody>
      </p:sp>
      <p:grpSp>
        <p:nvGrpSpPr>
          <p:cNvPr id="110" name="Group 46"/>
          <p:cNvGrpSpPr/>
          <p:nvPr/>
        </p:nvGrpSpPr>
        <p:grpSpPr>
          <a:xfrm>
            <a:off x="6646031" y="1857782"/>
            <a:ext cx="2109100" cy="878509"/>
            <a:chOff x="4257664" y="4763674"/>
            <a:chExt cx="2109100" cy="1087863"/>
          </a:xfrm>
        </p:grpSpPr>
        <p:grpSp>
          <p:nvGrpSpPr>
            <p:cNvPr id="112" name="Group 13"/>
            <p:cNvGrpSpPr/>
            <p:nvPr/>
          </p:nvGrpSpPr>
          <p:grpSpPr>
            <a:xfrm>
              <a:off x="4537794" y="4910543"/>
              <a:ext cx="1563515" cy="552049"/>
              <a:chOff x="2892756" y="2592916"/>
              <a:chExt cx="2967407" cy="857336"/>
            </a:xfrm>
          </p:grpSpPr>
          <p:pic>
            <p:nvPicPr>
              <p:cNvPr id="120" name="Picture 22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996472" y="2802509"/>
                <a:ext cx="755650" cy="438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1" name="Picture 23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992756" y="2802509"/>
                <a:ext cx="755650" cy="438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2" name="Rectangle 121"/>
              <p:cNvSpPr/>
              <p:nvPr/>
            </p:nvSpPr>
            <p:spPr>
              <a:xfrm>
                <a:off x="2892756" y="2592916"/>
                <a:ext cx="2967407" cy="857336"/>
              </a:xfrm>
              <a:prstGeom prst="rect">
                <a:avLst/>
              </a:prstGeom>
              <a:noFill/>
              <a:ln w="28575" cmpd="sng">
                <a:solidFill>
                  <a:schemeClr val="tx1"/>
                </a:solidFill>
              </a:ln>
              <a:effectLst>
                <a:outerShdw blurRad="76200" dist="50800" dir="5400000" algn="ctr" rotWithShape="0">
                  <a:srgbClr val="000000">
                    <a:alpha val="27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cxnSp>
            <p:nvCxnSpPr>
              <p:cNvPr id="123" name="Straight Connector 122"/>
              <p:cNvCxnSpPr/>
              <p:nvPr/>
            </p:nvCxnSpPr>
            <p:spPr>
              <a:xfrm>
                <a:off x="3748406" y="3020790"/>
                <a:ext cx="1248066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7" name="Straight Connector 116"/>
            <p:cNvCxnSpPr/>
            <p:nvPr/>
          </p:nvCxnSpPr>
          <p:spPr>
            <a:xfrm rot="5400000">
              <a:off x="4909598" y="5171871"/>
              <a:ext cx="817231" cy="837"/>
            </a:xfrm>
            <a:prstGeom prst="line">
              <a:avLst/>
            </a:prstGeom>
            <a:ln w="25400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Box 16"/>
            <p:cNvSpPr txBox="1">
              <a:spLocks noChangeArrowheads="1"/>
            </p:cNvSpPr>
            <p:nvPr/>
          </p:nvSpPr>
          <p:spPr bwMode="auto">
            <a:xfrm>
              <a:off x="5297783" y="5457711"/>
              <a:ext cx="1068981" cy="393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600" dirty="0" smtClean="0">
                  <a:latin typeface="+mn-lt"/>
                </a:rPr>
                <a:t>UNI-C</a:t>
              </a:r>
            </a:p>
          </p:txBody>
        </p:sp>
        <p:sp>
          <p:nvSpPr>
            <p:cNvPr id="119" name="TextBox 16"/>
            <p:cNvSpPr txBox="1">
              <a:spLocks noChangeArrowheads="1"/>
            </p:cNvSpPr>
            <p:nvPr/>
          </p:nvSpPr>
          <p:spPr bwMode="auto">
            <a:xfrm>
              <a:off x="4257664" y="5457711"/>
              <a:ext cx="1068981" cy="393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600" dirty="0" smtClean="0">
                  <a:latin typeface="+mn-lt"/>
                </a:rPr>
                <a:t>UNI-N</a:t>
              </a:r>
            </a:p>
          </p:txBody>
        </p:sp>
      </p:grpSp>
      <p:cxnSp>
        <p:nvCxnSpPr>
          <p:cNvPr id="124" name="Curved Connector 123"/>
          <p:cNvCxnSpPr>
            <a:stCxn id="90" idx="3"/>
          </p:cNvCxnSpPr>
          <p:nvPr/>
        </p:nvCxnSpPr>
        <p:spPr>
          <a:xfrm flipV="1">
            <a:off x="5836680" y="2199292"/>
            <a:ext cx="2197921" cy="609624"/>
          </a:xfrm>
          <a:prstGeom prst="curvedConnector3">
            <a:avLst>
              <a:gd name="adj1" fmla="val 5122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24"/>
          <p:cNvCxnSpPr/>
          <p:nvPr/>
        </p:nvCxnSpPr>
        <p:spPr>
          <a:xfrm flipV="1">
            <a:off x="1326028" y="2835336"/>
            <a:ext cx="4102906" cy="592560"/>
          </a:xfrm>
          <a:prstGeom prst="curved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Curved Connector 125"/>
          <p:cNvCxnSpPr>
            <a:stCxn id="90" idx="3"/>
          </p:cNvCxnSpPr>
          <p:nvPr/>
        </p:nvCxnSpPr>
        <p:spPr>
          <a:xfrm flipV="1">
            <a:off x="5836680" y="2173462"/>
            <a:ext cx="2150203" cy="635454"/>
          </a:xfrm>
          <a:prstGeom prst="curvedConnector3">
            <a:avLst>
              <a:gd name="adj1" fmla="val 32114"/>
            </a:avLst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2180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Homogeneity and Fate-sharing: Solution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849" y="1160194"/>
            <a:ext cx="7940675" cy="3571875"/>
          </a:xfrm>
        </p:spPr>
        <p:txBody>
          <a:bodyPr/>
          <a:lstStyle/>
          <a:p>
            <a:r>
              <a:rPr lang="en-US" dirty="0" smtClean="0"/>
              <a:t>Explicit Inclusion Route Subobject (EIRS) </a:t>
            </a:r>
          </a:p>
          <a:p>
            <a:pPr lvl="1"/>
            <a:r>
              <a:rPr lang="en-US" dirty="0" smtClean="0"/>
              <a:t> A new ERO </a:t>
            </a:r>
            <a:r>
              <a:rPr lang="en-US" dirty="0" err="1" smtClean="0"/>
              <a:t>subobject</a:t>
            </a:r>
            <a:r>
              <a:rPr lang="en-US" dirty="0" smtClean="0"/>
              <a:t> type </a:t>
            </a:r>
          </a:p>
          <a:p>
            <a:pPr lvl="1"/>
            <a:r>
              <a:rPr lang="en-US" dirty="0" smtClean="0"/>
              <a:t> Indicates an inclusion between a pair of explicit or abstract nodes </a:t>
            </a:r>
          </a:p>
          <a:p>
            <a:r>
              <a:rPr lang="en-US" dirty="0" smtClean="0"/>
              <a:t>Encoding and processing rules are similar to Explicit Exclusion Route Subobject (EXRS) subobject of ERO defined in [RFC4874], </a:t>
            </a:r>
          </a:p>
          <a:p>
            <a:pPr lvl="1">
              <a:buNone/>
            </a:pPr>
            <a:r>
              <a:rPr lang="en-US" dirty="0" smtClean="0"/>
              <a:t>(the exception being include vs. exclude semantics)</a:t>
            </a:r>
          </a:p>
          <a:p>
            <a:r>
              <a:rPr lang="en-US" dirty="0" err="1" smtClean="0"/>
              <a:t>Subobjects</a:t>
            </a:r>
            <a:r>
              <a:rPr lang="en-US" dirty="0" smtClean="0"/>
              <a:t> supported by XRO/ EXRS are supported </a:t>
            </a:r>
          </a:p>
          <a:p>
            <a:pPr lvl="1">
              <a:buNone/>
            </a:pPr>
            <a:r>
              <a:rPr lang="en-US" dirty="0" smtClean="0"/>
              <a:t>i.e., inclusion of links, nodes, tunnel / LSP, unnumbered interfaces, etc.</a:t>
            </a:r>
          </a:p>
          <a:p>
            <a:pPr lvl="1">
              <a:buNone/>
            </a:pPr>
            <a:r>
              <a:rPr lang="en-US" dirty="0" smtClean="0">
                <a:solidFill>
                  <a:srgbClr val="B21A1A"/>
                </a:solidFill>
              </a:rPr>
              <a:t>In this draft, dropped SRLGs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411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SRLG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naïvely incorporated all the </a:t>
            </a:r>
            <a:r>
              <a:rPr lang="en-US" dirty="0" err="1" smtClean="0"/>
              <a:t>subobjects</a:t>
            </a:r>
            <a:r>
              <a:rPr lang="en-US" dirty="0" smtClean="0"/>
              <a:t> of the XRO</a:t>
            </a:r>
          </a:p>
          <a:p>
            <a:pPr lvl="1"/>
            <a:r>
              <a:rPr lang="en-US" dirty="0" smtClean="0"/>
              <a:t>Ran into difficulty writing the processing rules for SRLGs</a:t>
            </a:r>
          </a:p>
          <a:p>
            <a:r>
              <a:rPr lang="en-US" dirty="0" smtClean="0"/>
              <a:t>A processing node may not be able to fully expand a loose hop an explicit ERO</a:t>
            </a:r>
          </a:p>
          <a:p>
            <a:pPr lvl="1"/>
            <a:r>
              <a:rPr lang="en-US" dirty="0" smtClean="0"/>
              <a:t>In such an event it will need to insert another loose hop</a:t>
            </a:r>
          </a:p>
          <a:p>
            <a:pPr lvl="1"/>
            <a:r>
              <a:rPr lang="en-US" dirty="0" smtClean="0"/>
              <a:t>What if any SRLGs should it include?</a:t>
            </a:r>
          </a:p>
          <a:p>
            <a:r>
              <a:rPr lang="en-US" dirty="0" smtClean="0"/>
              <a:t>The authors do not find inclusion of an SRLG as needed functionality</a:t>
            </a:r>
          </a:p>
          <a:p>
            <a:r>
              <a:rPr lang="en-US" dirty="0" smtClean="0"/>
              <a:t>Happy to entertain the opinions and processing rules that others may want </a:t>
            </a:r>
            <a:r>
              <a:rPr lang="en-US" smtClean="0"/>
              <a:t>to supply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44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0850" y="-165100"/>
            <a:ext cx="8145463" cy="8382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Next Steps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>
          <a:xfrm>
            <a:off x="268288" y="1890713"/>
            <a:ext cx="8142287" cy="3005137"/>
          </a:xfrm>
        </p:spPr>
        <p:txBody>
          <a:bodyPr/>
          <a:lstStyle/>
          <a:p>
            <a:r>
              <a:rPr lang="en-US" sz="2400" dirty="0" smtClean="0">
                <a:cs typeface="Times New Roman" pitchFamily="18" charset="0"/>
              </a:rPr>
              <a:t>Authors consider draft mature enough to call for WG adoption</a:t>
            </a:r>
            <a:endParaRPr lang="en-US" sz="24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isco2003_Print_LaserQ104_4">
  <a:themeElements>
    <a:clrScheme name="Cisco2003_Print_LaserQ104_4 11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339999"/>
      </a:accent1>
      <a:accent2>
        <a:srgbClr val="B92B38"/>
      </a:accent2>
      <a:accent3>
        <a:srgbClr val="FFFFFF"/>
      </a:accent3>
      <a:accent4>
        <a:srgbClr val="000000"/>
      </a:accent4>
      <a:accent5>
        <a:srgbClr val="ADCACA"/>
      </a:accent5>
      <a:accent6>
        <a:srgbClr val="A72632"/>
      </a:accent6>
      <a:hlink>
        <a:srgbClr val="9999CC"/>
      </a:hlink>
      <a:folHlink>
        <a:srgbClr val="EEB30E"/>
      </a:folHlink>
    </a:clrScheme>
    <a:fontScheme name="Cisco2003_Print_LaserQ104_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2003_Print_LaserQ104_4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2003_Print_LaserQ104_4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8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FF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9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0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1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EEB30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D:\Documents and Settings\dpsmith\Local Settings\Temp\Cisco2003_Print_LaserQ104_4.pot</Template>
  <TotalTime>19241</TotalTime>
  <Pages>28</Pages>
  <Words>438</Words>
  <Application>Microsoft Macintosh PowerPoint</Application>
  <PresentationFormat>On-screen Show (4:3)</PresentationFormat>
  <Paragraphs>62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Cisco2003_Print_LaserQ104_4</vt:lpstr>
      <vt:lpstr>draft-ali-ccamp-rsvp-te-include-route-03.txt CCAMP – IETF 86 – Orlando March 2013 </vt:lpstr>
      <vt:lpstr>Overall Problem Space</vt:lpstr>
      <vt:lpstr>Homogeneity and Fate-sharing</vt:lpstr>
      <vt:lpstr>Homogeneity and Fate-sharing(2)</vt:lpstr>
      <vt:lpstr>Homogeneity and Fate-sharing: Solution</vt:lpstr>
      <vt:lpstr>SRLG Issues</vt:lpstr>
      <vt:lpstr>Next Steps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TITLE/SIZE 30</dc:title>
  <dc:subject>Guide for Creating Powerpoint Presentations</dc:subject>
  <dc:creator>Cisco User</dc:creator>
  <cp:lastModifiedBy>George Swallow</cp:lastModifiedBy>
  <cp:revision>856</cp:revision>
  <cp:lastPrinted>1999-01-27T00:54:54Z</cp:lastPrinted>
  <dcterms:created xsi:type="dcterms:W3CDTF">2012-03-22T14:14:52Z</dcterms:created>
  <dcterms:modified xsi:type="dcterms:W3CDTF">2013-03-06T00:56:59Z</dcterms:modified>
</cp:coreProperties>
</file>