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1248" r:id="rId3"/>
    <p:sldId id="1283" r:id="rId4"/>
    <p:sldId id="1282" r:id="rId5"/>
    <p:sldId id="1286" r:id="rId6"/>
    <p:sldId id="1287" r:id="rId7"/>
    <p:sldId id="1280" r:id="rId8"/>
    <p:sldId id="1259" r:id="rId9"/>
    <p:sldId id="1275" r:id="rId10"/>
    <p:sldId id="1288" r:id="rId11"/>
    <p:sldId id="1279" r:id="rId12"/>
    <p:sldId id="1285" r:id="rId13"/>
    <p:sldId id="1278" r:id="rId14"/>
    <p:sldId id="1284" r:id="rId15"/>
    <p:sldId id="1289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B050"/>
    <a:srgbClr val="808080"/>
    <a:srgbClr val="FFFF99"/>
    <a:srgbClr val="0183B7"/>
    <a:srgbClr val="FF0000"/>
    <a:srgbClr val="FF6600"/>
    <a:srgbClr val="99FFCC"/>
    <a:srgbClr val="0066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4" autoAdjust="0"/>
    <p:restoredTop sz="86428" autoAdjust="0"/>
  </p:normalViewPr>
  <p:slideViewPr>
    <p:cSldViewPr snapToGrid="0" showGuides="1">
      <p:cViewPr>
        <p:scale>
          <a:sx n="120" d="100"/>
          <a:sy n="120" d="100"/>
        </p:scale>
        <p:origin x="-840" y="-144"/>
      </p:cViewPr>
      <p:guideLst>
        <p:guide orient="horz" pos="2284"/>
        <p:guide pos="10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328"/>
    </p:cViewPr>
  </p:sorterViewPr>
  <p:notesViewPr>
    <p:cSldViewPr snapToGrid="0" showGuides="1">
      <p:cViewPr varScale="1">
        <p:scale>
          <a:sx n="65" d="100"/>
          <a:sy n="65" d="100"/>
        </p:scale>
        <p:origin x="-276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spAutoFit/>
          </a:bodyPr>
          <a:lstStyle/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 b="0">
                <a:cs typeface="+mn-cs"/>
              </a:rPr>
              <a:t>© 2008, Cisco Systems, Inc. All rights reserved.</a:t>
            </a:r>
          </a:p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 b="0">
                <a:cs typeface="+mn-cs"/>
              </a:rPr>
              <a:t>Presentation_ID.scr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819" tIns="0" rIns="18819" bIns="0" anchor="b"/>
          <a:lstStyle/>
          <a:p>
            <a:pPr algn="r" defTabSz="903288" eaLnBrk="0" hangingPunct="0">
              <a:defRPr/>
            </a:pPr>
            <a:fld id="{5F2D159D-63EE-463E-BA2D-8B556881BA9E}" type="slidenum">
              <a:rPr lang="en-US" sz="800" b="0">
                <a:cs typeface="+mn-cs"/>
              </a:rPr>
              <a:pPr algn="r" defTabSz="903288" eaLnBrk="0" hangingPunct="0">
                <a:defRPr/>
              </a:pPr>
              <a:t>‹#›</a:t>
            </a:fld>
            <a:endParaRPr lang="en-US" sz="800" b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127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spAutoFit/>
          </a:bodyPr>
          <a:lstStyle/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 b="0">
                <a:cs typeface="+mn-cs"/>
              </a:rPr>
              <a:t>© 2007, Cisco Systems, Inc. All rights reserved.</a:t>
            </a:r>
          </a:p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 b="0">
                <a:cs typeface="+mn-cs"/>
              </a:rPr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 eaLnBrk="0" hangingPunct="0">
              <a:lnSpc>
                <a:spcPct val="100000"/>
              </a:lnSpc>
              <a:defRPr sz="8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8D0B90E-B65E-415C-AB42-62E754C64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374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096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EDB7AD-9F01-4F96-B890-855F1901EDE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4515" name="Rectangle 11"/>
          <p:cNvSpPr txBox="1">
            <a:spLocks noGrp="1" noChangeArrowheads="1"/>
          </p:cNvSpPr>
          <p:nvPr/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6" tIns="46583" rIns="93166" bIns="46583" anchor="b"/>
          <a:lstStyle/>
          <a:p>
            <a:pPr algn="r" defTabSz="931863" eaLnBrk="1" hangingPunct="1">
              <a:lnSpc>
                <a:spcPct val="100000"/>
              </a:lnSpc>
            </a:pPr>
            <a:fld id="{D3D8CCA7-EE31-4BC3-B757-BD802155456E}" type="slidenum">
              <a:rPr lang="en-US" sz="1200" b="0">
                <a:ea typeface="ＭＳ Ｐゴシック" pitchFamily="34" charset="-128"/>
              </a:rPr>
              <a:pPr algn="r" defTabSz="931863" eaLnBrk="1" hangingPunct="1">
                <a:lnSpc>
                  <a:spcPct val="100000"/>
                </a:lnSpc>
              </a:pPr>
              <a:t>1</a:t>
            </a:fld>
            <a:endParaRPr lang="en-US" sz="1200" b="0">
              <a:ea typeface="ＭＳ Ｐゴシック" pitchFamily="34" charset="-128"/>
            </a:endParaRPr>
          </a:p>
        </p:txBody>
      </p:sp>
      <p:sp>
        <p:nvSpPr>
          <p:cNvPr id="64516" name="AutoShap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225" y="4378325"/>
            <a:ext cx="6121400" cy="4252913"/>
          </a:xfrm>
          <a:noFill/>
          <a:ln/>
        </p:spPr>
        <p:txBody>
          <a:bodyPr lIns="93166" tIns="46583" rIns="93166" bIns="46583"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84275" y="700088"/>
            <a:ext cx="4643438" cy="3484562"/>
          </a:xfrm>
          <a:solidFill>
            <a:srgbClr val="FFFFFF"/>
          </a:solidFill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6425"/>
            <a:ext cx="5610225" cy="4179888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0262" tIns="45131" rIns="90262" bIns="45131"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5"/>
          <p:cNvSpPr>
            <a:spLocks noChangeArrowheads="1"/>
          </p:cNvSpPr>
          <p:nvPr/>
        </p:nvSpPr>
        <p:spPr bwMode="auto">
          <a:xfrm rot="16200000">
            <a:off x="3200400" y="-838200"/>
            <a:ext cx="2743200" cy="9144000"/>
          </a:xfrm>
          <a:prstGeom prst="rect">
            <a:avLst/>
          </a:prstGeom>
          <a:solidFill>
            <a:srgbClr val="015F8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5" name="Rectangle 278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© 2008 Cisco Systems, Inc. All rights reserved.</a:t>
            </a:r>
          </a:p>
        </p:txBody>
      </p:sp>
      <p:sp>
        <p:nvSpPr>
          <p:cNvPr id="6" name="Rectangle 279"/>
          <p:cNvSpPr>
            <a:spLocks noChangeArrowheads="1"/>
          </p:cNvSpPr>
          <p:nvPr/>
        </p:nvSpPr>
        <p:spPr bwMode="auto">
          <a:xfrm>
            <a:off x="3173413" y="6672263"/>
            <a:ext cx="877887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Cisco Confidential</a:t>
            </a:r>
          </a:p>
        </p:txBody>
      </p:sp>
      <p:sp>
        <p:nvSpPr>
          <p:cNvPr id="7" name="Rectangle 280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124" tIns="41061" rIns="82124" bIns="41061" anchor="b"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Presentation_ID</a:t>
            </a:r>
          </a:p>
        </p:txBody>
      </p:sp>
      <p:sp>
        <p:nvSpPr>
          <p:cNvPr id="8" name="Rectangle 281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789968DC-1446-4695-B327-339E20777A8C}" type="slidenum">
              <a:rPr lang="en-US" sz="1000" b="0">
                <a:solidFill>
                  <a:srgbClr val="D3D3D3"/>
                </a:solidFill>
                <a:cs typeface="+mn-cs"/>
              </a:rPr>
              <a:pPr algn="r" defTabSz="814388" eaLnBrk="0" hangingPunct="0">
                <a:defRPr/>
              </a:pPr>
              <a:t>‹#›</a:t>
            </a:fld>
            <a:endParaRPr lang="en-US" sz="1000" b="0">
              <a:solidFill>
                <a:srgbClr val="D3D3D3"/>
              </a:solidFill>
              <a:cs typeface="+mn-cs"/>
            </a:endParaRPr>
          </a:p>
        </p:txBody>
      </p:sp>
      <p:sp>
        <p:nvSpPr>
          <p:cNvPr id="369873" name="Rectangle 209"/>
          <p:cNvSpPr>
            <a:spLocks noGrp="1" noChangeArrowheads="1"/>
          </p:cNvSpPr>
          <p:nvPr>
            <p:ph type="ctrTitle"/>
          </p:nvPr>
        </p:nvSpPr>
        <p:spPr bwMode="white">
          <a:xfrm>
            <a:off x="650875" y="25574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874" name="Rectangle 210"/>
          <p:cNvSpPr>
            <a:spLocks noGrp="1" noChangeArrowheads="1"/>
          </p:cNvSpPr>
          <p:nvPr>
            <p:ph type="subTitle" idx="1"/>
          </p:nvPr>
        </p:nvSpPr>
        <p:spPr>
          <a:xfrm>
            <a:off x="650875" y="5543550"/>
            <a:ext cx="6940550" cy="419100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304800"/>
            <a:ext cx="2035175" cy="4787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304800"/>
            <a:ext cx="5957887" cy="4787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304800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5638" y="1520825"/>
            <a:ext cx="3894137" cy="357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520825"/>
            <a:ext cx="3894138" cy="357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304800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1520825"/>
            <a:ext cx="7940675" cy="3571875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55638" y="304800"/>
            <a:ext cx="8145462" cy="478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Grey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hidden">
          <a:xfrm>
            <a:off x="0" y="3589338"/>
            <a:ext cx="9144000" cy="3276600"/>
          </a:xfrm>
          <a:prstGeom prst="rect">
            <a:avLst/>
          </a:prstGeom>
          <a:gradFill rotWithShape="1">
            <a:gsLst>
              <a:gs pos="0">
                <a:srgbClr val="C0C0C4">
                  <a:gamma/>
                  <a:shade val="46275"/>
                  <a:invGamma/>
                  <a:alpha val="0"/>
                </a:srgbClr>
              </a:gs>
              <a:gs pos="100000">
                <a:srgbClr val="C0C0C4">
                  <a:alpha val="89999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ctr">
            <a:sp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93751" y="304800"/>
            <a:ext cx="7435849" cy="838200"/>
          </a:xfrm>
        </p:spPr>
        <p:txBody>
          <a:bodyPr/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93751" y="1186542"/>
            <a:ext cx="7435849" cy="381000"/>
          </a:xfrm>
        </p:spPr>
        <p:txBody>
          <a:bodyPr anchor="ctr" anchorCtr="0">
            <a:noAutofit/>
          </a:bodyPr>
          <a:lstStyle>
            <a:lvl1pPr>
              <a:buFontTx/>
              <a:buNone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Subtitle Goes Here</a:t>
            </a:r>
            <a:endParaRPr lang="en-US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hidden">
          <a:xfrm>
            <a:off x="0" y="3589338"/>
            <a:ext cx="9144000" cy="32766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8E8E95">
                  <a:alpha val="5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ctr">
            <a:spAutoFit/>
          </a:bodyPr>
          <a:lstStyle/>
          <a:p>
            <a:endParaRPr lang="en-US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93750" y="6372423"/>
            <a:ext cx="7461250" cy="307777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400"/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14 Points</a:t>
            </a:r>
          </a:p>
        </p:txBody>
      </p:sp>
      <p:sp>
        <p:nvSpPr>
          <p:cNvPr id="27" name="Rectangle 7"/>
          <p:cNvSpPr>
            <a:spLocks noChangeArrowheads="1"/>
          </p:cNvSpPr>
          <p:nvPr userDrawn="1"/>
        </p:nvSpPr>
        <p:spPr bwMode="ltGray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1000">
                <a:solidFill>
                  <a:srgbClr val="8E8E95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 dirty="0">
              <a:solidFill>
                <a:srgbClr val="8E8E95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 rot="16200000">
            <a:off x="3200400" y="-1600200"/>
            <a:ext cx="2743200" cy="9144000"/>
          </a:xfrm>
          <a:prstGeom prst="rect">
            <a:avLst/>
          </a:prstGeom>
          <a:solidFill>
            <a:srgbClr val="015F8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© 2007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A1245AE8-15CC-4F1F-B498-A08E941F10CE}" type="slidenum">
              <a:rPr lang="en-US" sz="1000" b="0">
                <a:solidFill>
                  <a:srgbClr val="D3D3D3"/>
                </a:solidFill>
                <a:cs typeface="+mn-cs"/>
              </a:rPr>
              <a:pPr algn="r" defTabSz="814388" eaLnBrk="0" hangingPunct="0">
                <a:defRPr/>
              </a:pPr>
              <a:t>‹#›</a:t>
            </a:fld>
            <a:endParaRPr lang="en-US" sz="1000" b="0">
              <a:solidFill>
                <a:srgbClr val="D3D3D3"/>
              </a:solidFill>
              <a:cs typeface="+mn-cs"/>
            </a:endParaRP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609600" y="525463"/>
            <a:ext cx="1447800" cy="769937"/>
            <a:chOff x="3272" y="1316"/>
            <a:chExt cx="1889" cy="1002"/>
          </a:xfrm>
        </p:grpSpPr>
        <p:sp>
          <p:nvSpPr>
            <p:cNvPr id="8" name="AutoShape 6"/>
            <p:cNvSpPr>
              <a:spLocks noChangeAspect="1" noChangeArrowheads="1" noTextEdit="1"/>
            </p:cNvSpPr>
            <p:nvPr/>
          </p:nvSpPr>
          <p:spPr bwMode="auto">
            <a:xfrm>
              <a:off x="3272" y="1316"/>
              <a:ext cx="1889" cy="1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802" y="1979"/>
              <a:ext cx="87" cy="326"/>
            </a:xfrm>
            <a:prstGeom prst="rect">
              <a:avLst/>
            </a:prstGeom>
            <a:solidFill>
              <a:srgbClr val="B21A1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4303" y="1971"/>
              <a:ext cx="249" cy="343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3444" y="1971"/>
              <a:ext cx="249" cy="343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4643" y="1971"/>
              <a:ext cx="342" cy="343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3999" y="1971"/>
              <a:ext cx="224" cy="343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3272" y="1587"/>
              <a:ext cx="81" cy="167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3500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3721" y="1320"/>
              <a:ext cx="81" cy="51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949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4171" y="1587"/>
              <a:ext cx="87" cy="167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4399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4625" y="1320"/>
              <a:ext cx="83" cy="51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4848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5074" y="1587"/>
              <a:ext cx="83" cy="167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GB">
                <a:cs typeface="+mn-cs"/>
              </a:endParaRPr>
            </a:p>
          </p:txBody>
        </p:sp>
      </p:grpSp>
      <p:pic>
        <p:nvPicPr>
          <p:cNvPr id="23" name="Picture 23" descr="MAE176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3588" y="1600200"/>
            <a:ext cx="457041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45" name="Rectangle 21"/>
          <p:cNvSpPr>
            <a:spLocks noGrp="1" noChangeArrowheads="1"/>
          </p:cNvSpPr>
          <p:nvPr>
            <p:ph type="ctrTitle"/>
          </p:nvPr>
        </p:nvSpPr>
        <p:spPr bwMode="white">
          <a:xfrm>
            <a:off x="650875" y="25574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5046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650875" y="4733925"/>
            <a:ext cx="6940550" cy="419100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rgbClr val="C0C0C4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520825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520825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148" y="-51654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800100" indent="-342900">
              <a:buClr>
                <a:srgbClr val="0183B7"/>
              </a:buClr>
              <a:buFont typeface="Wingdings" pitchFamily="2" charset="2"/>
              <a:buChar char="Ø"/>
              <a:defRPr/>
            </a:lvl2pPr>
            <a:lvl3pPr marL="1257300" indent="-342900">
              <a:buClr>
                <a:srgbClr val="0183B7"/>
              </a:buCl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304800"/>
            <a:ext cx="2035175" cy="4787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304800"/>
            <a:ext cx="5957887" cy="4787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520825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520825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304800"/>
            <a:ext cx="8145462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368774" name="Rectangle 6278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368775" name="Rectangle 6279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© 2008 Cisco Systems, Inc. All rights reserved.</a:t>
            </a:r>
          </a:p>
        </p:txBody>
      </p:sp>
      <p:sp>
        <p:nvSpPr>
          <p:cNvPr id="368776" name="Rectangle 6280"/>
          <p:cNvSpPr>
            <a:spLocks noChangeArrowheads="1"/>
          </p:cNvSpPr>
          <p:nvPr/>
        </p:nvSpPr>
        <p:spPr bwMode="auto">
          <a:xfrm>
            <a:off x="3173413" y="6672263"/>
            <a:ext cx="877887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Cisco Confidential</a:t>
            </a:r>
          </a:p>
        </p:txBody>
      </p:sp>
      <p:sp>
        <p:nvSpPr>
          <p:cNvPr id="368777" name="Rectangle 6281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124" tIns="41061" rIns="82124" bIns="41061" anchor="b"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Presentation_ID</a:t>
            </a:r>
          </a:p>
        </p:txBody>
      </p:sp>
      <p:sp>
        <p:nvSpPr>
          <p:cNvPr id="368778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6427CEAE-CC33-47A7-840B-30496D872014}" type="slidenum">
              <a:rPr lang="en-US" sz="1000" b="0">
                <a:solidFill>
                  <a:srgbClr val="D3D3D3"/>
                </a:solidFill>
                <a:cs typeface="+mn-cs"/>
              </a:rPr>
              <a:pPr algn="r" defTabSz="814388" eaLnBrk="0" hangingPunct="0">
                <a:defRPr/>
              </a:pPr>
              <a:t>‹#›</a:t>
            </a:fld>
            <a:endParaRPr lang="en-US" sz="1000" b="0">
              <a:solidFill>
                <a:srgbClr val="D3D3D3"/>
              </a:solidFill>
              <a:cs typeface="+mn-cs"/>
            </a:endParaRPr>
          </a:p>
        </p:txBody>
      </p:sp>
      <p:sp>
        <p:nvSpPr>
          <p:cNvPr id="8200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520825"/>
            <a:ext cx="7940675" cy="3571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26" r:id="rId15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304800"/>
            <a:ext cx="8145462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4003" name="Rectangle 3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GB">
              <a:cs typeface="+mn-cs"/>
            </a:endParaRPr>
          </a:p>
        </p:txBody>
      </p:sp>
      <p:sp>
        <p:nvSpPr>
          <p:cNvPr id="1024004" name="Rectangle 4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  <a:cs typeface="+mn-cs"/>
              </a:rPr>
              <a:t>© 2007 Cisco Systems, Inc. All rights reserved.</a:t>
            </a:r>
          </a:p>
        </p:txBody>
      </p:sp>
      <p:sp>
        <p:nvSpPr>
          <p:cNvPr id="1024005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E45B6AE6-0954-4421-BA61-99B984D246A4}" type="slidenum">
              <a:rPr lang="en-US" sz="1000" b="0">
                <a:solidFill>
                  <a:srgbClr val="D3D3D3"/>
                </a:solidFill>
                <a:cs typeface="+mn-cs"/>
              </a:rPr>
              <a:pPr algn="r" defTabSz="814388" eaLnBrk="0" hangingPunct="0">
                <a:defRPr/>
              </a:pPr>
              <a:t>‹#›</a:t>
            </a:fld>
            <a:endParaRPr lang="en-US" sz="1000" b="0">
              <a:solidFill>
                <a:srgbClr val="D3D3D3"/>
              </a:solidFill>
              <a:cs typeface="+mn-cs"/>
            </a:endParaRP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520825"/>
            <a:ext cx="7940675" cy="3571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accent1"/>
        </a:buClr>
        <a:buSzPct val="125000"/>
        <a:buFont typeface="Wingdings" pitchFamily="2" charset="2"/>
        <a:buChar char="§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chemeClr val="accent1"/>
        </a:buClr>
        <a:buSzPct val="125000"/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bg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bg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bg1"/>
          </a:solidFill>
          <a:latin typeface="+mn-lt"/>
        </a:defRPr>
      </a:lvl5pPr>
      <a:lvl6pPr marL="20621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bg1"/>
          </a:solidFill>
          <a:latin typeface="+mn-lt"/>
        </a:defRPr>
      </a:lvl6pPr>
      <a:lvl7pPr marL="25193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bg1"/>
          </a:solidFill>
          <a:latin typeface="+mn-lt"/>
        </a:defRPr>
      </a:lvl7pPr>
      <a:lvl8pPr marL="29765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bg1"/>
          </a:solidFill>
          <a:latin typeface="+mn-lt"/>
        </a:defRPr>
      </a:lvl8pPr>
      <a:lvl9pPr marL="34337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8"/>
          <p:cNvSpPr>
            <a:spLocks noGrp="1" noChangeArrowheads="1"/>
          </p:cNvSpPr>
          <p:nvPr>
            <p:ph type="ctrTitle"/>
          </p:nvPr>
        </p:nvSpPr>
        <p:spPr>
          <a:xfrm>
            <a:off x="650875" y="3605213"/>
            <a:ext cx="4349750" cy="83026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/>
          </a:p>
        </p:txBody>
      </p:sp>
      <p:pic>
        <p:nvPicPr>
          <p:cNvPr id="7173" name="Picture 3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6613" y="2359025"/>
            <a:ext cx="32131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Subtitle 20"/>
          <p:cNvSpPr>
            <a:spLocks noGrp="1"/>
          </p:cNvSpPr>
          <p:nvPr>
            <p:ph type="subTitle" idx="1"/>
          </p:nvPr>
        </p:nvSpPr>
        <p:spPr>
          <a:xfrm>
            <a:off x="174062" y="2745314"/>
            <a:ext cx="5611701" cy="1322476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SRLG Issues and Potential Solutions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CCAMP – IETF 86 – Orlando</a:t>
            </a: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swallow@cisco.com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-76729"/>
            <a:ext cx="8145462" cy="838200"/>
          </a:xfrm>
        </p:spPr>
        <p:txBody>
          <a:bodyPr/>
          <a:lstStyle/>
          <a:p>
            <a:r>
              <a:rPr lang="en-US" dirty="0" smtClean="0"/>
              <a:t>SRLG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545" y="782107"/>
            <a:ext cx="8592207" cy="5816656"/>
          </a:xfrm>
        </p:spPr>
        <p:txBody>
          <a:bodyPr/>
          <a:lstStyle/>
          <a:p>
            <a:r>
              <a:rPr lang="en-US" sz="2000" b="1" dirty="0" smtClean="0"/>
              <a:t>Enables Examination of </a:t>
            </a:r>
            <a:r>
              <a:rPr lang="en-US" sz="2000" b="1" dirty="0"/>
              <a:t>a resource type associated with an </a:t>
            </a:r>
            <a:r>
              <a:rPr lang="en-US" sz="2000" b="1" dirty="0" smtClean="0"/>
              <a:t>SRLG. </a:t>
            </a:r>
          </a:p>
          <a:p>
            <a:r>
              <a:rPr lang="en-US" sz="2000" b="1" dirty="0"/>
              <a:t>M</a:t>
            </a:r>
            <a:r>
              <a:rPr lang="en-US" sz="2000" b="1" dirty="0" smtClean="0"/>
              <a:t>ay be </a:t>
            </a:r>
            <a:r>
              <a:rPr lang="en-US" sz="2000" b="1" dirty="0"/>
              <a:t>used </a:t>
            </a:r>
            <a:r>
              <a:rPr lang="en-US" sz="2000" b="1" dirty="0" smtClean="0"/>
              <a:t>to filter </a:t>
            </a:r>
            <a:r>
              <a:rPr lang="en-US" sz="2000" b="1" dirty="0"/>
              <a:t>SRLG information in multi-domain/ multi-layer </a:t>
            </a:r>
            <a:r>
              <a:rPr lang="en-US" sz="2000" b="1" dirty="0" smtClean="0"/>
              <a:t>networks.</a:t>
            </a:r>
          </a:p>
          <a:p>
            <a:r>
              <a:rPr lang="en-US" sz="2000" b="1" dirty="0" smtClean="0"/>
              <a:t>Many </a:t>
            </a:r>
            <a:r>
              <a:rPr lang="en-US" sz="2000" b="1" dirty="0" err="1" smtClean="0"/>
              <a:t>possiblities</a:t>
            </a:r>
            <a:endParaRPr lang="en-US" sz="2000" b="1" dirty="0" smtClean="0"/>
          </a:p>
          <a:p>
            <a:pPr lvl="1"/>
            <a:r>
              <a:rPr lang="en-US" sz="1600" dirty="0" smtClean="0"/>
              <a:t>OMS </a:t>
            </a:r>
            <a:r>
              <a:rPr lang="en-US" sz="1600" dirty="0"/>
              <a:t>(between adjacent ROADMs – a.k.a. </a:t>
            </a:r>
            <a:r>
              <a:rPr lang="en-US" sz="1600" dirty="0" smtClean="0"/>
              <a:t>line)</a:t>
            </a:r>
          </a:p>
          <a:p>
            <a:pPr lvl="1"/>
            <a:r>
              <a:rPr lang="en-US" sz="1600" dirty="0" smtClean="0"/>
              <a:t>OTS </a:t>
            </a:r>
            <a:r>
              <a:rPr lang="en-US" sz="1600" dirty="0"/>
              <a:t>(between adjacent amplifiers – a.k.a. span)</a:t>
            </a:r>
          </a:p>
          <a:p>
            <a:pPr lvl="1"/>
            <a:r>
              <a:rPr lang="en-US" sz="1600" dirty="0" smtClean="0"/>
              <a:t>Fiber </a:t>
            </a:r>
            <a:r>
              <a:rPr lang="en-US" sz="1600" dirty="0"/>
              <a:t>Duct: Conduit carrying fibers (which represent optical sections). </a:t>
            </a:r>
          </a:p>
          <a:p>
            <a:pPr lvl="1"/>
            <a:r>
              <a:rPr lang="en-US" sz="1600" dirty="0"/>
              <a:t>Building: Building hosting multiple network elements, and represents a common </a:t>
            </a:r>
            <a:r>
              <a:rPr lang="en-US" sz="1600" dirty="0" smtClean="0"/>
              <a:t>risk</a:t>
            </a:r>
            <a:r>
              <a:rPr lang="en-US" sz="1600" dirty="0"/>
              <a:t>.</a:t>
            </a:r>
          </a:p>
          <a:p>
            <a:pPr lvl="1"/>
            <a:r>
              <a:rPr lang="en-US" sz="1600" dirty="0"/>
              <a:t>Optical NE: Amplifier, ROADM or other optical NE used along an optical TE link. </a:t>
            </a:r>
          </a:p>
          <a:p>
            <a:pPr lvl="1"/>
            <a:r>
              <a:rPr lang="en-US" sz="1600" dirty="0"/>
              <a:t>Power feed: a common power source feeding multiple NEs</a:t>
            </a:r>
          </a:p>
          <a:p>
            <a:pPr lvl="1"/>
            <a:r>
              <a:rPr lang="en-US" sz="1600" dirty="0"/>
              <a:t>Geographic region: an area susceptible to a disaster such as earthquake or flood</a:t>
            </a:r>
            <a:r>
              <a:rPr lang="en-US" sz="1600" dirty="0" smtClean="0"/>
              <a:t>.</a:t>
            </a:r>
            <a:r>
              <a:rPr lang="en-US" sz="1600" b="1" dirty="0"/>
              <a:t> </a:t>
            </a:r>
            <a:endParaRPr lang="en-US" sz="1600" b="1" dirty="0" smtClean="0"/>
          </a:p>
          <a:p>
            <a:pPr lvl="1"/>
            <a:r>
              <a:rPr lang="en-US" sz="1600" dirty="0"/>
              <a:t>ODU path – can be </a:t>
            </a:r>
            <a:r>
              <a:rPr lang="en-US" sz="1600" dirty="0" smtClean="0"/>
              <a:t>nested</a:t>
            </a:r>
            <a:endParaRPr lang="en-US" sz="1600" dirty="0"/>
          </a:p>
          <a:p>
            <a:pPr lvl="1"/>
            <a:r>
              <a:rPr lang="en-US" sz="1600" dirty="0"/>
              <a:t>ODU line (between OTN XCs)</a:t>
            </a:r>
          </a:p>
          <a:p>
            <a:pPr lvl="1"/>
            <a:r>
              <a:rPr lang="en-US" sz="1600" dirty="0"/>
              <a:t>OTU (between </a:t>
            </a:r>
            <a:r>
              <a:rPr lang="en-US" sz="1600" dirty="0" err="1"/>
              <a:t>regens</a:t>
            </a:r>
            <a:r>
              <a:rPr lang="en-US" sz="1600" dirty="0" smtClean="0"/>
              <a:t>)</a:t>
            </a:r>
          </a:p>
          <a:p>
            <a:pPr lvl="1"/>
            <a:r>
              <a:rPr lang="en-US" sz="1600" dirty="0" smtClean="0"/>
              <a:t>More </a:t>
            </a:r>
            <a:r>
              <a:rPr lang="en-US" sz="1600" dirty="0"/>
              <a:t>to be added in future </a:t>
            </a:r>
            <a:r>
              <a:rPr lang="en-US" sz="1600" dirty="0" smtClean="0"/>
              <a:t>revision.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68533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981092"/>
            <a:ext cx="7940675" cy="3571875"/>
          </a:xfrm>
        </p:spPr>
        <p:txBody>
          <a:bodyPr/>
          <a:lstStyle/>
          <a:p>
            <a:r>
              <a:rPr lang="en-US" dirty="0" smtClean="0"/>
              <a:t>A small space may be </a:t>
            </a:r>
            <a:r>
              <a:rPr lang="en-US" dirty="0" smtClean="0"/>
              <a:t>overly constrained</a:t>
            </a:r>
            <a:endParaRPr lang="en-US" dirty="0" smtClean="0"/>
          </a:p>
          <a:p>
            <a:r>
              <a:rPr lang="en-US" dirty="0" smtClean="0"/>
              <a:t>Too large a space leads to entropy, i.e.</a:t>
            </a:r>
          </a:p>
          <a:p>
            <a:pPr lvl="1"/>
            <a:r>
              <a:rPr lang="en-US" dirty="0" smtClean="0"/>
              <a:t>Overlapping values</a:t>
            </a:r>
          </a:p>
          <a:p>
            <a:pPr lvl="1"/>
            <a:r>
              <a:rPr lang="en-US" dirty="0" smtClean="0"/>
              <a:t>Overly specific</a:t>
            </a:r>
          </a:p>
          <a:p>
            <a:r>
              <a:rPr lang="en-US" dirty="0" smtClean="0"/>
              <a:t>Standardized Registry or simply operator assigned?</a:t>
            </a:r>
          </a:p>
          <a:p>
            <a:pPr lvl="1"/>
            <a:r>
              <a:rPr lang="en-US" dirty="0" smtClean="0"/>
              <a:t>Operator assigned would not help in true multi-domain situations (including those arising through acquisitions</a:t>
            </a:r>
          </a:p>
          <a:p>
            <a:pPr lvl="1"/>
            <a:r>
              <a:rPr lang="en-US" dirty="0" smtClean="0"/>
              <a:t>May also complicate the multilayer case</a:t>
            </a:r>
          </a:p>
          <a:p>
            <a:pPr lvl="1"/>
            <a:r>
              <a:rPr lang="en-US" dirty="0" smtClean="0"/>
              <a:t>Standardized Registry hard to administrate if it is small but as noted the problems of a large space have been noted</a:t>
            </a:r>
          </a:p>
          <a:p>
            <a:r>
              <a:rPr lang="en-US" dirty="0" smtClean="0"/>
              <a:t>But a registry should not be ruled out</a:t>
            </a:r>
          </a:p>
          <a:p>
            <a:pPr lvl="1"/>
            <a:r>
              <a:rPr lang="en-US" dirty="0" smtClean="0"/>
              <a:t>Space divided between standard, FCFS, and private</a:t>
            </a:r>
          </a:p>
        </p:txBody>
      </p:sp>
    </p:spTree>
    <p:extLst>
      <p:ext uri="{BB962C8B-B14F-4D97-AF65-F5344CB8AC3E}">
        <p14:creationId xmlns:p14="http://schemas.microsoft.com/office/powerpoint/2010/main" val="1028742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SRLG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smtClean="0"/>
              <a:t>assigned priority </a:t>
            </a:r>
            <a:r>
              <a:rPr lang="en-US" dirty="0"/>
              <a:t>associated with the </a:t>
            </a:r>
            <a:r>
              <a:rPr lang="en-US" dirty="0" smtClean="0"/>
              <a:t>SRLG</a:t>
            </a:r>
          </a:p>
          <a:p>
            <a:pPr lvl="1"/>
            <a:r>
              <a:rPr lang="en-US" dirty="0" smtClean="0"/>
              <a:t>Could be automatically assigned based on type</a:t>
            </a:r>
          </a:p>
          <a:p>
            <a:r>
              <a:rPr lang="en-US" dirty="0" smtClean="0"/>
              <a:t>Number of levels need not be large</a:t>
            </a:r>
          </a:p>
          <a:p>
            <a:r>
              <a:rPr lang="en-US" dirty="0" smtClean="0"/>
              <a:t>Potential mechanism for SRLG filtration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in a multi-layer network, only higher priority SRLGs may be exposed to the client </a:t>
            </a:r>
            <a:r>
              <a:rPr lang="en-US" dirty="0" smtClean="0"/>
              <a:t>layer</a:t>
            </a:r>
          </a:p>
          <a:p>
            <a:pPr lvl="1"/>
            <a:r>
              <a:rPr lang="en-US" dirty="0" smtClean="0"/>
              <a:t>Setting of priorities could be a cooperative effort between transport and packet departments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818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flows and repositories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the information be collected</a:t>
            </a:r>
          </a:p>
          <a:p>
            <a:r>
              <a:rPr lang="en-US" dirty="0" smtClean="0"/>
              <a:t>Clearly </a:t>
            </a:r>
          </a:p>
          <a:p>
            <a:pPr lvl="1"/>
            <a:r>
              <a:rPr lang="en-US" dirty="0" smtClean="0"/>
              <a:t>SRLGs numbers needed to be collected</a:t>
            </a:r>
          </a:p>
          <a:p>
            <a:pPr lvl="1"/>
            <a:r>
              <a:rPr lang="en-US" dirty="0" smtClean="0"/>
              <a:t>For inter-domain, a means of knowing when you cross an AS boundary</a:t>
            </a:r>
          </a:p>
          <a:p>
            <a:r>
              <a:rPr lang="en-US" dirty="0" smtClean="0"/>
              <a:t>Other information (priority, type, availability)</a:t>
            </a:r>
          </a:p>
          <a:p>
            <a:pPr lvl="1"/>
            <a:r>
              <a:rPr lang="en-US" dirty="0" smtClean="0"/>
              <a:t>Are these sufficiently stable that  they could exist off-line and be made available by distributing </a:t>
            </a:r>
            <a:r>
              <a:rPr lang="en-US" dirty="0" err="1" smtClean="0"/>
              <a:t>config</a:t>
            </a:r>
            <a:r>
              <a:rPr lang="en-US" dirty="0" smtClean="0"/>
              <a:t>-lets</a:t>
            </a:r>
          </a:p>
          <a:p>
            <a:pPr lvl="1"/>
            <a:r>
              <a:rPr lang="en-US" dirty="0" smtClean="0"/>
              <a:t>Is it worth saving the bits?</a:t>
            </a:r>
          </a:p>
        </p:txBody>
      </p:sp>
    </p:spTree>
    <p:extLst>
      <p:ext uri="{BB962C8B-B14F-4D97-AF65-F5344CB8AC3E}">
        <p14:creationId xmlns:p14="http://schemas.microsoft.com/office/powerpoint/2010/main" val="4094374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Encourage discussion on the list</a:t>
            </a:r>
          </a:p>
          <a:p>
            <a:r>
              <a:rPr lang="en-US" dirty="0" smtClean="0"/>
              <a:t>Please offer feedback</a:t>
            </a:r>
          </a:p>
          <a:p>
            <a:r>
              <a:rPr lang="en-US" dirty="0" smtClean="0"/>
              <a:t>Update draft for Berlin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003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SRLGs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single 32 bit flat (unstructured) number space</a:t>
            </a:r>
          </a:p>
          <a:p>
            <a:pPr lvl="1"/>
            <a:r>
              <a:rPr lang="en-US" dirty="0" smtClean="0"/>
              <a:t>Administrated by the organization responsible for a particular network</a:t>
            </a:r>
          </a:p>
          <a:p>
            <a:pPr lvl="1"/>
            <a:r>
              <a:rPr lang="en-US" dirty="0" smtClean="0"/>
              <a:t>If any structure exists, it is specific to the organization</a:t>
            </a:r>
          </a:p>
          <a:p>
            <a:pPr lvl="0"/>
            <a:r>
              <a:rPr lang="en-US" dirty="0" smtClean="0"/>
              <a:t>Authors</a:t>
            </a:r>
            <a:r>
              <a:rPr lang="en-US" baseline="0" dirty="0" smtClean="0"/>
              <a:t> have gotten input from many folks</a:t>
            </a:r>
          </a:p>
          <a:p>
            <a:pPr lvl="1"/>
            <a:r>
              <a:rPr lang="en-US" dirty="0" smtClean="0"/>
              <a:t>All agree there is a problem</a:t>
            </a:r>
          </a:p>
          <a:p>
            <a:pPr lvl="1"/>
            <a:r>
              <a:rPr lang="en-US" dirty="0" smtClean="0"/>
              <a:t>Various opinions on what is most problematic</a:t>
            </a:r>
          </a:p>
          <a:p>
            <a:pPr lvl="1"/>
            <a:r>
              <a:rPr lang="en-US" dirty="0" smtClean="0"/>
              <a:t>Various opinions on what should be done</a:t>
            </a:r>
          </a:p>
          <a:p>
            <a:r>
              <a:rPr lang="en-US" dirty="0" smtClean="0"/>
              <a:t>This presentation (more so than the draft) is to stimulate wider discussion</a:t>
            </a:r>
          </a:p>
        </p:txBody>
      </p:sp>
    </p:spTree>
    <p:extLst>
      <p:ext uri="{BB962C8B-B14F-4D97-AF65-F5344CB8AC3E}">
        <p14:creationId xmlns:p14="http://schemas.microsoft.com/office/powerpoint/2010/main" val="1050893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Multi-layer multi-domain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520825"/>
            <a:ext cx="7940675" cy="4889807"/>
          </a:xfrm>
        </p:spPr>
        <p:txBody>
          <a:bodyPr/>
          <a:lstStyle/>
          <a:p>
            <a:r>
              <a:rPr lang="en-US" dirty="0" smtClean="0"/>
              <a:t>SRLGs in multi-domain and multilayer networks are likely not unique</a:t>
            </a:r>
            <a:endParaRPr lang="en-US" dirty="0"/>
          </a:p>
          <a:p>
            <a:r>
              <a:rPr lang="en-US" dirty="0" smtClean="0"/>
              <a:t>When crossing administrative domains risk of collisions exits</a:t>
            </a:r>
          </a:p>
          <a:p>
            <a:r>
              <a:rPr lang="en-US" dirty="0" smtClean="0"/>
              <a:t>Potential solution: Add an ASN </a:t>
            </a:r>
          </a:p>
        </p:txBody>
      </p:sp>
    </p:spTree>
    <p:extLst>
      <p:ext uri="{BB962C8B-B14F-4D97-AF65-F5344CB8AC3E}">
        <p14:creationId xmlns:p14="http://schemas.microsoft.com/office/powerpoint/2010/main" val="2590293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diverse path cannot be found, some would like a “Maximally Diverse Path”</a:t>
            </a:r>
          </a:p>
          <a:p>
            <a:r>
              <a:rPr lang="en-US" dirty="0" smtClean="0"/>
              <a:t>With current information, this means select a path with the fewest SRLGs in common</a:t>
            </a:r>
          </a:p>
          <a:p>
            <a:r>
              <a:rPr lang="en-US" dirty="0" smtClean="0"/>
              <a:t>Availability of resources in networks vary widely</a:t>
            </a:r>
          </a:p>
          <a:p>
            <a:pPr lvl="1"/>
            <a:r>
              <a:rPr lang="en-US" dirty="0" smtClean="0"/>
              <a:t>Particularly true in optical networks</a:t>
            </a:r>
          </a:p>
          <a:p>
            <a:r>
              <a:rPr lang="en-US" dirty="0" smtClean="0"/>
              <a:t>Ideally “</a:t>
            </a:r>
            <a:r>
              <a:rPr lang="en-US" dirty="0"/>
              <a:t>Maximally Diverse Path</a:t>
            </a:r>
            <a:r>
              <a:rPr lang="en-US" dirty="0" smtClean="0"/>
              <a:t>” between LSPs A and B would be Max(Availability(LSP A or LSP B))</a:t>
            </a:r>
          </a:p>
        </p:txBody>
      </p:sp>
    </p:spTree>
    <p:extLst>
      <p:ext uri="{BB962C8B-B14F-4D97-AF65-F5344CB8AC3E}">
        <p14:creationId xmlns:p14="http://schemas.microsoft.com/office/powerpoint/2010/main" val="2513974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Availability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may request specific </a:t>
            </a:r>
            <a:r>
              <a:rPr lang="en-GB" dirty="0" smtClean="0"/>
              <a:t>availability for (UNI) circuits provided by the SP (e.g., five-nines of SLA). </a:t>
            </a:r>
          </a:p>
          <a:p>
            <a:r>
              <a:rPr lang="en-GB" dirty="0" smtClean="0"/>
              <a:t>SP may use client’s circuit availability requirement as a constraint on what resources can be used for the circuit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959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SRLG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520825"/>
            <a:ext cx="7940675" cy="4202058"/>
          </a:xfrm>
        </p:spPr>
        <p:txBody>
          <a:bodyPr/>
          <a:lstStyle/>
          <a:p>
            <a:r>
              <a:rPr lang="en-US" dirty="0" smtClean="0"/>
              <a:t>Associate an availability with </a:t>
            </a:r>
            <a:r>
              <a:rPr lang="en-US" dirty="0"/>
              <a:t>the resource </a:t>
            </a:r>
            <a:r>
              <a:rPr lang="en-US" dirty="0" smtClean="0"/>
              <a:t>identified by </a:t>
            </a:r>
            <a:r>
              <a:rPr lang="en-US" dirty="0"/>
              <a:t>the </a:t>
            </a:r>
            <a:r>
              <a:rPr lang="en-US" dirty="0" smtClean="0"/>
              <a:t>SRLG</a:t>
            </a:r>
          </a:p>
          <a:p>
            <a:r>
              <a:rPr lang="en-US" dirty="0"/>
              <a:t>Availability = MTBF/(</a:t>
            </a:r>
            <a:r>
              <a:rPr lang="en-US" dirty="0" smtClean="0"/>
              <a:t>MTBF+MTTR).</a:t>
            </a:r>
          </a:p>
          <a:p>
            <a:r>
              <a:rPr lang="en-US" dirty="0"/>
              <a:t>A</a:t>
            </a:r>
            <a:r>
              <a:rPr lang="en-US" dirty="0" smtClean="0"/>
              <a:t>vailability can be compactly represented </a:t>
            </a:r>
            <a:r>
              <a:rPr lang="en-US" dirty="0"/>
              <a:t>in discrete </a:t>
            </a:r>
            <a:r>
              <a:rPr lang="en-US" dirty="0" smtClean="0"/>
              <a:t>levels, e.g. # of 9’s</a:t>
            </a:r>
          </a:p>
        </p:txBody>
      </p:sp>
    </p:spTree>
    <p:extLst>
      <p:ext uri="{BB962C8B-B14F-4D97-AF65-F5344CB8AC3E}">
        <p14:creationId xmlns:p14="http://schemas.microsoft.com/office/powerpoint/2010/main" val="275270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Multilayer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520825"/>
            <a:ext cx="7940675" cy="4889807"/>
          </a:xfrm>
        </p:spPr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ot all the information at layer 0 may be interesting at layer 3</a:t>
            </a:r>
          </a:p>
          <a:p>
            <a:pPr lvl="1"/>
            <a:r>
              <a:rPr lang="en-US" dirty="0" smtClean="0"/>
              <a:t>In fact the majority of SRLGs in an optical network may not be interesting to IP/MPLS networks</a:t>
            </a:r>
          </a:p>
          <a:p>
            <a:r>
              <a:rPr lang="en-US" dirty="0" smtClean="0"/>
              <a:t>Some form of abstraction / reduction is needed</a:t>
            </a:r>
          </a:p>
          <a:p>
            <a:r>
              <a:rPr lang="en-US" dirty="0" smtClean="0"/>
              <a:t>Possibilities</a:t>
            </a:r>
          </a:p>
          <a:p>
            <a:pPr lvl="1"/>
            <a:r>
              <a:rPr lang="en-US" dirty="0" smtClean="0"/>
              <a:t>Filtering </a:t>
            </a:r>
            <a:endParaRPr lang="en-US" dirty="0"/>
          </a:p>
          <a:p>
            <a:pPr lvl="1"/>
            <a:r>
              <a:rPr lang="en-US" dirty="0"/>
              <a:t>S</a:t>
            </a:r>
            <a:r>
              <a:rPr lang="en-US" dirty="0" smtClean="0"/>
              <a:t>ummarization </a:t>
            </a:r>
            <a:r>
              <a:rPr lang="en-US" dirty="0"/>
              <a:t>by </a:t>
            </a:r>
            <a:r>
              <a:rPr lang="en-US" dirty="0" smtClean="0"/>
              <a:t>mapping</a:t>
            </a:r>
          </a:p>
          <a:p>
            <a:pPr lvl="1"/>
            <a:r>
              <a:rPr lang="en-US" dirty="0" smtClean="0"/>
              <a:t>Other abstract representation?</a:t>
            </a:r>
            <a:endParaRPr lang="en-US" dirty="0"/>
          </a:p>
          <a:p>
            <a:pPr lvl="1"/>
            <a:r>
              <a:rPr lang="en-US" dirty="0"/>
              <a:t>Perhaps a combination is </a:t>
            </a:r>
            <a:r>
              <a:rPr lang="en-US" dirty="0" smtClean="0"/>
              <a:t>needed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18" name="Rectangle 177"/>
          <p:cNvSpPr>
            <a:spLocks noGrp="1" noChangeArrowheads="1"/>
          </p:cNvSpPr>
          <p:nvPr>
            <p:ph type="title" idx="4294967295"/>
          </p:nvPr>
        </p:nvSpPr>
        <p:spPr>
          <a:xfrm>
            <a:off x="655638" y="304800"/>
            <a:ext cx="7197725" cy="838200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SRLG Scaling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3481" y="195776"/>
            <a:ext cx="8775122" cy="5239782"/>
            <a:chOff x="296375" y="793750"/>
            <a:chExt cx="8775122" cy="5384800"/>
          </a:xfrm>
        </p:grpSpPr>
        <p:sp>
          <p:nvSpPr>
            <p:cNvPr id="206" name="Rectangle 30"/>
            <p:cNvSpPr>
              <a:spLocks noChangeArrowheads="1"/>
            </p:cNvSpPr>
            <p:nvPr/>
          </p:nvSpPr>
          <p:spPr bwMode="auto">
            <a:xfrm rot="2242077">
              <a:off x="7454256" y="3265578"/>
              <a:ext cx="604838" cy="100012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202" name="Rectangle 30"/>
            <p:cNvSpPr>
              <a:spLocks noChangeArrowheads="1"/>
            </p:cNvSpPr>
            <p:nvPr/>
          </p:nvSpPr>
          <p:spPr bwMode="auto">
            <a:xfrm rot="2242077">
              <a:off x="5375212" y="4815258"/>
              <a:ext cx="604838" cy="100012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2772" name="Rectangle 32"/>
            <p:cNvSpPr>
              <a:spLocks noChangeArrowheads="1"/>
            </p:cNvSpPr>
            <p:nvPr/>
          </p:nvSpPr>
          <p:spPr bwMode="auto">
            <a:xfrm rot="973989">
              <a:off x="5005388" y="1757510"/>
              <a:ext cx="3321050" cy="69850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2773" name="Rectangle 33"/>
            <p:cNvSpPr>
              <a:spLocks noChangeArrowheads="1"/>
            </p:cNvSpPr>
            <p:nvPr/>
          </p:nvSpPr>
          <p:spPr bwMode="auto">
            <a:xfrm rot="6277980">
              <a:off x="2740025" y="3459163"/>
              <a:ext cx="3765550" cy="69850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2774" name="Rectangle 34"/>
            <p:cNvSpPr>
              <a:spLocks noChangeArrowheads="1"/>
            </p:cNvSpPr>
            <p:nvPr/>
          </p:nvSpPr>
          <p:spPr bwMode="auto">
            <a:xfrm rot="8581884">
              <a:off x="3886200" y="3944938"/>
              <a:ext cx="4792663" cy="74612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2775" name="Rectangle 35"/>
            <p:cNvSpPr>
              <a:spLocks noChangeArrowheads="1"/>
            </p:cNvSpPr>
            <p:nvPr/>
          </p:nvSpPr>
          <p:spPr bwMode="auto">
            <a:xfrm rot="9017716">
              <a:off x="1797050" y="2351088"/>
              <a:ext cx="3649663" cy="73025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2776" name="Rectangle 36"/>
            <p:cNvSpPr>
              <a:spLocks noChangeArrowheads="1"/>
            </p:cNvSpPr>
            <p:nvPr/>
          </p:nvSpPr>
          <p:spPr bwMode="auto">
            <a:xfrm rot="10228214" flipV="1">
              <a:off x="2120900" y="2792413"/>
              <a:ext cx="5937250" cy="74612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grpSp>
          <p:nvGrpSpPr>
            <p:cNvPr id="32777" name="Group 37"/>
            <p:cNvGrpSpPr>
              <a:grpSpLocks/>
            </p:cNvGrpSpPr>
            <p:nvPr/>
          </p:nvGrpSpPr>
          <p:grpSpPr bwMode="auto">
            <a:xfrm>
              <a:off x="6435780" y="2432753"/>
              <a:ext cx="357188" cy="222250"/>
              <a:chOff x="2016" y="3168"/>
              <a:chExt cx="432" cy="288"/>
            </a:xfrm>
          </p:grpSpPr>
          <p:sp>
            <p:nvSpPr>
              <p:cNvPr id="32913" name="Rectangle 38"/>
              <p:cNvSpPr>
                <a:spLocks noChangeArrowheads="1"/>
              </p:cNvSpPr>
              <p:nvPr/>
            </p:nvSpPr>
            <p:spPr bwMode="auto">
              <a:xfrm>
                <a:off x="2016" y="3168"/>
                <a:ext cx="432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914" name="AutoShape 39"/>
              <p:cNvSpPr>
                <a:spLocks noChangeArrowheads="1"/>
              </p:cNvSpPr>
              <p:nvPr/>
            </p:nvSpPr>
            <p:spPr bwMode="auto">
              <a:xfrm rot="5400000">
                <a:off x="2256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32915" name="AutoShape 40"/>
              <p:cNvSpPr>
                <a:spLocks noChangeArrowheads="1"/>
              </p:cNvSpPr>
              <p:nvPr/>
            </p:nvSpPr>
            <p:spPr bwMode="auto">
              <a:xfrm rot="16200000" flipH="1">
                <a:off x="2112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78" name="Group 41"/>
            <p:cNvGrpSpPr>
              <a:grpSpLocks/>
            </p:cNvGrpSpPr>
            <p:nvPr/>
          </p:nvGrpSpPr>
          <p:grpSpPr bwMode="auto">
            <a:xfrm>
              <a:off x="3371850" y="3014663"/>
              <a:ext cx="357188" cy="222250"/>
              <a:chOff x="2016" y="3168"/>
              <a:chExt cx="432" cy="288"/>
            </a:xfrm>
          </p:grpSpPr>
          <p:sp>
            <p:nvSpPr>
              <p:cNvPr id="32910" name="Rectangle 42"/>
              <p:cNvSpPr>
                <a:spLocks noChangeArrowheads="1"/>
              </p:cNvSpPr>
              <p:nvPr/>
            </p:nvSpPr>
            <p:spPr bwMode="auto">
              <a:xfrm>
                <a:off x="2016" y="3168"/>
                <a:ext cx="432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911" name="AutoShape 43"/>
              <p:cNvSpPr>
                <a:spLocks noChangeArrowheads="1"/>
              </p:cNvSpPr>
              <p:nvPr/>
            </p:nvSpPr>
            <p:spPr bwMode="auto">
              <a:xfrm rot="5400000">
                <a:off x="2256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32912" name="AutoShape 44"/>
              <p:cNvSpPr>
                <a:spLocks noChangeArrowheads="1"/>
              </p:cNvSpPr>
              <p:nvPr/>
            </p:nvSpPr>
            <p:spPr bwMode="auto">
              <a:xfrm rot="16200000" flipH="1">
                <a:off x="2112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3" name="Group 73"/>
            <p:cNvGrpSpPr>
              <a:grpSpLocks/>
            </p:cNvGrpSpPr>
            <p:nvPr/>
          </p:nvGrpSpPr>
          <p:grpSpPr bwMode="auto">
            <a:xfrm>
              <a:off x="4373563" y="3900488"/>
              <a:ext cx="357187" cy="222250"/>
              <a:chOff x="2016" y="3168"/>
              <a:chExt cx="432" cy="288"/>
            </a:xfrm>
          </p:grpSpPr>
          <p:sp>
            <p:nvSpPr>
              <p:cNvPr id="32883" name="Rectangle 74"/>
              <p:cNvSpPr>
                <a:spLocks noChangeArrowheads="1"/>
              </p:cNvSpPr>
              <p:nvPr/>
            </p:nvSpPr>
            <p:spPr bwMode="auto">
              <a:xfrm>
                <a:off x="2016" y="3168"/>
                <a:ext cx="432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84" name="AutoShape 75"/>
              <p:cNvSpPr>
                <a:spLocks noChangeArrowheads="1"/>
              </p:cNvSpPr>
              <p:nvPr/>
            </p:nvSpPr>
            <p:spPr bwMode="auto">
              <a:xfrm rot="5400000">
                <a:off x="2256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32885" name="AutoShape 76"/>
              <p:cNvSpPr>
                <a:spLocks noChangeArrowheads="1"/>
              </p:cNvSpPr>
              <p:nvPr/>
            </p:nvSpPr>
            <p:spPr bwMode="auto">
              <a:xfrm rot="16200000" flipH="1">
                <a:off x="2112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4" name="Group 77"/>
            <p:cNvGrpSpPr>
              <a:grpSpLocks/>
            </p:cNvGrpSpPr>
            <p:nvPr/>
          </p:nvGrpSpPr>
          <p:grpSpPr bwMode="auto">
            <a:xfrm>
              <a:off x="6089650" y="3900488"/>
              <a:ext cx="214313" cy="222250"/>
              <a:chOff x="2928" y="3792"/>
              <a:chExt cx="192" cy="192"/>
            </a:xfrm>
          </p:grpSpPr>
          <p:sp>
            <p:nvSpPr>
              <p:cNvPr id="32880" name="Rectangle 78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81" name="AutoShape 79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/>
              </a:p>
            </p:txBody>
          </p:sp>
          <p:sp>
            <p:nvSpPr>
              <p:cNvPr id="32882" name="AutoShape 80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5" name="Group 81"/>
            <p:cNvGrpSpPr>
              <a:grpSpLocks/>
            </p:cNvGrpSpPr>
            <p:nvPr/>
          </p:nvGrpSpPr>
          <p:grpSpPr bwMode="auto">
            <a:xfrm>
              <a:off x="4587875" y="1612900"/>
              <a:ext cx="214313" cy="220663"/>
              <a:chOff x="2928" y="3792"/>
              <a:chExt cx="192" cy="192"/>
            </a:xfrm>
          </p:grpSpPr>
          <p:sp>
            <p:nvSpPr>
              <p:cNvPr id="32877" name="Rectangle 82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78" name="AutoShape 83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/>
              </a:p>
            </p:txBody>
          </p:sp>
          <p:sp>
            <p:nvSpPr>
              <p:cNvPr id="32879" name="AutoShape 84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6" name="Group 85"/>
            <p:cNvGrpSpPr>
              <a:grpSpLocks/>
            </p:cNvGrpSpPr>
            <p:nvPr/>
          </p:nvGrpSpPr>
          <p:grpSpPr bwMode="auto">
            <a:xfrm>
              <a:off x="7664450" y="2273328"/>
              <a:ext cx="214313" cy="220662"/>
              <a:chOff x="2928" y="3792"/>
              <a:chExt cx="192" cy="192"/>
            </a:xfrm>
          </p:grpSpPr>
          <p:sp>
            <p:nvSpPr>
              <p:cNvPr id="32874" name="Rectangle 86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75" name="AutoShape 87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/>
              </a:p>
            </p:txBody>
          </p:sp>
          <p:sp>
            <p:nvSpPr>
              <p:cNvPr id="32876" name="AutoShape 88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7" name="Group 89"/>
            <p:cNvGrpSpPr>
              <a:grpSpLocks/>
            </p:cNvGrpSpPr>
            <p:nvPr/>
          </p:nvGrpSpPr>
          <p:grpSpPr bwMode="auto">
            <a:xfrm>
              <a:off x="7878763" y="2571750"/>
              <a:ext cx="214312" cy="222250"/>
              <a:chOff x="2928" y="3792"/>
              <a:chExt cx="192" cy="192"/>
            </a:xfrm>
          </p:grpSpPr>
          <p:sp>
            <p:nvSpPr>
              <p:cNvPr id="32871" name="Rectangle 90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72" name="AutoShape 91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/>
              </a:p>
            </p:txBody>
          </p:sp>
          <p:sp>
            <p:nvSpPr>
              <p:cNvPr id="32873" name="AutoShape 92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8" name="Group 93"/>
            <p:cNvGrpSpPr>
              <a:grpSpLocks/>
            </p:cNvGrpSpPr>
            <p:nvPr/>
          </p:nvGrpSpPr>
          <p:grpSpPr bwMode="auto">
            <a:xfrm flipH="1">
              <a:off x="4424362" y="5185307"/>
              <a:ext cx="214312" cy="220662"/>
              <a:chOff x="2928" y="3792"/>
              <a:chExt cx="192" cy="192"/>
            </a:xfrm>
          </p:grpSpPr>
          <p:sp>
            <p:nvSpPr>
              <p:cNvPr id="32868" name="Rectangle 94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69" name="AutoShape 95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2870" name="AutoShape 96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9" name="Group 97"/>
            <p:cNvGrpSpPr>
              <a:grpSpLocks/>
            </p:cNvGrpSpPr>
            <p:nvPr/>
          </p:nvGrpSpPr>
          <p:grpSpPr bwMode="auto">
            <a:xfrm flipH="1">
              <a:off x="6734175" y="3457575"/>
              <a:ext cx="214313" cy="222250"/>
              <a:chOff x="2928" y="3792"/>
              <a:chExt cx="192" cy="192"/>
            </a:xfrm>
          </p:grpSpPr>
          <p:sp>
            <p:nvSpPr>
              <p:cNvPr id="32865" name="Rectangle 98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66" name="AutoShape 99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2867" name="AutoShape 100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90" name="Group 105"/>
            <p:cNvGrpSpPr>
              <a:grpSpLocks/>
            </p:cNvGrpSpPr>
            <p:nvPr/>
          </p:nvGrpSpPr>
          <p:grpSpPr bwMode="auto">
            <a:xfrm flipH="1">
              <a:off x="1973263" y="3119438"/>
              <a:ext cx="214312" cy="220662"/>
              <a:chOff x="2928" y="3792"/>
              <a:chExt cx="192" cy="192"/>
            </a:xfrm>
          </p:grpSpPr>
          <p:sp>
            <p:nvSpPr>
              <p:cNvPr id="32862" name="Rectangle 106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63" name="AutoShape 107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2864" name="AutoShape 108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91" name="Group 109"/>
            <p:cNvGrpSpPr>
              <a:grpSpLocks/>
            </p:cNvGrpSpPr>
            <p:nvPr/>
          </p:nvGrpSpPr>
          <p:grpSpPr bwMode="auto">
            <a:xfrm flipH="1">
              <a:off x="5349447" y="1345818"/>
              <a:ext cx="215900" cy="220662"/>
              <a:chOff x="2928" y="3792"/>
              <a:chExt cx="192" cy="192"/>
            </a:xfrm>
          </p:grpSpPr>
          <p:sp>
            <p:nvSpPr>
              <p:cNvPr id="32859" name="Rectangle 110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60" name="AutoShape 111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2861" name="AutoShape 112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92" name="Group 113"/>
            <p:cNvGrpSpPr>
              <a:grpSpLocks/>
            </p:cNvGrpSpPr>
            <p:nvPr/>
          </p:nvGrpSpPr>
          <p:grpSpPr bwMode="auto">
            <a:xfrm flipH="1">
              <a:off x="4873625" y="1833563"/>
              <a:ext cx="214313" cy="222250"/>
              <a:chOff x="2928" y="3792"/>
              <a:chExt cx="192" cy="192"/>
            </a:xfrm>
          </p:grpSpPr>
          <p:sp>
            <p:nvSpPr>
              <p:cNvPr id="32856" name="Rectangle 114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57" name="AutoShape 115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2858" name="AutoShape 116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93" name="Group 117"/>
            <p:cNvGrpSpPr>
              <a:grpSpLocks/>
            </p:cNvGrpSpPr>
            <p:nvPr/>
          </p:nvGrpSpPr>
          <p:grpSpPr bwMode="auto">
            <a:xfrm flipH="1">
              <a:off x="4086225" y="4815419"/>
              <a:ext cx="215900" cy="222250"/>
              <a:chOff x="2928" y="3792"/>
              <a:chExt cx="192" cy="192"/>
            </a:xfrm>
          </p:grpSpPr>
          <p:sp>
            <p:nvSpPr>
              <p:cNvPr id="32853" name="Rectangle 118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54" name="AutoShape 119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2855" name="AutoShape 120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pic>
          <p:nvPicPr>
            <p:cNvPr id="32800" name="Picture 142" descr="CarrierRoutingSystem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1388" y="793750"/>
              <a:ext cx="550862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802" name="Picture 144" descr="CarrierRoutingSystem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54495" y="2096029"/>
              <a:ext cx="550862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2804" name="Group 101"/>
            <p:cNvGrpSpPr>
              <a:grpSpLocks/>
            </p:cNvGrpSpPr>
            <p:nvPr/>
          </p:nvGrpSpPr>
          <p:grpSpPr bwMode="auto">
            <a:xfrm flipH="1">
              <a:off x="1973263" y="3341688"/>
              <a:ext cx="214312" cy="220662"/>
              <a:chOff x="2928" y="3792"/>
              <a:chExt cx="192" cy="192"/>
            </a:xfrm>
          </p:grpSpPr>
          <p:sp>
            <p:nvSpPr>
              <p:cNvPr id="32836" name="Rectangle 102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32837" name="AutoShape 103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2838" name="AutoShape 104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32782" name="Group 66"/>
            <p:cNvGrpSpPr>
              <a:grpSpLocks/>
            </p:cNvGrpSpPr>
            <p:nvPr/>
          </p:nvGrpSpPr>
          <p:grpSpPr bwMode="auto">
            <a:xfrm>
              <a:off x="4639715" y="2635200"/>
              <a:ext cx="518164" cy="379463"/>
              <a:chOff x="2976" y="3024"/>
              <a:chExt cx="528" cy="288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32886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32887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  <a:grpFill/>
            </p:grpSpPr>
            <p:sp>
              <p:nvSpPr>
                <p:cNvPr id="32890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32891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2888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32889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182" name="Group 66"/>
            <p:cNvGrpSpPr>
              <a:grpSpLocks/>
            </p:cNvGrpSpPr>
            <p:nvPr/>
          </p:nvGrpSpPr>
          <p:grpSpPr bwMode="auto">
            <a:xfrm>
              <a:off x="7164904" y="2922720"/>
              <a:ext cx="518164" cy="379463"/>
              <a:chOff x="2976" y="3024"/>
              <a:chExt cx="528" cy="288"/>
            </a:xfrm>
          </p:grpSpPr>
          <p:sp>
            <p:nvSpPr>
              <p:cNvPr id="184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185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</p:grpSpPr>
            <p:sp>
              <p:nvSpPr>
                <p:cNvPr id="188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86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187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190" name="Group 66"/>
            <p:cNvGrpSpPr>
              <a:grpSpLocks/>
            </p:cNvGrpSpPr>
            <p:nvPr/>
          </p:nvGrpSpPr>
          <p:grpSpPr bwMode="auto">
            <a:xfrm>
              <a:off x="5166029" y="4405680"/>
              <a:ext cx="518164" cy="379463"/>
              <a:chOff x="2976" y="3024"/>
              <a:chExt cx="528" cy="288"/>
            </a:xfrm>
          </p:grpSpPr>
          <p:sp>
            <p:nvSpPr>
              <p:cNvPr id="191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192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</p:grpSpPr>
            <p:sp>
              <p:nvSpPr>
                <p:cNvPr id="195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96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93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194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sp>
          <p:nvSpPr>
            <p:cNvPr id="197" name="Rectangle 32"/>
            <p:cNvSpPr>
              <a:spLocks noChangeArrowheads="1"/>
            </p:cNvSpPr>
            <p:nvPr/>
          </p:nvSpPr>
          <p:spPr bwMode="auto">
            <a:xfrm rot="2284703">
              <a:off x="1192194" y="4406870"/>
              <a:ext cx="3321050" cy="69850"/>
            </a:xfrm>
            <a:prstGeom prst="rect">
              <a:avLst/>
            </a:prstGeom>
            <a:gradFill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3025" tIns="36512" rIns="73025" bIns="36512" anchor="ctr"/>
            <a:lstStyle/>
            <a:p>
              <a:endParaRPr lang="en-US" sz="1600" b="1" baseline="0">
                <a:solidFill>
                  <a:schemeClr val="bg1"/>
                </a:solidFill>
                <a:cs typeface="Arial" charset="0"/>
              </a:endParaRPr>
            </a:p>
          </p:txBody>
        </p:sp>
        <p:grpSp>
          <p:nvGrpSpPr>
            <p:cNvPr id="198" name="Group 101"/>
            <p:cNvGrpSpPr>
              <a:grpSpLocks/>
            </p:cNvGrpSpPr>
            <p:nvPr/>
          </p:nvGrpSpPr>
          <p:grpSpPr bwMode="auto">
            <a:xfrm rot="1810873" flipH="1">
              <a:off x="1883751" y="3615048"/>
              <a:ext cx="214312" cy="220662"/>
              <a:chOff x="2928" y="3792"/>
              <a:chExt cx="192" cy="192"/>
            </a:xfrm>
          </p:grpSpPr>
          <p:sp>
            <p:nvSpPr>
              <p:cNvPr id="199" name="Rectangle 102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200" name="AutoShape 103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01" name="AutoShape 104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pic>
          <p:nvPicPr>
            <p:cNvPr id="32798" name="Picture 140" descr="CarrierRoutingSystem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1913" y="5568950"/>
              <a:ext cx="55245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799" name="Picture 141" descr="CarrierRoutingSystem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1871" y="3037584"/>
              <a:ext cx="550862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7" name="Group 85"/>
            <p:cNvGrpSpPr>
              <a:grpSpLocks/>
            </p:cNvGrpSpPr>
            <p:nvPr/>
          </p:nvGrpSpPr>
          <p:grpSpPr bwMode="auto">
            <a:xfrm>
              <a:off x="7704535" y="2002368"/>
              <a:ext cx="214313" cy="220662"/>
              <a:chOff x="2928" y="3792"/>
              <a:chExt cx="192" cy="192"/>
            </a:xfrm>
          </p:grpSpPr>
          <p:sp>
            <p:nvSpPr>
              <p:cNvPr id="208" name="Rectangle 86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209" name="AutoShape 87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/>
              </a:p>
            </p:txBody>
          </p:sp>
          <p:sp>
            <p:nvSpPr>
              <p:cNvPr id="210" name="AutoShape 88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11" name="Group 41"/>
            <p:cNvGrpSpPr>
              <a:grpSpLocks/>
            </p:cNvGrpSpPr>
            <p:nvPr/>
          </p:nvGrpSpPr>
          <p:grpSpPr bwMode="auto">
            <a:xfrm>
              <a:off x="301657" y="4324823"/>
              <a:ext cx="357188" cy="222250"/>
              <a:chOff x="2016" y="3168"/>
              <a:chExt cx="432" cy="288"/>
            </a:xfrm>
          </p:grpSpPr>
          <p:sp>
            <p:nvSpPr>
              <p:cNvPr id="212" name="Rectangle 42"/>
              <p:cNvSpPr>
                <a:spLocks noChangeArrowheads="1"/>
              </p:cNvSpPr>
              <p:nvPr/>
            </p:nvSpPr>
            <p:spPr bwMode="auto">
              <a:xfrm>
                <a:off x="2016" y="3168"/>
                <a:ext cx="432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213" name="AutoShape 43"/>
              <p:cNvSpPr>
                <a:spLocks noChangeArrowheads="1"/>
              </p:cNvSpPr>
              <p:nvPr/>
            </p:nvSpPr>
            <p:spPr bwMode="auto">
              <a:xfrm rot="5400000">
                <a:off x="2256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14" name="AutoShape 44"/>
              <p:cNvSpPr>
                <a:spLocks noChangeArrowheads="1"/>
              </p:cNvSpPr>
              <p:nvPr/>
            </p:nvSpPr>
            <p:spPr bwMode="auto">
              <a:xfrm rot="16200000" flipH="1">
                <a:off x="2112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15" name="Group 66"/>
            <p:cNvGrpSpPr>
              <a:grpSpLocks/>
            </p:cNvGrpSpPr>
            <p:nvPr/>
          </p:nvGrpSpPr>
          <p:grpSpPr bwMode="auto">
            <a:xfrm>
              <a:off x="296375" y="4650720"/>
              <a:ext cx="518164" cy="379463"/>
              <a:chOff x="2976" y="3024"/>
              <a:chExt cx="528" cy="288"/>
            </a:xfrm>
          </p:grpSpPr>
          <p:sp>
            <p:nvSpPr>
              <p:cNvPr id="216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217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</p:grpSpPr>
            <p:sp>
              <p:nvSpPr>
                <p:cNvPr id="220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221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8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19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22" name="Group 101"/>
            <p:cNvGrpSpPr>
              <a:grpSpLocks/>
            </p:cNvGrpSpPr>
            <p:nvPr/>
          </p:nvGrpSpPr>
          <p:grpSpPr bwMode="auto">
            <a:xfrm flipH="1">
              <a:off x="308218" y="5201688"/>
              <a:ext cx="214312" cy="220662"/>
              <a:chOff x="2928" y="3792"/>
              <a:chExt cx="192" cy="192"/>
            </a:xfrm>
          </p:grpSpPr>
          <p:sp>
            <p:nvSpPr>
              <p:cNvPr id="223" name="Rectangle 102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224" name="AutoShape 103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25" name="AutoShape 104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26" name="Group 93"/>
            <p:cNvGrpSpPr>
              <a:grpSpLocks/>
            </p:cNvGrpSpPr>
            <p:nvPr/>
          </p:nvGrpSpPr>
          <p:grpSpPr bwMode="auto">
            <a:xfrm rot="13084579" flipH="1">
              <a:off x="3637464" y="5050852"/>
              <a:ext cx="214312" cy="220662"/>
              <a:chOff x="2928" y="3792"/>
              <a:chExt cx="192" cy="192"/>
            </a:xfrm>
          </p:grpSpPr>
          <p:sp>
            <p:nvSpPr>
              <p:cNvPr id="227" name="Rectangle 94"/>
              <p:cNvSpPr>
                <a:spLocks noChangeArrowheads="1"/>
              </p:cNvSpPr>
              <p:nvPr/>
            </p:nvSpPr>
            <p:spPr bwMode="auto">
              <a:xfrm>
                <a:off x="2928" y="3792"/>
                <a:ext cx="192" cy="192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228" name="AutoShape 95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2982" y="3875"/>
                <a:ext cx="128" cy="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881 w 21600"/>
                  <a:gd name="T13" fmla="*/ 4320 h 21600"/>
                  <a:gd name="T14" fmla="*/ 17719 w 21600"/>
                  <a:gd name="T15" fmla="*/ 172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237" y="21600"/>
                    </a:lnTo>
                    <a:lnTo>
                      <a:pt x="17363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29" name="AutoShape 96"/>
              <p:cNvSpPr>
                <a:spLocks noChangeArrowheads="1"/>
              </p:cNvSpPr>
              <p:nvPr/>
            </p:nvSpPr>
            <p:spPr bwMode="auto">
              <a:xfrm rot="16200000" flipH="1">
                <a:off x="2949" y="3861"/>
                <a:ext cx="64" cy="53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30" name="Group 41"/>
            <p:cNvGrpSpPr>
              <a:grpSpLocks/>
            </p:cNvGrpSpPr>
            <p:nvPr/>
          </p:nvGrpSpPr>
          <p:grpSpPr bwMode="auto">
            <a:xfrm rot="2270598">
              <a:off x="2694841" y="4316182"/>
              <a:ext cx="357188" cy="222250"/>
              <a:chOff x="2016" y="3168"/>
              <a:chExt cx="432" cy="288"/>
            </a:xfrm>
          </p:grpSpPr>
          <p:sp>
            <p:nvSpPr>
              <p:cNvPr id="231" name="Rectangle 42"/>
              <p:cNvSpPr>
                <a:spLocks noChangeArrowheads="1"/>
              </p:cNvSpPr>
              <p:nvPr/>
            </p:nvSpPr>
            <p:spPr bwMode="auto">
              <a:xfrm>
                <a:off x="2016" y="3168"/>
                <a:ext cx="432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232" name="AutoShape 43"/>
              <p:cNvSpPr>
                <a:spLocks noChangeArrowheads="1"/>
              </p:cNvSpPr>
              <p:nvPr/>
            </p:nvSpPr>
            <p:spPr bwMode="auto">
              <a:xfrm rot="5400000">
                <a:off x="2256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33" name="AutoShape 44"/>
              <p:cNvSpPr>
                <a:spLocks noChangeArrowheads="1"/>
              </p:cNvSpPr>
              <p:nvPr/>
            </p:nvSpPr>
            <p:spPr bwMode="auto">
              <a:xfrm rot="16200000" flipH="1">
                <a:off x="2112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628127" y="4276800"/>
              <a:ext cx="107829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Amplifier site</a:t>
              </a:r>
              <a:endParaRPr lang="en-US" sz="1200" baseline="0" dirty="0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823726" y="4679760"/>
              <a:ext cx="136497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Multi Degree Site</a:t>
              </a:r>
              <a:endParaRPr lang="en-US" sz="1200" baseline="0" dirty="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647817" y="5151840"/>
              <a:ext cx="198939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Multi Degree Site direction</a:t>
              </a:r>
              <a:endParaRPr lang="en-US" sz="1200" baseline="0" dirty="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301107" y="1756320"/>
              <a:ext cx="2034357" cy="1068250"/>
              <a:chOff x="2301107" y="1756320"/>
              <a:chExt cx="2034357" cy="1068250"/>
            </a:xfrm>
          </p:grpSpPr>
          <p:sp>
            <p:nvSpPr>
              <p:cNvPr id="236" name="TextBox 235"/>
              <p:cNvSpPr txBox="1"/>
              <p:nvPr/>
            </p:nvSpPr>
            <p:spPr>
              <a:xfrm>
                <a:off x="2301107" y="256296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/>
                  <a:t>Span 1</a:t>
                </a:r>
                <a:endParaRPr lang="en-US" sz="1200" baseline="0" dirty="0"/>
              </a:p>
            </p:txBody>
          </p:sp>
          <p:sp>
            <p:nvSpPr>
              <p:cNvPr id="237" name="TextBox 236"/>
              <p:cNvSpPr txBox="1"/>
              <p:nvPr/>
            </p:nvSpPr>
            <p:spPr>
              <a:xfrm>
                <a:off x="3663059" y="175632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/>
                  <a:t>Span 2</a:t>
                </a:r>
                <a:endParaRPr lang="en-US" sz="1200" baseline="0" dirty="0"/>
              </a:p>
            </p:txBody>
          </p:sp>
        </p:grpSp>
        <p:grpSp>
          <p:nvGrpSpPr>
            <p:cNvPr id="238" name="Group 41"/>
            <p:cNvGrpSpPr>
              <a:grpSpLocks/>
            </p:cNvGrpSpPr>
            <p:nvPr/>
          </p:nvGrpSpPr>
          <p:grpSpPr bwMode="auto">
            <a:xfrm rot="19889170">
              <a:off x="3386016" y="2311703"/>
              <a:ext cx="357188" cy="222250"/>
              <a:chOff x="2016" y="3168"/>
              <a:chExt cx="432" cy="288"/>
            </a:xfrm>
          </p:grpSpPr>
          <p:sp>
            <p:nvSpPr>
              <p:cNvPr id="239" name="Rectangle 42"/>
              <p:cNvSpPr>
                <a:spLocks noChangeArrowheads="1"/>
              </p:cNvSpPr>
              <p:nvPr/>
            </p:nvSpPr>
            <p:spPr bwMode="auto">
              <a:xfrm>
                <a:off x="2016" y="3168"/>
                <a:ext cx="432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sp>
            <p:nvSpPr>
              <p:cNvPr id="240" name="AutoShape 43"/>
              <p:cNvSpPr>
                <a:spLocks noChangeArrowheads="1"/>
              </p:cNvSpPr>
              <p:nvPr/>
            </p:nvSpPr>
            <p:spPr bwMode="auto">
              <a:xfrm rot="5400000">
                <a:off x="2256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41" name="AutoShape 44"/>
              <p:cNvSpPr>
                <a:spLocks noChangeArrowheads="1"/>
              </p:cNvSpPr>
              <p:nvPr/>
            </p:nvSpPr>
            <p:spPr bwMode="auto">
              <a:xfrm rot="16200000" flipH="1">
                <a:off x="2112" y="3264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42" name="Group 66"/>
            <p:cNvGrpSpPr>
              <a:grpSpLocks/>
            </p:cNvGrpSpPr>
            <p:nvPr/>
          </p:nvGrpSpPr>
          <p:grpSpPr bwMode="auto">
            <a:xfrm>
              <a:off x="308132" y="5578320"/>
              <a:ext cx="518164" cy="379463"/>
              <a:chOff x="2976" y="3024"/>
              <a:chExt cx="528" cy="288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243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244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  <a:grpFill/>
            </p:grpSpPr>
            <p:sp>
              <p:nvSpPr>
                <p:cNvPr id="247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248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45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46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sp>
          <p:nvSpPr>
            <p:cNvPr id="249" name="TextBox 248"/>
            <p:cNvSpPr txBox="1"/>
            <p:nvPr/>
          </p:nvSpPr>
          <p:spPr>
            <a:xfrm>
              <a:off x="863810" y="5627040"/>
              <a:ext cx="19938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Multi Degree Site + </a:t>
              </a:r>
              <a:r>
                <a:rPr lang="en-US" sz="1200" baseline="0" dirty="0" err="1" smtClean="0"/>
                <a:t>Regen</a:t>
              </a:r>
              <a:endParaRPr lang="en-US" sz="1200" baseline="0" dirty="0" smtClean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574467" y="2122294"/>
              <a:ext cx="2411730" cy="1028170"/>
              <a:chOff x="2574467" y="2156160"/>
              <a:chExt cx="2411730" cy="1028170"/>
            </a:xfrm>
          </p:grpSpPr>
          <p:sp>
            <p:nvSpPr>
              <p:cNvPr id="250" name="TextBox 249"/>
              <p:cNvSpPr txBox="1"/>
              <p:nvPr/>
            </p:nvSpPr>
            <p:spPr>
              <a:xfrm>
                <a:off x="2574467" y="292272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FF0000"/>
                    </a:solidFill>
                  </a:rPr>
                  <a:t>Span 1</a:t>
                </a:r>
                <a:endParaRPr lang="en-US" sz="1200" baseline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51" name="TextBox 250"/>
              <p:cNvSpPr txBox="1"/>
              <p:nvPr/>
            </p:nvSpPr>
            <p:spPr>
              <a:xfrm>
                <a:off x="3789540" y="269496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FF0000"/>
                    </a:solidFill>
                  </a:rPr>
                  <a:t>Span 2</a:t>
                </a:r>
                <a:endParaRPr lang="en-US" sz="1200" baseline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52" name="TextBox 251"/>
              <p:cNvSpPr txBox="1"/>
              <p:nvPr/>
            </p:nvSpPr>
            <p:spPr>
              <a:xfrm>
                <a:off x="4313792" y="215616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FF0000"/>
                    </a:solidFill>
                  </a:rPr>
                  <a:t>Span 3</a:t>
                </a:r>
                <a:endParaRPr lang="en-US" sz="1200" baseline="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2421624" y="2447147"/>
              <a:ext cx="5170286" cy="1081387"/>
              <a:chOff x="2421624" y="2464080"/>
              <a:chExt cx="5170286" cy="1081387"/>
            </a:xfrm>
          </p:grpSpPr>
          <p:sp>
            <p:nvSpPr>
              <p:cNvPr id="253" name="TextBox 252"/>
              <p:cNvSpPr txBox="1"/>
              <p:nvPr/>
            </p:nvSpPr>
            <p:spPr>
              <a:xfrm>
                <a:off x="2421624" y="3283857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3366FF"/>
                    </a:solidFill>
                  </a:rPr>
                  <a:t>Span 1</a:t>
                </a:r>
              </a:p>
            </p:txBody>
          </p:sp>
          <p:sp>
            <p:nvSpPr>
              <p:cNvPr id="254" name="TextBox 253"/>
              <p:cNvSpPr txBox="1"/>
              <p:nvPr/>
            </p:nvSpPr>
            <p:spPr>
              <a:xfrm>
                <a:off x="3846900" y="303744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3366FF"/>
                    </a:solidFill>
                  </a:rPr>
                  <a:t>Span 2</a:t>
                </a:r>
                <a:endParaRPr lang="en-US" sz="1200" baseline="0" dirty="0">
                  <a:solidFill>
                    <a:srgbClr val="3366FF"/>
                  </a:solidFill>
                </a:endParaRPr>
              </a:p>
            </p:txBody>
          </p:sp>
          <p:sp>
            <p:nvSpPr>
              <p:cNvPr id="257" name="TextBox 256"/>
              <p:cNvSpPr txBox="1"/>
              <p:nvPr/>
            </p:nvSpPr>
            <p:spPr>
              <a:xfrm>
                <a:off x="5704432" y="269184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3366FF"/>
                    </a:solidFill>
                  </a:rPr>
                  <a:t>Span 1</a:t>
                </a:r>
                <a:endParaRPr lang="en-US" sz="1200" baseline="0" dirty="0">
                  <a:solidFill>
                    <a:srgbClr val="3366FF"/>
                  </a:solidFill>
                </a:endParaRPr>
              </a:p>
            </p:txBody>
          </p:sp>
          <p:sp>
            <p:nvSpPr>
              <p:cNvPr id="258" name="TextBox 257"/>
              <p:cNvSpPr txBox="1"/>
              <p:nvPr/>
            </p:nvSpPr>
            <p:spPr>
              <a:xfrm>
                <a:off x="6919505" y="246408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3366FF"/>
                    </a:solidFill>
                  </a:rPr>
                  <a:t>Span 2</a:t>
                </a:r>
                <a:endParaRPr lang="en-US" sz="1200" baseline="0" dirty="0">
                  <a:solidFill>
                    <a:srgbClr val="3366FF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805908" y="2846640"/>
              <a:ext cx="3652379" cy="2508730"/>
              <a:chOff x="4805908" y="2846640"/>
              <a:chExt cx="3652379" cy="2508730"/>
            </a:xfrm>
          </p:grpSpPr>
          <p:sp>
            <p:nvSpPr>
              <p:cNvPr id="259" name="TextBox 258"/>
              <p:cNvSpPr txBox="1"/>
              <p:nvPr/>
            </p:nvSpPr>
            <p:spPr>
              <a:xfrm>
                <a:off x="4805908" y="509376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660066"/>
                    </a:solidFill>
                  </a:rPr>
                  <a:t>Span 1</a:t>
                </a:r>
                <a:endParaRPr lang="en-US" sz="1200" baseline="0" dirty="0">
                  <a:solidFill>
                    <a:srgbClr val="660066"/>
                  </a:solidFill>
                </a:endParaRPr>
              </a:p>
            </p:txBody>
          </p:sp>
          <p:sp>
            <p:nvSpPr>
              <p:cNvPr id="260" name="TextBox 259"/>
              <p:cNvSpPr txBox="1"/>
              <p:nvPr/>
            </p:nvSpPr>
            <p:spPr>
              <a:xfrm>
                <a:off x="5839547" y="423528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660066"/>
                    </a:solidFill>
                  </a:rPr>
                  <a:t>Span 2</a:t>
                </a:r>
                <a:endParaRPr lang="en-US" sz="1200" baseline="0" dirty="0">
                  <a:solidFill>
                    <a:srgbClr val="660066"/>
                  </a:solidFill>
                </a:endParaRPr>
              </a:p>
            </p:txBody>
          </p:sp>
          <p:sp>
            <p:nvSpPr>
              <p:cNvPr id="261" name="TextBox 260"/>
              <p:cNvSpPr txBox="1"/>
              <p:nvPr/>
            </p:nvSpPr>
            <p:spPr>
              <a:xfrm>
                <a:off x="6367579" y="3750002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660066"/>
                    </a:solidFill>
                  </a:rPr>
                  <a:t>Span 3</a:t>
                </a:r>
                <a:endParaRPr lang="en-US" sz="1200" baseline="0" dirty="0">
                  <a:solidFill>
                    <a:srgbClr val="660066"/>
                  </a:solidFill>
                </a:endParaRPr>
              </a:p>
            </p:txBody>
          </p:sp>
          <p:sp>
            <p:nvSpPr>
              <p:cNvPr id="262" name="TextBox 261"/>
              <p:cNvSpPr txBox="1"/>
              <p:nvPr/>
            </p:nvSpPr>
            <p:spPr>
              <a:xfrm>
                <a:off x="7106463" y="337680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660066"/>
                    </a:solidFill>
                  </a:rPr>
                  <a:t>Span 4</a:t>
                </a:r>
                <a:endParaRPr lang="en-US" sz="1200" baseline="0" dirty="0">
                  <a:solidFill>
                    <a:srgbClr val="660066"/>
                  </a:solidFill>
                </a:endParaRPr>
              </a:p>
            </p:txBody>
          </p:sp>
          <p:sp>
            <p:nvSpPr>
              <p:cNvPr id="263" name="TextBox 262"/>
              <p:cNvSpPr txBox="1"/>
              <p:nvPr/>
            </p:nvSpPr>
            <p:spPr>
              <a:xfrm>
                <a:off x="7785882" y="2846640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660066"/>
                    </a:solidFill>
                  </a:rPr>
                  <a:t>Span 5</a:t>
                </a:r>
                <a:endParaRPr lang="en-US" sz="1200" baseline="0" dirty="0">
                  <a:solidFill>
                    <a:srgbClr val="660066"/>
                  </a:solidFill>
                </a:endParaRPr>
              </a:p>
            </p:txBody>
          </p:sp>
        </p:grpSp>
        <p:sp>
          <p:nvSpPr>
            <p:cNvPr id="264" name="TextBox 263"/>
            <p:cNvSpPr txBox="1"/>
            <p:nvPr/>
          </p:nvSpPr>
          <p:spPr>
            <a:xfrm>
              <a:off x="2087913" y="2902134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A</a:t>
              </a:r>
              <a:endParaRPr lang="en-US" sz="1200" baseline="0" dirty="0"/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2140802" y="3289841"/>
              <a:ext cx="2873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/>
                <a:t>B</a:t>
              </a:r>
            </a:p>
          </p:txBody>
        </p:sp>
        <p:sp>
          <p:nvSpPr>
            <p:cNvPr id="266" name="TextBox 265"/>
            <p:cNvSpPr txBox="1"/>
            <p:nvPr/>
          </p:nvSpPr>
          <p:spPr>
            <a:xfrm>
              <a:off x="1902003" y="3814799"/>
              <a:ext cx="29579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C</a:t>
              </a:r>
              <a:endParaRPr lang="en-US" sz="1200" baseline="0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4962067" y="2122293"/>
              <a:ext cx="2547197" cy="537104"/>
              <a:chOff x="4962067" y="2122293"/>
              <a:chExt cx="2547197" cy="537104"/>
            </a:xfrm>
          </p:grpSpPr>
          <p:sp>
            <p:nvSpPr>
              <p:cNvPr id="162" name="TextBox 161"/>
              <p:cNvSpPr txBox="1"/>
              <p:nvPr/>
            </p:nvSpPr>
            <p:spPr>
              <a:xfrm>
                <a:off x="4962067" y="2143787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008000"/>
                    </a:solidFill>
                  </a:rPr>
                  <a:t>Span 1</a:t>
                </a:r>
                <a:endParaRPr lang="en-US" sz="1200" baseline="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5419267" y="2397787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008000"/>
                    </a:solidFill>
                  </a:rPr>
                  <a:t>Span 2</a:t>
                </a:r>
                <a:endParaRPr lang="en-US" sz="1200" baseline="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6836859" y="2122293"/>
                <a:ext cx="6724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aseline="0" dirty="0" smtClean="0">
                    <a:solidFill>
                      <a:srgbClr val="008000"/>
                    </a:solidFill>
                  </a:rPr>
                  <a:t>Span 3</a:t>
                </a:r>
                <a:endParaRPr lang="en-US" sz="1200" baseline="0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167" name="TextBox 166"/>
            <p:cNvSpPr txBox="1"/>
            <p:nvPr/>
          </p:nvSpPr>
          <p:spPr>
            <a:xfrm>
              <a:off x="4424712" y="2631201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D</a:t>
              </a:r>
              <a:endParaRPr lang="en-US" sz="1200" baseline="0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4848040" y="2411075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A</a:t>
              </a:r>
              <a:endParaRPr lang="en-US" sz="1200" baseline="0" dirty="0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5102038" y="2766671"/>
              <a:ext cx="2873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B</a:t>
              </a:r>
              <a:endParaRPr lang="en-US" sz="1200" baseline="0" dirty="0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4695649" y="2969870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C</a:t>
              </a:r>
              <a:endParaRPr lang="en-US" sz="1200" baseline="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47532" y="3064935"/>
              <a:ext cx="1993830" cy="4278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/>
                <a:t>Multi Degree Site + </a:t>
              </a:r>
              <a:r>
                <a:rPr lang="en-US" sz="1200" baseline="0" dirty="0" err="1" smtClean="0"/>
                <a:t>Regen</a:t>
              </a:r>
              <a:endParaRPr lang="en-US" sz="1200" baseline="0" dirty="0" smtClean="0"/>
            </a:p>
            <a:p>
              <a:pPr algn="l"/>
              <a:r>
                <a:rPr lang="en-US" sz="1200" baseline="0" dirty="0" smtClean="0"/>
                <a:t>D to B is </a:t>
              </a:r>
              <a:r>
                <a:rPr lang="en-US" sz="1200" baseline="0" dirty="0" err="1" smtClean="0"/>
                <a:t>Regen</a:t>
              </a:r>
              <a:endParaRPr lang="en-US" sz="1200" baseline="0" dirty="0"/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5717460" y="4612027"/>
              <a:ext cx="136497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Multi Degree Site</a:t>
              </a:r>
              <a:endParaRPr lang="en-US" sz="1200" baseline="0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2389194" y="2092400"/>
              <a:ext cx="107829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Amplifier site</a:t>
              </a:r>
              <a:endParaRPr lang="en-US" sz="1200" baseline="0" dirty="0"/>
            </a:p>
          </p:txBody>
        </p:sp>
        <p:grpSp>
          <p:nvGrpSpPr>
            <p:cNvPr id="175" name="Group 66"/>
            <p:cNvGrpSpPr>
              <a:grpSpLocks/>
            </p:cNvGrpSpPr>
            <p:nvPr/>
          </p:nvGrpSpPr>
          <p:grpSpPr bwMode="auto">
            <a:xfrm>
              <a:off x="1413975" y="3143653"/>
              <a:ext cx="518164" cy="379463"/>
              <a:chOff x="2976" y="3024"/>
              <a:chExt cx="528" cy="288"/>
            </a:xfrm>
          </p:grpSpPr>
          <p:sp>
            <p:nvSpPr>
              <p:cNvPr id="176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177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</p:grpSpPr>
            <p:sp>
              <p:nvSpPr>
                <p:cNvPr id="180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81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8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179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183" name="Group 66"/>
            <p:cNvGrpSpPr>
              <a:grpSpLocks/>
            </p:cNvGrpSpPr>
            <p:nvPr/>
          </p:nvGrpSpPr>
          <p:grpSpPr bwMode="auto">
            <a:xfrm>
              <a:off x="4834508" y="1399519"/>
              <a:ext cx="518164" cy="379463"/>
              <a:chOff x="2976" y="3024"/>
              <a:chExt cx="528" cy="288"/>
            </a:xfrm>
          </p:grpSpPr>
          <p:sp>
            <p:nvSpPr>
              <p:cNvPr id="203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204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</p:grpSpPr>
            <p:sp>
              <p:nvSpPr>
                <p:cNvPr id="256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271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05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55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72" name="Group 66"/>
            <p:cNvGrpSpPr>
              <a:grpSpLocks/>
            </p:cNvGrpSpPr>
            <p:nvPr/>
          </p:nvGrpSpPr>
          <p:grpSpPr bwMode="auto">
            <a:xfrm>
              <a:off x="7916374" y="2161520"/>
              <a:ext cx="518164" cy="379463"/>
              <a:chOff x="2976" y="3024"/>
              <a:chExt cx="528" cy="288"/>
            </a:xfrm>
          </p:grpSpPr>
          <p:sp>
            <p:nvSpPr>
              <p:cNvPr id="273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274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</p:grpSpPr>
            <p:sp>
              <p:nvSpPr>
                <p:cNvPr id="277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278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75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76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grpSp>
          <p:nvGrpSpPr>
            <p:cNvPr id="279" name="Group 66"/>
            <p:cNvGrpSpPr>
              <a:grpSpLocks/>
            </p:cNvGrpSpPr>
            <p:nvPr/>
          </p:nvGrpSpPr>
          <p:grpSpPr bwMode="auto">
            <a:xfrm>
              <a:off x="3869308" y="5124853"/>
              <a:ext cx="518164" cy="379463"/>
              <a:chOff x="2976" y="3024"/>
              <a:chExt cx="528" cy="288"/>
            </a:xfrm>
          </p:grpSpPr>
          <p:sp>
            <p:nvSpPr>
              <p:cNvPr id="280" name="Rectangle 67"/>
              <p:cNvSpPr>
                <a:spLocks noChangeArrowheads="1"/>
              </p:cNvSpPr>
              <p:nvPr/>
            </p:nvSpPr>
            <p:spPr bwMode="auto">
              <a:xfrm>
                <a:off x="2976" y="3024"/>
                <a:ext cx="528" cy="288"/>
              </a:xfrm>
              <a:prstGeom prst="rect">
                <a:avLst/>
              </a:prstGeom>
              <a:solidFill>
                <a:srgbClr val="B7A7A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aseline="0"/>
              </a:p>
            </p:txBody>
          </p:sp>
          <p:grpSp>
            <p:nvGrpSpPr>
              <p:cNvPr id="281" name="Group 68"/>
              <p:cNvGrpSpPr>
                <a:grpSpLocks/>
              </p:cNvGrpSpPr>
              <p:nvPr/>
            </p:nvGrpSpPr>
            <p:grpSpPr bwMode="auto">
              <a:xfrm>
                <a:off x="3168" y="3072"/>
                <a:ext cx="144" cy="192"/>
                <a:chOff x="3102" y="2928"/>
                <a:chExt cx="210" cy="336"/>
              </a:xfrm>
            </p:grpSpPr>
            <p:sp>
              <p:nvSpPr>
                <p:cNvPr id="284" name="AutoShape 6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2967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285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3111" y="3063"/>
                  <a:ext cx="336" cy="6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921 w 21600"/>
                    <a:gd name="T13" fmla="*/ 3927 h 21600"/>
                    <a:gd name="T14" fmla="*/ 17679 w 21600"/>
                    <a:gd name="T15" fmla="*/ 17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4237" y="21600"/>
                      </a:lnTo>
                      <a:lnTo>
                        <a:pt x="17363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82" name="AutoShape 71"/>
              <p:cNvSpPr>
                <a:spLocks noChangeArrowheads="1"/>
              </p:cNvSpPr>
              <p:nvPr/>
            </p:nvSpPr>
            <p:spPr bwMode="auto">
              <a:xfrm rot="5400000">
                <a:off x="3360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baseline="0"/>
              </a:p>
            </p:txBody>
          </p:sp>
          <p:sp>
            <p:nvSpPr>
              <p:cNvPr id="283" name="AutoShape 72"/>
              <p:cNvSpPr>
                <a:spLocks noChangeArrowheads="1"/>
              </p:cNvSpPr>
              <p:nvPr/>
            </p:nvSpPr>
            <p:spPr bwMode="auto">
              <a:xfrm rot="16200000" flipH="1">
                <a:off x="3024" y="3120"/>
                <a:ext cx="96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baseline="0"/>
              </a:p>
            </p:txBody>
          </p:sp>
        </p:grpSp>
        <p:sp>
          <p:nvSpPr>
            <p:cNvPr id="286" name="TextBox 285"/>
            <p:cNvSpPr txBox="1"/>
            <p:nvPr/>
          </p:nvSpPr>
          <p:spPr>
            <a:xfrm>
              <a:off x="705193" y="2749360"/>
              <a:ext cx="136497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aseline="0" dirty="0" smtClean="0"/>
                <a:t>Multi Degree Site</a:t>
              </a:r>
              <a:endParaRPr lang="en-US" sz="1200" baseline="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50502" y="56642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aseline="0" dirty="0" smtClean="0"/>
                <a:t>OMS</a:t>
              </a:r>
              <a:endParaRPr lang="en-US" sz="1800" baseline="0" dirty="0"/>
            </a:p>
          </p:txBody>
        </p:sp>
        <p:sp>
          <p:nvSpPr>
            <p:cNvPr id="287" name="TextBox 286"/>
            <p:cNvSpPr txBox="1"/>
            <p:nvPr/>
          </p:nvSpPr>
          <p:spPr>
            <a:xfrm>
              <a:off x="7382502" y="44831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aseline="0" dirty="0" smtClean="0"/>
                <a:t>OMS</a:t>
              </a:r>
              <a:endParaRPr lang="en-US" sz="1800" baseline="0" dirty="0"/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8211896" y="303545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aseline="0" dirty="0" smtClean="0"/>
                <a:t>OMS</a:t>
              </a:r>
              <a:endParaRPr lang="en-US" sz="1800" baseline="0" dirty="0"/>
            </a:p>
          </p:txBody>
        </p:sp>
        <p:cxnSp>
          <p:nvCxnSpPr>
            <p:cNvPr id="16" name="Straight Arrow Connector 15"/>
            <p:cNvCxnSpPr/>
            <p:nvPr/>
          </p:nvCxnSpPr>
          <p:spPr bwMode="auto">
            <a:xfrm flipH="1" flipV="1">
              <a:off x="4762500" y="5410200"/>
              <a:ext cx="520700" cy="3175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5473700" y="4940300"/>
              <a:ext cx="203200" cy="5207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9" name="Straight Arrow Connector 288"/>
            <p:cNvCxnSpPr/>
            <p:nvPr/>
          </p:nvCxnSpPr>
          <p:spPr bwMode="auto">
            <a:xfrm flipH="1" flipV="1">
              <a:off x="5753100" y="4559300"/>
              <a:ext cx="1562100" cy="1651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0" name="Straight Arrow Connector 289"/>
            <p:cNvCxnSpPr/>
            <p:nvPr/>
          </p:nvCxnSpPr>
          <p:spPr bwMode="auto">
            <a:xfrm flipH="1" flipV="1">
              <a:off x="7581900" y="3340100"/>
              <a:ext cx="127000" cy="1117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638437" y="2495550"/>
              <a:ext cx="830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aseline="0" dirty="0" smtClean="0"/>
                <a:t>Site A</a:t>
              </a:r>
              <a:endParaRPr lang="en-US" sz="1800" baseline="0" dirty="0"/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5324524" y="831850"/>
              <a:ext cx="8386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aseline="0" dirty="0" smtClean="0"/>
                <a:t>Site B</a:t>
              </a:r>
              <a:endParaRPr lang="en-US" sz="1800" baseline="0" dirty="0"/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8232806" y="1663700"/>
              <a:ext cx="8386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aseline="0" dirty="0" smtClean="0"/>
                <a:t>Site C</a:t>
              </a:r>
              <a:endParaRPr lang="en-US" sz="1800" baseline="0" dirty="0"/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3076606" y="5708650"/>
              <a:ext cx="8386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aseline="0" dirty="0" smtClean="0"/>
                <a:t>Site D</a:t>
              </a:r>
              <a:endParaRPr lang="en-US" sz="1800" baseline="0" dirty="0"/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flipV="1">
              <a:off x="4664157" y="2826390"/>
              <a:ext cx="4033924" cy="3265537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" name="TextBox 9"/>
          <p:cNvSpPr txBox="1"/>
          <p:nvPr/>
        </p:nvSpPr>
        <p:spPr>
          <a:xfrm>
            <a:off x="126124" y="5430842"/>
            <a:ext cx="8843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An SP may assign </a:t>
            </a:r>
            <a:r>
              <a:rPr lang="en-US" sz="2000" dirty="0"/>
              <a:t>an SRLG for each </a:t>
            </a:r>
            <a:r>
              <a:rPr lang="en-US" sz="2000" dirty="0" smtClean="0"/>
              <a:t>risk.  We can easily have hundreds of SRLGs </a:t>
            </a:r>
            <a:r>
              <a:rPr lang="en-US" sz="2000" dirty="0"/>
              <a:t>for </a:t>
            </a:r>
            <a:r>
              <a:rPr lang="en-US" sz="2000" dirty="0" smtClean="0"/>
              <a:t>LSPs transiting the </a:t>
            </a:r>
            <a:r>
              <a:rPr lang="en-US" sz="2000" dirty="0"/>
              <a:t>domain it operates. </a:t>
            </a:r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Some SRLGs that are important to one layer, may not be important for another layer.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617886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r>
              <a:rPr lang="en-US" baseline="0" dirty="0" smtClean="0"/>
              <a:t> information </a:t>
            </a:r>
          </a:p>
          <a:p>
            <a:r>
              <a:rPr lang="en-US" baseline="0" dirty="0" smtClean="0"/>
              <a:t>Type of equipment</a:t>
            </a:r>
          </a:p>
          <a:p>
            <a:r>
              <a:rPr lang="en-US" baseline="0" dirty="0" smtClean="0"/>
              <a:t>Operator assigned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2872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iscopresentationblack.10.3.06">
  <a:themeElements>
    <a:clrScheme name="1_Ciscopresentationblack.10.3.06 1">
      <a:dk1>
        <a:srgbClr val="8E8E95"/>
      </a:dk1>
      <a:lt1>
        <a:srgbClr val="FFFFFF"/>
      </a:lt1>
      <a:dk2>
        <a:srgbClr val="000000"/>
      </a:dk2>
      <a:lt2>
        <a:srgbClr val="59B7D9"/>
      </a:lt2>
      <a:accent1>
        <a:srgbClr val="0183B7"/>
      </a:accent1>
      <a:accent2>
        <a:srgbClr val="B21A1A"/>
      </a:accent2>
      <a:accent3>
        <a:srgbClr val="AAAAAA"/>
      </a:accent3>
      <a:accent4>
        <a:srgbClr val="DADADA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1_Ciscopresentationblack.10.3.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Ciscopresentationblack.10.3.06 1">
        <a:dk1>
          <a:srgbClr val="8E8E95"/>
        </a:dk1>
        <a:lt1>
          <a:srgbClr val="FFFFFF"/>
        </a:lt1>
        <a:dk2>
          <a:srgbClr val="000000"/>
        </a:dk2>
        <a:lt2>
          <a:srgbClr val="59B7D9"/>
        </a:lt2>
        <a:accent1>
          <a:srgbClr val="0183B7"/>
        </a:accent1>
        <a:accent2>
          <a:srgbClr val="B21A1A"/>
        </a:accent2>
        <a:accent3>
          <a:srgbClr val="AAAAAA"/>
        </a:accent3>
        <a:accent4>
          <a:srgbClr val="DADADA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131056</TotalTime>
  <Pages>28</Pages>
  <Words>851</Words>
  <Application>Microsoft Macintosh PowerPoint</Application>
  <PresentationFormat>On-screen Show (4:3)</PresentationFormat>
  <Paragraphs>133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Blank</vt:lpstr>
      <vt:lpstr>1_Ciscopresentationblack.10.3.06</vt:lpstr>
      <vt:lpstr> </vt:lpstr>
      <vt:lpstr>Current SRLGs</vt:lpstr>
      <vt:lpstr>Multi-layer multi-domain Identification</vt:lpstr>
      <vt:lpstr>Path Diversity</vt:lpstr>
      <vt:lpstr>Availability Requirements</vt:lpstr>
      <vt:lpstr>SRLG Availability</vt:lpstr>
      <vt:lpstr>Multilayer Considerations</vt:lpstr>
      <vt:lpstr>SRLG Scaling</vt:lpstr>
      <vt:lpstr>Filtering</vt:lpstr>
      <vt:lpstr>SRLG Type</vt:lpstr>
      <vt:lpstr>Type issues</vt:lpstr>
      <vt:lpstr>SRLG Priority</vt:lpstr>
      <vt:lpstr>Information flows and repositories</vt:lpstr>
      <vt:lpstr>Next Steps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Evolving MPLS for Carrier  Ethernet</dc:title>
  <dc:subject>Guide for Creating Powerpoint Presentations</dc:subject>
  <dc:creator>Laurie Scott Cepeda</dc:creator>
  <cp:lastModifiedBy>Cisco Employee</cp:lastModifiedBy>
  <cp:revision>2236</cp:revision>
  <cp:lastPrinted>1999-01-27T00:54:54Z</cp:lastPrinted>
  <dcterms:created xsi:type="dcterms:W3CDTF">2008-09-09T16:15:32Z</dcterms:created>
  <dcterms:modified xsi:type="dcterms:W3CDTF">2013-03-12T20:49:12Z</dcterms:modified>
</cp:coreProperties>
</file>