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86" r:id="rId4"/>
    <p:sldId id="290" r:id="rId5"/>
    <p:sldId id="289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BFFCFD"/>
    <a:srgbClr val="FF0066"/>
    <a:srgbClr val="FF66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72" autoAdjust="0"/>
    <p:restoredTop sz="56724" autoAdjust="0"/>
  </p:normalViewPr>
  <p:slideViewPr>
    <p:cSldViewPr>
      <p:cViewPr varScale="1">
        <p:scale>
          <a:sx n="76" d="100"/>
          <a:sy n="76" d="100"/>
        </p:scale>
        <p:origin x="-9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8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8035F51E-EC98-407F-A25F-86ADD35A49F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zh-CN" sz="2000" dirty="0" smtClean="0"/>
              <a:t>Enter Loopback</a:t>
            </a:r>
          </a:p>
          <a:p>
            <a:pPr lvl="1" eaLnBrk="1" hangingPunct="1"/>
            <a:r>
              <a:rPr lang="en-US" altLang="zh-CN" sz="1800" dirty="0" smtClean="0"/>
              <a:t>Sending MEP: Path message with Loopback bit set </a:t>
            </a:r>
          </a:p>
          <a:p>
            <a:pPr lvl="2" eaLnBrk="1" hangingPunct="1"/>
            <a:r>
              <a:rPr lang="en-US" altLang="zh-CN" sz="1400" dirty="0" smtClean="0"/>
              <a:t>Target to specific Node by Extended ERO Object</a:t>
            </a:r>
          </a:p>
          <a:p>
            <a:pPr lvl="1" eaLnBrk="1" hangingPunct="1"/>
            <a:r>
              <a:rPr lang="en-US" altLang="zh-CN" sz="1800" dirty="0" smtClean="0"/>
              <a:t>Receiving MIP/MEP:</a:t>
            </a:r>
          </a:p>
          <a:p>
            <a:pPr lvl="2" eaLnBrk="1" hangingPunct="1"/>
            <a:r>
              <a:rPr lang="en-US" altLang="zh-CN" sz="1400" dirty="0" smtClean="0"/>
              <a:t>Check the Extended ERO to determine whether it is the target node</a:t>
            </a:r>
          </a:p>
          <a:p>
            <a:pPr lvl="2" eaLnBrk="1" hangingPunct="1"/>
            <a:r>
              <a:rPr lang="en-US" altLang="zh-CN" sz="1400" dirty="0" smtClean="0"/>
              <a:t>Success: </a:t>
            </a:r>
            <a:r>
              <a:rPr lang="en-US" altLang="zh-CN" sz="1400" dirty="0" err="1" smtClean="0"/>
              <a:t>Resv</a:t>
            </a:r>
            <a:r>
              <a:rPr lang="en-US" altLang="zh-CN" sz="1400" dirty="0" smtClean="0"/>
              <a:t> message with Loopback bit (In RRO Attribute </a:t>
            </a:r>
            <a:r>
              <a:rPr lang="en-US" altLang="zh-CN" sz="1400" dirty="0" err="1" smtClean="0"/>
              <a:t>subobject</a:t>
            </a:r>
            <a:r>
              <a:rPr lang="en-US" altLang="zh-CN" sz="1400" dirty="0" smtClean="0"/>
              <a:t>)</a:t>
            </a:r>
          </a:p>
          <a:p>
            <a:pPr lvl="2" eaLnBrk="1" hangingPunct="1"/>
            <a:r>
              <a:rPr lang="en-US" altLang="zh-CN" sz="1400" dirty="0" smtClean="0"/>
              <a:t>Failure: </a:t>
            </a:r>
            <a:r>
              <a:rPr lang="en-US" altLang="zh-CN" sz="1400" dirty="0" err="1" smtClean="0"/>
              <a:t>Patherr</a:t>
            </a:r>
            <a:r>
              <a:rPr lang="en-US" altLang="zh-CN" sz="1400" dirty="0" smtClean="0"/>
              <a:t> message with new OAM Error Value “Loopback Failure”</a:t>
            </a:r>
          </a:p>
          <a:p>
            <a:pPr eaLnBrk="1" hangingPunct="1"/>
            <a:r>
              <a:rPr lang="en-US" altLang="zh-CN" sz="2000" dirty="0" smtClean="0"/>
              <a:t>Exit Loopback</a:t>
            </a:r>
          </a:p>
          <a:p>
            <a:pPr lvl="1" eaLnBrk="1" hangingPunct="1"/>
            <a:r>
              <a:rPr lang="en-US" altLang="zh-CN" sz="1800" dirty="0" smtClean="0"/>
              <a:t>Sending MEP: Path message with Loopback bit cleared</a:t>
            </a:r>
          </a:p>
          <a:p>
            <a:pPr lvl="1" eaLnBrk="1" hangingPunct="1"/>
            <a:r>
              <a:rPr lang="en-US" altLang="zh-CN" sz="1800" dirty="0" smtClean="0"/>
              <a:t>Receiving MIP/MEP:</a:t>
            </a:r>
          </a:p>
          <a:p>
            <a:pPr lvl="2" eaLnBrk="1" hangingPunct="1"/>
            <a:r>
              <a:rPr lang="en-US" altLang="zh-CN" sz="1400" dirty="0" smtClean="0"/>
              <a:t>Success: </a:t>
            </a:r>
            <a:r>
              <a:rPr lang="en-US" altLang="zh-CN" sz="1400" dirty="0" err="1" smtClean="0"/>
              <a:t>Resv</a:t>
            </a:r>
            <a:r>
              <a:rPr lang="en-US" altLang="zh-CN" sz="1400" dirty="0" smtClean="0"/>
              <a:t> message with Loopback bit cleared</a:t>
            </a:r>
          </a:p>
          <a:p>
            <a:pPr lvl="2" eaLnBrk="1" hangingPunct="1"/>
            <a:r>
              <a:rPr lang="en-US" altLang="zh-CN" sz="1400" dirty="0" smtClean="0"/>
              <a:t>Failure: </a:t>
            </a:r>
            <a:r>
              <a:rPr lang="en-US" altLang="zh-CN" sz="1400" dirty="0" err="1" smtClean="0"/>
              <a:t>Patherr</a:t>
            </a:r>
            <a:r>
              <a:rPr lang="en-US" altLang="zh-CN" sz="1400" dirty="0" smtClean="0"/>
              <a:t> message with new OAM Error Value “Exit Loopback Failure”</a:t>
            </a:r>
          </a:p>
          <a:p>
            <a:pPr lvl="2" eaLnBrk="1" hangingPunct="1"/>
            <a:endParaRPr lang="en-US" altLang="zh-CN" sz="1400" dirty="0" smtClean="0"/>
          </a:p>
          <a:p>
            <a:pPr lvl="2" eaLnBrk="1" hangingPunct="1"/>
            <a:endParaRPr lang="en-US" altLang="zh-CN" sz="1400" dirty="0" smtClean="0"/>
          </a:p>
          <a:p>
            <a:pPr eaLnBrk="1" hangingPunct="1"/>
            <a:r>
              <a:rPr lang="en-US" altLang="zh-CN" sz="2000" dirty="0" smtClean="0"/>
              <a:t>Enter Loopback</a:t>
            </a:r>
          </a:p>
          <a:p>
            <a:pPr lvl="1" eaLnBrk="1" hangingPunct="1"/>
            <a:r>
              <a:rPr lang="en-US" altLang="zh-CN" sz="1800" dirty="0" smtClean="0"/>
              <a:t>Sending MEP: Path message with Loopback bit set </a:t>
            </a:r>
          </a:p>
          <a:p>
            <a:pPr lvl="2" eaLnBrk="1" hangingPunct="1"/>
            <a:r>
              <a:rPr lang="en-US" altLang="zh-CN" sz="1400" dirty="0" smtClean="0"/>
              <a:t>Target to specific Node by Extended ERO Object</a:t>
            </a:r>
          </a:p>
          <a:p>
            <a:pPr lvl="1" eaLnBrk="1" hangingPunct="1"/>
            <a:r>
              <a:rPr lang="en-US" altLang="zh-CN" sz="1800" dirty="0" smtClean="0"/>
              <a:t>Receiving MIP/MEP:</a:t>
            </a:r>
          </a:p>
          <a:p>
            <a:pPr lvl="2" eaLnBrk="1" hangingPunct="1"/>
            <a:r>
              <a:rPr lang="en-US" altLang="zh-CN" sz="1400" dirty="0" smtClean="0"/>
              <a:t>Check the Extended ERO to determine whether it is the target node</a:t>
            </a:r>
          </a:p>
          <a:p>
            <a:pPr lvl="2" eaLnBrk="1" hangingPunct="1"/>
            <a:r>
              <a:rPr lang="en-US" altLang="zh-CN" sz="1400" dirty="0" smtClean="0"/>
              <a:t>Success: </a:t>
            </a:r>
            <a:r>
              <a:rPr lang="en-US" altLang="zh-CN" sz="1400" dirty="0" err="1" smtClean="0"/>
              <a:t>Resv</a:t>
            </a:r>
            <a:r>
              <a:rPr lang="en-US" altLang="zh-CN" sz="1400" dirty="0" smtClean="0"/>
              <a:t> message with Loopback bit (In RRO Attribute </a:t>
            </a:r>
            <a:r>
              <a:rPr lang="en-US" altLang="zh-CN" sz="1400" dirty="0" err="1" smtClean="0"/>
              <a:t>subobject</a:t>
            </a:r>
            <a:r>
              <a:rPr lang="en-US" altLang="zh-CN" sz="1400" dirty="0" smtClean="0"/>
              <a:t>)</a:t>
            </a:r>
          </a:p>
          <a:p>
            <a:pPr lvl="2" eaLnBrk="1" hangingPunct="1"/>
            <a:r>
              <a:rPr lang="en-US" altLang="zh-CN" sz="1400" dirty="0" smtClean="0"/>
              <a:t>Failure: </a:t>
            </a:r>
            <a:r>
              <a:rPr lang="en-US" altLang="zh-CN" sz="1400" dirty="0" err="1" smtClean="0"/>
              <a:t>Patherr</a:t>
            </a:r>
            <a:r>
              <a:rPr lang="en-US" altLang="zh-CN" sz="1400" dirty="0" smtClean="0"/>
              <a:t> message with new OAM Error Value “Loopback Failure”</a:t>
            </a:r>
          </a:p>
          <a:p>
            <a:pPr eaLnBrk="1" hangingPunct="1"/>
            <a:r>
              <a:rPr lang="en-US" altLang="zh-CN" sz="2000" dirty="0" smtClean="0"/>
              <a:t>Exit Loopback</a:t>
            </a:r>
          </a:p>
          <a:p>
            <a:pPr lvl="1" eaLnBrk="1" hangingPunct="1"/>
            <a:r>
              <a:rPr lang="en-US" altLang="zh-CN" sz="1800" dirty="0" smtClean="0"/>
              <a:t>Sending MEP: Path message with Loopback bit cleared</a:t>
            </a:r>
          </a:p>
          <a:p>
            <a:pPr lvl="1" eaLnBrk="1" hangingPunct="1"/>
            <a:r>
              <a:rPr lang="en-US" altLang="zh-CN" sz="1800" dirty="0" smtClean="0"/>
              <a:t>Receiving MIP/MEP:</a:t>
            </a:r>
          </a:p>
          <a:p>
            <a:pPr lvl="2" eaLnBrk="1" hangingPunct="1"/>
            <a:r>
              <a:rPr lang="en-US" altLang="zh-CN" sz="1400" dirty="0" smtClean="0"/>
              <a:t>Success: </a:t>
            </a:r>
            <a:r>
              <a:rPr lang="en-US" altLang="zh-CN" sz="1400" dirty="0" err="1" smtClean="0"/>
              <a:t>Resv</a:t>
            </a:r>
            <a:r>
              <a:rPr lang="en-US" altLang="zh-CN" sz="1400" dirty="0" smtClean="0"/>
              <a:t> message with Loopback bit cleared</a:t>
            </a:r>
          </a:p>
          <a:p>
            <a:pPr lvl="2" eaLnBrk="1" hangingPunct="1"/>
            <a:r>
              <a:rPr lang="en-US" altLang="zh-CN" sz="1400" dirty="0" smtClean="0"/>
              <a:t>Failure: </a:t>
            </a:r>
            <a:r>
              <a:rPr lang="en-US" altLang="zh-CN" sz="1400" dirty="0" err="1" smtClean="0"/>
              <a:t>Patherr</a:t>
            </a:r>
            <a:r>
              <a:rPr lang="en-US" altLang="zh-CN" sz="1400" dirty="0" smtClean="0"/>
              <a:t> message with new OAM Error Value “Exit Loopback Failure”</a:t>
            </a:r>
          </a:p>
          <a:p>
            <a:pPr lvl="0" eaLnBrk="1" hangingPunct="1"/>
            <a:endParaRPr lang="en-US" altLang="zh-CN" sz="14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35F51E-EC98-407F-A25F-86ADD35A49FC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A93D4-318B-46DF-82E1-1B73CCC3DA0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79A99-19AD-4460-A504-C4EB2BEC6C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A0D5-1C19-47AC-A48E-1EDCD3A4A50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E2160-75FA-4820-9967-1834F8A4F5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8F81E-A6E4-4619-A55F-5AD014A528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0F737-63C1-437F-8AF0-5E0F237579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F6F8F-C095-4094-A68B-53E8FF5D8B9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8E61B-AC2E-418C-ACEF-18646B1FF24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D0B58-0DDA-46B1-AC11-D99B114369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A7304-97BA-423A-A4EF-D001B91DDE2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1CFA9-379F-4391-BB66-837F61B2BF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68DF606F-B091-484C-841E-9378CAE7782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宋体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宋体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4194BD-07C5-4FE9-86B7-EAD80E784034}" type="slidenum">
              <a:rPr lang="en-US" altLang="zh-CN" smtClean="0"/>
              <a:pPr/>
              <a:t>1</a:t>
            </a:fld>
            <a:endParaRPr lang="en-US" altLang="zh-CN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1600200"/>
            <a:ext cx="8458200" cy="1470025"/>
          </a:xfrm>
        </p:spPr>
        <p:txBody>
          <a:bodyPr/>
          <a:lstStyle/>
          <a:p>
            <a:pPr eaLnBrk="1" hangingPunct="1"/>
            <a:r>
              <a:rPr lang="en-US" altLang="zh-CN" sz="3600" b="1" dirty="0" smtClean="0">
                <a:solidFill>
                  <a:schemeClr val="accent2"/>
                </a:solidFill>
              </a:rPr>
              <a:t>RSVP-TE Based MPLS LI &amp; LB 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191000"/>
            <a:ext cx="7315200" cy="1600200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jie.dong@huawei.com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mach.chen@huawei.com</a:t>
            </a:r>
            <a:endParaRPr lang="en-US" altLang="zh-CN" sz="1800" b="1" i="1" dirty="0" smtClean="0"/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lizhenqiang@chinamobile.com</a:t>
            </a:r>
          </a:p>
          <a:p>
            <a:pPr eaLnBrk="1" hangingPunct="1">
              <a:lnSpc>
                <a:spcPct val="160000"/>
              </a:lnSpc>
            </a:pPr>
            <a:r>
              <a:rPr lang="en-US" altLang="zh-CN" sz="1800" b="1" i="1" dirty="0" smtClean="0"/>
              <a:t>daniele.ceccarelli@ericsson.com  (new co-author)</a:t>
            </a:r>
          </a:p>
          <a:p>
            <a:pPr eaLnBrk="1" hangingPunct="1">
              <a:lnSpc>
                <a:spcPct val="160000"/>
              </a:lnSpc>
            </a:pPr>
            <a:endParaRPr lang="en-US" altLang="zh-CN" sz="500" b="1" dirty="0" smtClean="0"/>
          </a:p>
          <a:p>
            <a:pPr eaLnBrk="1" hangingPunct="1">
              <a:lnSpc>
                <a:spcPct val="160000"/>
              </a:lnSpc>
            </a:pPr>
            <a:r>
              <a:rPr lang="en-US" altLang="zh-CN" sz="1600" dirty="0" smtClean="0"/>
              <a:t>IETF86   CCAMP   Mar. 2013   Orlando</a:t>
            </a:r>
          </a:p>
        </p:txBody>
      </p:sp>
      <p:sp>
        <p:nvSpPr>
          <p:cNvPr id="2053" name="DtsShapeName" descr="EURE5B@8B21252E6@C1@C385740G@E1808:5;E8:5;DE74001!!!!!!BIHO@]e74001!!!1@7G1B70110830C38797QMS!Edrhfo`uhno!ho!SRWQ,UD!GSS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j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31242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2400" b="0" dirty="0" smtClean="0"/>
              <a:t>draft-dong-ccamp-rsvp-te-mpls-tp-li-lb-05</a:t>
            </a:r>
            <a:endParaRPr lang="en-US" altLang="zh-CN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2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000" dirty="0" smtClean="0"/>
              <a:t>LI&amp;LB are useful OAM functions in a transport network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The lock function enables an operator to lock a transport path such that it does not carry client traffic, but can continue to carry OAM messages and may carry test traffic. 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The loopback function allows an operator to set a specific node on the transport path into loopback mode such that it returns all received data.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The LI&amp;LB requirement defined in RFC 5860, and </a:t>
            </a:r>
            <a:r>
              <a:rPr lang="en-US" altLang="zh-CN" sz="2000" dirty="0" smtClean="0"/>
              <a:t>NMS based LI &amp; LB defined in RFC 6435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Suitable for the scenario where no control plane used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200" dirty="0" smtClean="0"/>
              <a:t>This document introduces a general control plane based LI&amp;LB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LI&amp;LB affect the data plane of the LSP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1800" dirty="0" smtClean="0"/>
              <a:t>Control plane based LI&amp;LB can ensure control plane &amp; data plane consistency</a:t>
            </a:r>
          </a:p>
          <a:p>
            <a:pPr lvl="1" eaLnBrk="1" hangingPunct="1">
              <a:lnSpc>
                <a:spcPct val="140000"/>
              </a:lnSpc>
            </a:pPr>
            <a:endParaRPr lang="en-US" altLang="zh-CN" sz="18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>
                <a:solidFill>
                  <a:schemeClr val="accent2"/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内容占位符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en-US" altLang="zh-CN" sz="2400" dirty="0" smtClean="0"/>
              <a:t>Lock Instruct</a:t>
            </a:r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  <a:p>
            <a:pPr eaLnBrk="1" hangingPunct="1">
              <a:buNone/>
            </a:pPr>
            <a:endParaRPr lang="en-US" altLang="zh-CN" sz="2400" dirty="0" smtClean="0"/>
          </a:p>
          <a:p>
            <a:pPr eaLnBrk="1" hangingPunct="1">
              <a:buNone/>
            </a:pPr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Loopback</a:t>
            </a:r>
            <a:endParaRPr lang="zh-CN" altLang="en-US" sz="3600" dirty="0" smtClean="0"/>
          </a:p>
        </p:txBody>
      </p:sp>
      <p:sp>
        <p:nvSpPr>
          <p:cNvPr id="6147" name="灯片编号占位符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2741F6-D803-4DF5-A3EE-38CC7792C2F6}" type="slidenum">
              <a:rPr lang="en-US" altLang="zh-CN" smtClean="0"/>
              <a:pPr/>
              <a:t>3</a:t>
            </a:fld>
            <a:endParaRPr lang="en-US" altLang="zh-CN" dirty="0" smtClean="0"/>
          </a:p>
        </p:txBody>
      </p:sp>
      <p:sp>
        <p:nvSpPr>
          <p:cNvPr id="6148" name="标题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zh-CN" sz="4000" dirty="0" smtClean="0">
                <a:solidFill>
                  <a:schemeClr val="accent2"/>
                </a:solidFill>
              </a:rPr>
              <a:t>Solution Overview</a:t>
            </a:r>
            <a:endParaRPr lang="zh-CN" altLang="en-US" dirty="0" smtClean="0"/>
          </a:p>
        </p:txBody>
      </p:sp>
      <p:grpSp>
        <p:nvGrpSpPr>
          <p:cNvPr id="27" name="组合 5"/>
          <p:cNvGrpSpPr>
            <a:grpSpLocks/>
          </p:cNvGrpSpPr>
          <p:nvPr/>
        </p:nvGrpSpPr>
        <p:grpSpPr bwMode="auto">
          <a:xfrm>
            <a:off x="728332" y="1772955"/>
            <a:ext cx="7729868" cy="1732245"/>
            <a:chOff x="838200" y="4572000"/>
            <a:chExt cx="7729868" cy="1731594"/>
          </a:xfrm>
        </p:grpSpPr>
        <p:grpSp>
          <p:nvGrpSpPr>
            <p:cNvPr id="28" name="组合 34"/>
            <p:cNvGrpSpPr>
              <a:grpSpLocks/>
            </p:cNvGrpSpPr>
            <p:nvPr/>
          </p:nvGrpSpPr>
          <p:grpSpPr bwMode="auto">
            <a:xfrm>
              <a:off x="838200" y="4593266"/>
              <a:ext cx="7501125" cy="1045534"/>
              <a:chOff x="1066800" y="4364666"/>
              <a:chExt cx="7501125" cy="1045534"/>
            </a:xfrm>
          </p:grpSpPr>
          <p:sp>
            <p:nvSpPr>
              <p:cNvPr id="36" name="AutoShape 246"/>
              <p:cNvSpPr>
                <a:spLocks noChangeArrowheads="1"/>
              </p:cNvSpPr>
              <p:nvPr/>
            </p:nvSpPr>
            <p:spPr bwMode="auto">
              <a:xfrm rot="5400000">
                <a:off x="2828184" y="4245477"/>
                <a:ext cx="279295" cy="1744663"/>
              </a:xfrm>
              <a:prstGeom prst="can">
                <a:avLst>
                  <a:gd name="adj" fmla="val 0"/>
                </a:avLst>
              </a:prstGeom>
              <a:solidFill>
                <a:srgbClr val="92D050">
                  <a:alpha val="50195"/>
                </a:srgbClr>
              </a:solidFill>
              <a:ln w="9525">
                <a:solidFill>
                  <a:srgbClr val="CCCCCC"/>
                </a:solidFill>
                <a:round/>
                <a:headEnd/>
                <a:tailEnd/>
              </a:ln>
            </p:spPr>
            <p:txBody>
              <a:bodyPr rot="10800000" vert="eaVert" lIns="89879" tIns="46736" rIns="89879" bIns="46736" anchor="ctr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1200" kern="0" dirty="0">
                  <a:latin typeface="Arial" charset="0"/>
                  <a:cs typeface="Arial" pitchFamily="34" charset="0"/>
                </a:endParaRPr>
              </a:p>
            </p:txBody>
          </p:sp>
          <p:sp>
            <p:nvSpPr>
              <p:cNvPr id="37" name="Text Box 134"/>
              <p:cNvSpPr txBox="1">
                <a:spLocks noChangeArrowheads="1"/>
              </p:cNvSpPr>
              <p:nvPr/>
            </p:nvSpPr>
            <p:spPr bwMode="auto">
              <a:xfrm>
                <a:off x="1066800" y="4971568"/>
                <a:ext cx="643125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b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kumimoji="1" lang="en-US" altLang="zh-CN" sz="1400" dirty="0">
                    <a:ea typeface="幼圆" pitchFamily="49" charset="-122"/>
                  </a:rPr>
                  <a:t>LER1</a:t>
                </a:r>
                <a:endParaRPr kumimoji="1" lang="en-US" altLang="zh-CN" sz="1200" dirty="0">
                  <a:ea typeface="幼圆" pitchFamily="49" charset="-122"/>
                </a:endParaRPr>
              </a:p>
            </p:txBody>
          </p:sp>
          <p:sp>
            <p:nvSpPr>
              <p:cNvPr id="38" name="Text Box 134"/>
              <p:cNvSpPr txBox="1">
                <a:spLocks noChangeArrowheads="1"/>
              </p:cNvSpPr>
              <p:nvPr/>
            </p:nvSpPr>
            <p:spPr bwMode="auto">
              <a:xfrm>
                <a:off x="3505200" y="4364666"/>
                <a:ext cx="643125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b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kumimoji="1" lang="en-US" altLang="zh-CN" sz="1400" dirty="0">
                    <a:ea typeface="幼圆" pitchFamily="49" charset="-122"/>
                  </a:rPr>
                  <a:t>LSR1</a:t>
                </a:r>
                <a:endParaRPr kumimoji="1" lang="en-US" altLang="zh-CN" sz="1200" dirty="0">
                  <a:ea typeface="幼圆" pitchFamily="49" charset="-122"/>
                </a:endParaRPr>
              </a:p>
            </p:txBody>
          </p:sp>
          <p:sp>
            <p:nvSpPr>
              <p:cNvPr id="39" name="Text Box 134"/>
              <p:cNvSpPr txBox="1">
                <a:spLocks noChangeArrowheads="1"/>
              </p:cNvSpPr>
              <p:nvPr/>
            </p:nvSpPr>
            <p:spPr bwMode="auto">
              <a:xfrm>
                <a:off x="7924800" y="4953000"/>
                <a:ext cx="643125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b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kumimoji="1" lang="en-US" altLang="zh-CN" sz="1400" dirty="0">
                    <a:ea typeface="幼圆" pitchFamily="49" charset="-122"/>
                  </a:rPr>
                  <a:t>LER2</a:t>
                </a:r>
                <a:endParaRPr kumimoji="1" lang="en-US" altLang="zh-CN" sz="1200" dirty="0">
                  <a:ea typeface="幼圆" pitchFamily="49" charset="-122"/>
                </a:endParaRPr>
              </a:p>
            </p:txBody>
          </p:sp>
          <p:sp>
            <p:nvSpPr>
              <p:cNvPr id="40" name="AutoShape 246"/>
              <p:cNvSpPr>
                <a:spLocks noChangeArrowheads="1"/>
              </p:cNvSpPr>
              <p:nvPr/>
            </p:nvSpPr>
            <p:spPr bwMode="auto">
              <a:xfrm rot="5400000">
                <a:off x="4626821" y="4245478"/>
                <a:ext cx="279295" cy="1744662"/>
              </a:xfrm>
              <a:prstGeom prst="can">
                <a:avLst>
                  <a:gd name="adj" fmla="val 0"/>
                </a:avLst>
              </a:prstGeom>
              <a:solidFill>
                <a:srgbClr val="92D050">
                  <a:alpha val="50195"/>
                </a:srgbClr>
              </a:solidFill>
              <a:ln w="9525">
                <a:solidFill>
                  <a:srgbClr val="CCCCCC"/>
                </a:solidFill>
                <a:round/>
                <a:headEnd/>
                <a:tailEnd/>
              </a:ln>
            </p:spPr>
            <p:txBody>
              <a:bodyPr rot="10800000" vert="eaVert" lIns="89879" tIns="46736" rIns="89879" bIns="46736" anchor="ctr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1200" kern="0" dirty="0">
                  <a:latin typeface="Arial" charset="0"/>
                  <a:cs typeface="Arial" pitchFamily="34" charset="0"/>
                </a:endParaRPr>
              </a:p>
            </p:txBody>
          </p:sp>
          <p:sp>
            <p:nvSpPr>
              <p:cNvPr id="41" name="Text Box 134"/>
              <p:cNvSpPr txBox="1">
                <a:spLocks noChangeArrowheads="1"/>
              </p:cNvSpPr>
              <p:nvPr/>
            </p:nvSpPr>
            <p:spPr bwMode="auto">
              <a:xfrm>
                <a:off x="5334000" y="4364666"/>
                <a:ext cx="643125" cy="286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b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kumimoji="1" lang="en-US" altLang="zh-CN" sz="1400" dirty="0">
                    <a:ea typeface="幼圆" pitchFamily="49" charset="-122"/>
                  </a:rPr>
                  <a:t>LSR2</a:t>
                </a:r>
                <a:endParaRPr kumimoji="1" lang="en-US" altLang="zh-CN" sz="1200" dirty="0">
                  <a:ea typeface="幼圆" pitchFamily="49" charset="-122"/>
                </a:endParaRPr>
              </a:p>
            </p:txBody>
          </p:sp>
          <p:sp>
            <p:nvSpPr>
              <p:cNvPr id="42" name="AutoShape 246"/>
              <p:cNvSpPr>
                <a:spLocks noChangeArrowheads="1"/>
              </p:cNvSpPr>
              <p:nvPr/>
            </p:nvSpPr>
            <p:spPr bwMode="auto">
              <a:xfrm rot="5400000">
                <a:off x="6447684" y="4240717"/>
                <a:ext cx="279295" cy="1744663"/>
              </a:xfrm>
              <a:prstGeom prst="can">
                <a:avLst>
                  <a:gd name="adj" fmla="val 0"/>
                </a:avLst>
              </a:prstGeom>
              <a:solidFill>
                <a:srgbClr val="92D050">
                  <a:alpha val="50195"/>
                </a:srgbClr>
              </a:solidFill>
              <a:ln w="9525">
                <a:solidFill>
                  <a:srgbClr val="CCCCCC"/>
                </a:solidFill>
                <a:round/>
                <a:headEnd/>
                <a:tailEnd/>
              </a:ln>
            </p:spPr>
            <p:txBody>
              <a:bodyPr rot="10800000" vert="eaVert" lIns="89879" tIns="46736" rIns="89879" bIns="46736" anchor="ctr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1200" kern="0" dirty="0">
                  <a:latin typeface="Arial" charset="0"/>
                  <a:cs typeface="Arial" pitchFamily="34" charset="0"/>
                </a:endParaRPr>
              </a:p>
            </p:txBody>
          </p:sp>
          <p:pic>
            <p:nvPicPr>
              <p:cNvPr id="43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567176" y="4814888"/>
                <a:ext cx="623824" cy="595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4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410200" y="4814888"/>
                <a:ext cx="623824" cy="595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5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315200" y="4800600"/>
                <a:ext cx="623824" cy="595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6" name="Picture 56" descr="0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738376" y="4814888"/>
                <a:ext cx="623824" cy="5953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47" name="直接箭头连接符 25"/>
              <p:cNvCxnSpPr>
                <a:cxnSpLocks noChangeShapeType="1"/>
              </p:cNvCxnSpPr>
              <p:nvPr/>
            </p:nvCxnSpPr>
            <p:spPr bwMode="auto">
              <a:xfrm>
                <a:off x="2209800" y="48006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8" name="直接箭头连接符 26"/>
              <p:cNvCxnSpPr>
                <a:cxnSpLocks noChangeShapeType="1"/>
              </p:cNvCxnSpPr>
              <p:nvPr/>
            </p:nvCxnSpPr>
            <p:spPr bwMode="auto">
              <a:xfrm>
                <a:off x="3886200" y="48006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9" name="直接箭头连接符 27"/>
              <p:cNvCxnSpPr>
                <a:cxnSpLocks noChangeShapeType="1"/>
              </p:cNvCxnSpPr>
              <p:nvPr/>
            </p:nvCxnSpPr>
            <p:spPr bwMode="auto">
              <a:xfrm>
                <a:off x="5791200" y="48006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50" name="直接箭头连接符 28"/>
              <p:cNvCxnSpPr>
                <a:cxnSpLocks noChangeShapeType="1"/>
              </p:cNvCxnSpPr>
              <p:nvPr/>
            </p:nvCxnSpPr>
            <p:spPr bwMode="auto">
              <a:xfrm>
                <a:off x="7010400" y="48006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9" name="TextBox 28"/>
            <p:cNvSpPr txBox="1"/>
            <p:nvPr/>
          </p:nvSpPr>
          <p:spPr>
            <a:xfrm>
              <a:off x="6324600" y="4572000"/>
              <a:ext cx="2209800" cy="307661"/>
            </a:xfrm>
            <a:prstGeom prst="rect">
              <a:avLst/>
            </a:prstGeom>
            <a:noFill/>
            <a:ln>
              <a:solidFill>
                <a:schemeClr val="accent1">
                  <a:lumMod val="2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zh-CN" sz="1400" dirty="0" smtClean="0">
                  <a:latin typeface="Arial" charset="0"/>
                </a:rPr>
                <a:t>Perform </a:t>
              </a:r>
              <a:r>
                <a:rPr lang="en-US" altLang="zh-CN" sz="1400" dirty="0">
                  <a:latin typeface="Arial" charset="0"/>
                </a:rPr>
                <a:t>Lock operation</a:t>
              </a:r>
              <a:endParaRPr lang="zh-CN" altLang="en-US" sz="1400" dirty="0">
                <a:latin typeface="Arial" charset="0"/>
              </a:endParaRPr>
            </a:p>
          </p:txBody>
        </p:sp>
        <p:cxnSp>
          <p:nvCxnSpPr>
            <p:cNvPr id="30" name="直接箭头连接符 8"/>
            <p:cNvCxnSpPr>
              <a:cxnSpLocks noChangeShapeType="1"/>
            </p:cNvCxnSpPr>
            <p:nvPr/>
          </p:nvCxnSpPr>
          <p:spPr bwMode="auto">
            <a:xfrm flipH="1">
              <a:off x="6705600" y="5638800"/>
              <a:ext cx="53340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  <p:sp>
          <p:nvSpPr>
            <p:cNvPr id="31" name="TextBox 9"/>
            <p:cNvSpPr txBox="1">
              <a:spLocks noChangeArrowheads="1"/>
            </p:cNvSpPr>
            <p:nvPr/>
          </p:nvSpPr>
          <p:spPr bwMode="auto">
            <a:xfrm>
              <a:off x="1143000" y="4603671"/>
              <a:ext cx="1481468" cy="307777"/>
            </a:xfrm>
            <a:prstGeom prst="rect">
              <a:avLst/>
            </a:prstGeom>
            <a:noFill/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400" dirty="0"/>
                <a:t>Path with </a:t>
              </a:r>
              <a:r>
                <a:rPr lang="en-US" altLang="zh-CN" sz="1400" dirty="0" smtClean="0"/>
                <a:t>A set</a:t>
              </a:r>
              <a:endParaRPr lang="zh-CN" altLang="en-US" sz="1400" dirty="0"/>
            </a:p>
          </p:txBody>
        </p:sp>
        <p:sp>
          <p:nvSpPr>
            <p:cNvPr id="32" name="TextBox 10"/>
            <p:cNvSpPr txBox="1">
              <a:spLocks noChangeArrowheads="1"/>
            </p:cNvSpPr>
            <p:nvPr/>
          </p:nvSpPr>
          <p:spPr bwMode="auto">
            <a:xfrm>
              <a:off x="6739268" y="5780571"/>
              <a:ext cx="1828800" cy="523023"/>
            </a:xfrm>
            <a:prstGeom prst="rect">
              <a:avLst/>
            </a:prstGeom>
            <a:noFill/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400" dirty="0"/>
                <a:t>Resv (</a:t>
              </a:r>
              <a:r>
                <a:rPr lang="en-US" altLang="zh-CN" sz="1400" dirty="0" smtClean="0"/>
                <a:t>success) </a:t>
              </a:r>
              <a:r>
                <a:rPr lang="en-US" altLang="zh-CN" sz="1400" dirty="0"/>
                <a:t>or </a:t>
              </a:r>
            </a:p>
            <a:p>
              <a:r>
                <a:rPr lang="en-US" altLang="zh-CN" sz="1400" dirty="0"/>
                <a:t>PathErr (</a:t>
              </a:r>
              <a:r>
                <a:rPr lang="en-US" altLang="zh-CN" sz="1400" dirty="0" smtClean="0"/>
                <a:t>failure)</a:t>
              </a:r>
              <a:endParaRPr lang="zh-CN" altLang="en-US" sz="1400" dirty="0"/>
            </a:p>
          </p:txBody>
        </p:sp>
        <p:cxnSp>
          <p:nvCxnSpPr>
            <p:cNvPr id="33" name="直接箭头连接符 11"/>
            <p:cNvCxnSpPr>
              <a:cxnSpLocks noChangeShapeType="1"/>
            </p:cNvCxnSpPr>
            <p:nvPr/>
          </p:nvCxnSpPr>
          <p:spPr bwMode="auto">
            <a:xfrm flipH="1">
              <a:off x="4724400" y="5638800"/>
              <a:ext cx="53340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  <p:cxnSp>
          <p:nvCxnSpPr>
            <p:cNvPr id="34" name="直接箭头连接符 12"/>
            <p:cNvCxnSpPr>
              <a:cxnSpLocks noChangeShapeType="1"/>
            </p:cNvCxnSpPr>
            <p:nvPr/>
          </p:nvCxnSpPr>
          <p:spPr bwMode="auto">
            <a:xfrm flipH="1">
              <a:off x="2971800" y="5638800"/>
              <a:ext cx="53340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  <p:cxnSp>
          <p:nvCxnSpPr>
            <p:cNvPr id="35" name="直接箭头连接符 13"/>
            <p:cNvCxnSpPr>
              <a:cxnSpLocks noChangeShapeType="1"/>
            </p:cNvCxnSpPr>
            <p:nvPr/>
          </p:nvCxnSpPr>
          <p:spPr bwMode="auto">
            <a:xfrm flipH="1">
              <a:off x="1981200" y="5638800"/>
              <a:ext cx="533400" cy="0"/>
            </a:xfrm>
            <a:prstGeom prst="straightConnector1">
              <a:avLst/>
            </a:prstGeom>
            <a:noFill/>
            <a:ln w="28575" algn="ctr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2" name="组合 51"/>
          <p:cNvGrpSpPr/>
          <p:nvPr/>
        </p:nvGrpSpPr>
        <p:grpSpPr>
          <a:xfrm>
            <a:off x="838200" y="4038600"/>
            <a:ext cx="7500937" cy="2438400"/>
            <a:chOff x="838200" y="3810000"/>
            <a:chExt cx="7500937" cy="2438400"/>
          </a:xfrm>
        </p:grpSpPr>
        <p:grpSp>
          <p:nvGrpSpPr>
            <p:cNvPr id="6149" name="组合 5"/>
            <p:cNvGrpSpPr>
              <a:grpSpLocks/>
            </p:cNvGrpSpPr>
            <p:nvPr/>
          </p:nvGrpSpPr>
          <p:grpSpPr bwMode="auto">
            <a:xfrm>
              <a:off x="838200" y="4188656"/>
              <a:ext cx="7500937" cy="2059744"/>
              <a:chOff x="838200" y="4222899"/>
              <a:chExt cx="7501125" cy="2059581"/>
            </a:xfrm>
          </p:grpSpPr>
          <p:grpSp>
            <p:nvGrpSpPr>
              <p:cNvPr id="6150" name="组合 34"/>
              <p:cNvGrpSpPr>
                <a:grpSpLocks/>
              </p:cNvGrpSpPr>
              <p:nvPr/>
            </p:nvGrpSpPr>
            <p:grpSpPr bwMode="auto">
              <a:xfrm>
                <a:off x="838200" y="4742968"/>
                <a:ext cx="7501125" cy="895832"/>
                <a:chOff x="1066800" y="4514368"/>
                <a:chExt cx="7501125" cy="895832"/>
              </a:xfrm>
            </p:grpSpPr>
            <p:sp>
              <p:nvSpPr>
                <p:cNvPr id="14" name="AutoShape 246"/>
                <p:cNvSpPr>
                  <a:spLocks noChangeArrowheads="1"/>
                </p:cNvSpPr>
                <p:nvPr/>
              </p:nvSpPr>
              <p:spPr bwMode="auto">
                <a:xfrm rot="5400000">
                  <a:off x="2828190" y="4245457"/>
                  <a:ext cx="279378" cy="1744706"/>
                </a:xfrm>
                <a:prstGeom prst="can">
                  <a:avLst>
                    <a:gd name="adj" fmla="val 0"/>
                  </a:avLst>
                </a:prstGeom>
                <a:solidFill>
                  <a:srgbClr val="92D050">
                    <a:alpha val="50195"/>
                  </a:srgbClr>
                </a:solidFill>
                <a:ln w="9525">
                  <a:solidFill>
                    <a:srgbClr val="CCCCCC"/>
                  </a:solidFill>
                  <a:round/>
                  <a:headEnd/>
                  <a:tailEnd/>
                </a:ln>
              </p:spPr>
              <p:txBody>
                <a:bodyPr rot="10800000" vert="eaVert" lIns="89879" tIns="46736" rIns="89879" bIns="46736" anchor="ctr"/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zh-CN" sz="1200" kern="0" dirty="0">
                    <a:latin typeface="Arial" charset="0"/>
                    <a:cs typeface="Arial" pitchFamily="34" charset="0"/>
                  </a:endParaRPr>
                </a:p>
              </p:txBody>
            </p:sp>
            <p:sp>
              <p:nvSpPr>
                <p:cNvPr id="6158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1066800" y="4971568"/>
                  <a:ext cx="643125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b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kumimoji="1" lang="en-US" altLang="zh-CN" sz="1400" dirty="0">
                      <a:ea typeface="幼圆" pitchFamily="49" charset="-122"/>
                    </a:rPr>
                    <a:t>LER1</a:t>
                  </a:r>
                  <a:endParaRPr kumimoji="1" lang="en-US" altLang="zh-CN" sz="1200" dirty="0">
                    <a:ea typeface="幼圆" pitchFamily="49" charset="-122"/>
                  </a:endParaRPr>
                </a:p>
              </p:txBody>
            </p:sp>
            <p:sp>
              <p:nvSpPr>
                <p:cNvPr id="6159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3569141" y="4514368"/>
                  <a:ext cx="643125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b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kumimoji="1" lang="en-US" altLang="zh-CN" sz="1400" dirty="0">
                      <a:ea typeface="幼圆" pitchFamily="49" charset="-122"/>
                    </a:rPr>
                    <a:t>LSR1</a:t>
                  </a:r>
                  <a:endParaRPr kumimoji="1" lang="en-US" altLang="zh-CN" sz="1200" dirty="0">
                    <a:ea typeface="幼圆" pitchFamily="49" charset="-122"/>
                  </a:endParaRPr>
                </a:p>
              </p:txBody>
            </p:sp>
            <p:sp>
              <p:nvSpPr>
                <p:cNvPr id="6160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7924800" y="4953000"/>
                  <a:ext cx="643125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b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kumimoji="1" lang="en-US" altLang="zh-CN" sz="1400" dirty="0">
                      <a:ea typeface="幼圆" pitchFamily="49" charset="-122"/>
                    </a:rPr>
                    <a:t>LER2</a:t>
                  </a:r>
                  <a:endParaRPr kumimoji="1" lang="en-US" altLang="zh-CN" sz="1200" dirty="0">
                    <a:ea typeface="幼圆" pitchFamily="49" charset="-122"/>
                  </a:endParaRPr>
                </a:p>
              </p:txBody>
            </p:sp>
            <p:sp>
              <p:nvSpPr>
                <p:cNvPr id="18" name="AutoShape 246"/>
                <p:cNvSpPr>
                  <a:spLocks noChangeArrowheads="1"/>
                </p:cNvSpPr>
                <p:nvPr/>
              </p:nvSpPr>
              <p:spPr bwMode="auto">
                <a:xfrm rot="5400000">
                  <a:off x="4626873" y="4245456"/>
                  <a:ext cx="279378" cy="1744707"/>
                </a:xfrm>
                <a:prstGeom prst="can">
                  <a:avLst>
                    <a:gd name="adj" fmla="val 0"/>
                  </a:avLst>
                </a:prstGeom>
                <a:solidFill>
                  <a:srgbClr val="92D050">
                    <a:alpha val="50195"/>
                  </a:srgbClr>
                </a:solidFill>
                <a:ln w="9525">
                  <a:solidFill>
                    <a:srgbClr val="CCCCCC"/>
                  </a:solidFill>
                  <a:round/>
                  <a:headEnd/>
                  <a:tailEnd/>
                </a:ln>
              </p:spPr>
              <p:txBody>
                <a:bodyPr rot="10800000" vert="eaVert" lIns="89879" tIns="46736" rIns="89879" bIns="46736" anchor="ctr"/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zh-CN" sz="1200" kern="0" dirty="0">
                    <a:latin typeface="Arial" charset="0"/>
                    <a:cs typeface="Arial" pitchFamily="34" charset="0"/>
                  </a:endParaRPr>
                </a:p>
              </p:txBody>
            </p:sp>
            <p:sp>
              <p:nvSpPr>
                <p:cNvPr id="6162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5430946" y="4527913"/>
                  <a:ext cx="643125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b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kumimoji="1" lang="en-US" altLang="zh-CN" sz="1400" dirty="0">
                      <a:ea typeface="幼圆" pitchFamily="49" charset="-122"/>
                    </a:rPr>
                    <a:t>LSR2</a:t>
                  </a:r>
                  <a:endParaRPr kumimoji="1" lang="en-US" altLang="zh-CN" sz="1200" dirty="0">
                    <a:ea typeface="幼圆" pitchFamily="49" charset="-122"/>
                  </a:endParaRPr>
                </a:p>
              </p:txBody>
            </p:sp>
            <p:sp>
              <p:nvSpPr>
                <p:cNvPr id="20" name="AutoShape 246"/>
                <p:cNvSpPr>
                  <a:spLocks noChangeArrowheads="1"/>
                </p:cNvSpPr>
                <p:nvPr/>
              </p:nvSpPr>
              <p:spPr bwMode="auto">
                <a:xfrm rot="5400000">
                  <a:off x="6448573" y="4241490"/>
                  <a:ext cx="277791" cy="1744706"/>
                </a:xfrm>
                <a:prstGeom prst="can">
                  <a:avLst>
                    <a:gd name="adj" fmla="val 0"/>
                  </a:avLst>
                </a:prstGeom>
                <a:solidFill>
                  <a:srgbClr val="92D050">
                    <a:alpha val="50195"/>
                  </a:srgbClr>
                </a:solidFill>
                <a:ln w="9525">
                  <a:solidFill>
                    <a:srgbClr val="CCCCCC"/>
                  </a:solidFill>
                  <a:round/>
                  <a:headEnd/>
                  <a:tailEnd/>
                </a:ln>
              </p:spPr>
              <p:txBody>
                <a:bodyPr rot="10800000" vert="eaVert" lIns="89879" tIns="46736" rIns="89879" bIns="46736" anchor="ctr"/>
                <a:lstStyle/>
                <a:p>
                  <a:pPr algn="ctr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zh-CN" sz="1200" kern="0" dirty="0">
                    <a:latin typeface="Arial" charset="0"/>
                    <a:cs typeface="Arial" pitchFamily="34" charset="0"/>
                  </a:endParaRPr>
                </a:p>
              </p:txBody>
            </p:sp>
            <p:pic>
              <p:nvPicPr>
                <p:cNvPr id="6164" name="Picture 56" descr="05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567176" y="4814888"/>
                  <a:ext cx="623824" cy="5953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65" name="Picture 56" descr="05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5410200" y="4814888"/>
                  <a:ext cx="623824" cy="5953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66" name="Picture 56" descr="05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7315200" y="4800600"/>
                  <a:ext cx="623824" cy="5953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6167" name="Picture 56" descr="05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1738376" y="4814888"/>
                  <a:ext cx="623824" cy="5953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6168" name="直接箭头连接符 24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4800600"/>
                  <a:ext cx="533400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6169" name="直接箭头连接符 25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4800600"/>
                  <a:ext cx="533400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6170" name="直接箭头连接符 26"/>
                <p:cNvCxnSpPr>
                  <a:cxnSpLocks noChangeShapeType="1"/>
                </p:cNvCxnSpPr>
                <p:nvPr/>
              </p:nvCxnSpPr>
              <p:spPr bwMode="auto">
                <a:xfrm>
                  <a:off x="5029200" y="4803577"/>
                  <a:ext cx="533400" cy="0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8" name="TextBox 7"/>
              <p:cNvSpPr txBox="1"/>
              <p:nvPr/>
            </p:nvSpPr>
            <p:spPr>
              <a:xfrm>
                <a:off x="5430952" y="4225875"/>
                <a:ext cx="2113016" cy="523179"/>
              </a:xfrm>
              <a:prstGeom prst="rect">
                <a:avLst/>
              </a:prstGeom>
              <a:noFill/>
              <a:ln>
                <a:solidFill>
                  <a:schemeClr val="accent1">
                    <a:lumMod val="2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altLang="zh-CN" sz="1400" dirty="0" smtClean="0">
                    <a:latin typeface="Arial" charset="0"/>
                  </a:rPr>
                  <a:t>3.Perform </a:t>
                </a:r>
                <a:r>
                  <a:rPr lang="en-US" altLang="zh-CN" sz="1400" dirty="0">
                    <a:latin typeface="Arial" charset="0"/>
                  </a:rPr>
                  <a:t>Loopback Operation</a:t>
                </a:r>
                <a:endParaRPr lang="zh-CN" altLang="en-US" sz="1400" dirty="0">
                  <a:latin typeface="Arial" charset="0"/>
                </a:endParaRPr>
              </a:p>
            </p:txBody>
          </p:sp>
          <p:sp>
            <p:nvSpPr>
              <p:cNvPr id="6152" name="TextBox 8"/>
              <p:cNvSpPr txBox="1">
                <a:spLocks noChangeArrowheads="1"/>
              </p:cNvSpPr>
              <p:nvPr/>
            </p:nvSpPr>
            <p:spPr bwMode="auto">
              <a:xfrm>
                <a:off x="859466" y="4222899"/>
                <a:ext cx="2036186" cy="523179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400" dirty="0" smtClean="0"/>
                  <a:t>1. Path </a:t>
                </a:r>
                <a:r>
                  <a:rPr lang="en-US" altLang="zh-CN" sz="1400" dirty="0"/>
                  <a:t>with </a:t>
                </a:r>
                <a:r>
                  <a:rPr lang="en-US" altLang="zh-CN" sz="1400" dirty="0" smtClean="0"/>
                  <a:t>Loopback bit set</a:t>
                </a:r>
                <a:endParaRPr lang="en-US" altLang="zh-CN" sz="1400" dirty="0"/>
              </a:p>
            </p:txBody>
          </p:sp>
          <p:sp>
            <p:nvSpPr>
              <p:cNvPr id="6153" name="TextBox 9"/>
              <p:cNvSpPr txBox="1">
                <a:spLocks noChangeArrowheads="1"/>
              </p:cNvSpPr>
              <p:nvPr/>
            </p:nvSpPr>
            <p:spPr bwMode="auto">
              <a:xfrm>
                <a:off x="4516529" y="5759301"/>
                <a:ext cx="1752644" cy="523179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zh-CN" sz="1400" dirty="0" err="1" smtClean="0"/>
                  <a:t>Resv</a:t>
                </a:r>
                <a:r>
                  <a:rPr lang="en-US" altLang="zh-CN" sz="1400" dirty="0" smtClean="0"/>
                  <a:t> (success) or </a:t>
                </a:r>
              </a:p>
              <a:p>
                <a:r>
                  <a:rPr lang="en-US" altLang="zh-CN" sz="1400" dirty="0" err="1" smtClean="0"/>
                  <a:t>PathErr</a:t>
                </a:r>
                <a:r>
                  <a:rPr lang="en-US" altLang="zh-CN" sz="1400" dirty="0" smtClean="0"/>
                  <a:t> (failure)</a:t>
                </a:r>
                <a:endParaRPr lang="zh-CN" altLang="en-US" sz="1400" dirty="0"/>
              </a:p>
            </p:txBody>
          </p:sp>
          <p:cxnSp>
            <p:nvCxnSpPr>
              <p:cNvPr id="6154" name="直接箭头连接符 10"/>
              <p:cNvCxnSpPr>
                <a:cxnSpLocks noChangeShapeType="1"/>
              </p:cNvCxnSpPr>
              <p:nvPr/>
            </p:nvCxnSpPr>
            <p:spPr bwMode="auto">
              <a:xfrm flipH="1">
                <a:off x="4724400" y="56388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rgbClr val="0070C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155" name="直接箭头连接符 11"/>
              <p:cNvCxnSpPr>
                <a:cxnSpLocks noChangeShapeType="1"/>
              </p:cNvCxnSpPr>
              <p:nvPr/>
            </p:nvCxnSpPr>
            <p:spPr bwMode="auto">
              <a:xfrm flipH="1">
                <a:off x="2971800" y="56388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rgbClr val="0070C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6156" name="直接箭头连接符 12"/>
              <p:cNvCxnSpPr>
                <a:cxnSpLocks noChangeShapeType="1"/>
              </p:cNvCxnSpPr>
              <p:nvPr/>
            </p:nvCxnSpPr>
            <p:spPr bwMode="auto">
              <a:xfrm flipH="1">
                <a:off x="1981200" y="5638800"/>
                <a:ext cx="533400" cy="0"/>
              </a:xfrm>
              <a:prstGeom prst="straightConnector1">
                <a:avLst/>
              </a:prstGeom>
              <a:noFill/>
              <a:ln w="28575" algn="ctr">
                <a:solidFill>
                  <a:srgbClr val="0070C0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51" name="圆角矩形标注 50"/>
            <p:cNvSpPr/>
            <p:nvPr/>
          </p:nvSpPr>
          <p:spPr bwMode="auto">
            <a:xfrm>
              <a:off x="3048000" y="3810000"/>
              <a:ext cx="2133600" cy="817245"/>
            </a:xfrm>
            <a:prstGeom prst="wedgeRoundRectCallout">
              <a:avLst>
                <a:gd name="adj1" fmla="val 367"/>
                <a:gd name="adj2" fmla="val 90916"/>
                <a:gd name="adj3" fmla="val 16667"/>
              </a:avLst>
            </a:prstGeom>
            <a:noFill/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400" dirty="0" smtClean="0"/>
                <a:t>2. Address to LSR2 by  Per-Hop attribute mechanisms</a:t>
              </a:r>
              <a:endParaRPr lang="zh-CN" altLang="en-US" sz="1400" dirty="0" smtClean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1B4A0E-1EA0-4950-8D85-066A274BC399}" type="slidenum">
              <a:rPr lang="en-US" altLang="zh-CN" smtClean="0"/>
              <a:pPr/>
              <a:t>4</a:t>
            </a:fld>
            <a:endParaRPr lang="en-US" altLang="zh-CN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5334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400" dirty="0" smtClean="0"/>
              <a:t>Pre-version-05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Mainly designed for MPLS-TP network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Complementary to the NMS based LI &amp; LB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zh-CN" sz="2400" dirty="0" smtClean="0"/>
              <a:t>Updates in version-05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Generalize the application scope (according to Lou’s suggestion)</a:t>
            </a:r>
          </a:p>
          <a:p>
            <a:pPr lvl="2" eaLnBrk="1" hangingPunct="1">
              <a:lnSpc>
                <a:spcPct val="140000"/>
              </a:lnSpc>
            </a:pPr>
            <a:r>
              <a:rPr lang="en-US" altLang="zh-CN" sz="1600" dirty="0" smtClean="0"/>
              <a:t>To both MPLS-TP and non-MPLS-TP scenarios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Updated the terminologies and relevant description to align with the conventions of CCAMP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zh-CN" sz="2000" dirty="0" smtClean="0"/>
              <a:t>Editorial changes </a:t>
            </a:r>
          </a:p>
          <a:p>
            <a:pPr lvl="1" eaLnBrk="1" hangingPunct="1">
              <a:lnSpc>
                <a:spcPct val="140000"/>
              </a:lnSpc>
            </a:pPr>
            <a:endParaRPr lang="en-US" altLang="zh-CN" sz="1800" dirty="0" smtClean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 smtClean="0">
                <a:solidFill>
                  <a:schemeClr val="accent2"/>
                </a:solidFill>
              </a:rPr>
              <a:t>Updates</a:t>
            </a:r>
            <a:endParaRPr lang="en-US" altLang="zh-CN" sz="4000" b="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2FF461-3F13-4E93-A830-A0ADD2628D7B}" type="slidenum">
              <a:rPr lang="en-US" altLang="zh-CN" smtClean="0"/>
              <a:pPr/>
              <a:t>5</a:t>
            </a:fld>
            <a:endParaRPr lang="en-US" altLang="zh-CN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678363"/>
          </a:xfrm>
          <a:noFill/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zh-CN" sz="2800" dirty="0" smtClean="0"/>
              <a:t>Authors think this is ready to be adopted as a WG document</a:t>
            </a:r>
          </a:p>
          <a:p>
            <a:pPr eaLnBrk="1" hangingPunct="1">
              <a:lnSpc>
                <a:spcPct val="140000"/>
              </a:lnSpc>
            </a:pPr>
            <a:endParaRPr lang="en-US" altLang="zh-CN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4000" b="0" dirty="0">
                <a:solidFill>
                  <a:schemeClr val="accent2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30555</TotalTime>
  <Words>464</Words>
  <Application>Microsoft Office PowerPoint</Application>
  <PresentationFormat>全屏显示(4:3)</PresentationFormat>
  <Paragraphs>85</Paragraphs>
  <Slides>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默认设计模板</vt:lpstr>
      <vt:lpstr>RSVP-TE Based MPLS LI &amp; LB </vt:lpstr>
      <vt:lpstr>幻灯片 2</vt:lpstr>
      <vt:lpstr>Solution Overview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Jie Dong</dc:creator>
  <cp:lastModifiedBy>m55527</cp:lastModifiedBy>
  <cp:revision>1218</cp:revision>
  <cp:lastPrinted>1601-01-01T00:00:00Z</cp:lastPrinted>
  <dcterms:created xsi:type="dcterms:W3CDTF">1601-01-01T00:00:00Z</dcterms:created>
  <dcterms:modified xsi:type="dcterms:W3CDTF">2013-03-10T11:47:55Z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_ms_pID_725343">
    <vt:lpwstr>(2)7c6ycUIQ+28UNeYkAxOIyYZLK9Zb+T92pCSIMqaii8VTkl1XKQRe2FqxP8c7vZnFDws7kC8T_x000d_
KFynBsw9ZV/oPsvRnDVw2ScpUi6ORt84+6xp0vBYudRBod7r9ZM32ZTt18V7MDVu7+im4Ae2_x000d_
dg9Ycj9S3amsFCMia4F0lTVo3Z0YPVxzKHB+kN12ahW1TO7P88g2I2AAwN9+GpUdZvy/38Nz_x000d_
FlVoQWnFbJybrESxhq</vt:lpwstr>
  </property>
  <property fmtid="{D5CDD505-2E9C-101B-9397-08002B2CF9AE}" pid="4" name="_ms_pID_7253431">
    <vt:lpwstr>jBwBmLCnFyc3oHUrDbnX3kTKBOOJVWqEoP6yt2OotOGfaJoJmA4kjP_x000d_
zk/dzwiuyL4=</vt:lpwstr>
  </property>
  <property fmtid="{D5CDD505-2E9C-101B-9397-08002B2CF9AE}" pid="5" name="sflag">
    <vt:lpwstr>1362915642</vt:lpwstr>
  </property>
</Properties>
</file>