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8" r:id="rId1"/>
  </p:sldMasterIdLst>
  <p:notesMasterIdLst>
    <p:notesMasterId r:id="rId10"/>
  </p:notesMasterIdLst>
  <p:handoutMasterIdLst>
    <p:handoutMasterId r:id="rId11"/>
  </p:handoutMasterIdLst>
  <p:sldIdLst>
    <p:sldId id="767" r:id="rId2"/>
    <p:sldId id="810" r:id="rId3"/>
    <p:sldId id="835" r:id="rId4"/>
    <p:sldId id="836" r:id="rId5"/>
    <p:sldId id="831" r:id="rId6"/>
    <p:sldId id="832" r:id="rId7"/>
    <p:sldId id="774" r:id="rId8"/>
    <p:sldId id="775" r:id="rId9"/>
  </p:sldIdLst>
  <p:sldSz cx="9144000" cy="6858000" type="screen4x3"/>
  <p:notesSz cx="6997700" cy="9271000"/>
  <p:defaultTextStyle>
    <a:defPPr>
      <a:defRPr lang="en-US"/>
    </a:defPPr>
    <a:lvl1pPr algn="l" rtl="0" eaLnBrk="0" fontAlgn="base" hangingPunct="0">
      <a:lnSpc>
        <a:spcPct val="90000"/>
      </a:lnSpc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0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0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0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0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3F42C3"/>
    <a:srgbClr val="2A547E"/>
    <a:srgbClr val="808080"/>
    <a:srgbClr val="99CCCC"/>
    <a:srgbClr val="6365CE"/>
    <a:srgbClr val="CCFFFF"/>
    <a:srgbClr val="CCFF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74" autoAdjust="0"/>
    <p:restoredTop sz="98711" autoAdjust="0"/>
  </p:normalViewPr>
  <p:slideViewPr>
    <p:cSldViewPr snapToGrid="0">
      <p:cViewPr varScale="1">
        <p:scale>
          <a:sx n="88" d="100"/>
          <a:sy n="88" d="100"/>
        </p:scale>
        <p:origin x="-112" y="-416"/>
      </p:cViewPr>
      <p:guideLst>
        <p:guide orient="horz" pos="2160"/>
        <p:guide pos="28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5" d="100"/>
          <a:sy n="75" d="100"/>
        </p:scale>
        <p:origin x="-2118" y="-102"/>
      </p:cViewPr>
      <p:guideLst>
        <p:guide orient="horz" pos="2920"/>
        <p:guide pos="22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57150" y="8945563"/>
            <a:ext cx="6850063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6814" tIns="50787" rIns="96814" bIns="50787">
            <a:spAutoFit/>
          </a:bodyPr>
          <a:lstStyle/>
          <a:p>
            <a:pPr defTabSz="619125">
              <a:lnSpc>
                <a:spcPct val="100000"/>
              </a:lnSpc>
              <a:tabLst>
                <a:tab pos="2416175" algn="l"/>
                <a:tab pos="4889500" algn="l"/>
              </a:tabLst>
              <a:defRPr/>
            </a:pPr>
            <a:r>
              <a:rPr lang="en-US" sz="800"/>
              <a:t>Copyright © 2003, Cisco Systems, Inc. All rights reserved. Printed in USA.</a:t>
            </a:r>
            <a:br>
              <a:rPr lang="en-US" sz="800"/>
            </a:br>
            <a:r>
              <a:rPr lang="en-US" sz="800"/>
              <a:t>Presentation_ID.scr</a:t>
            </a: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153988" y="8959850"/>
            <a:ext cx="66881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800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4" name="Rectangle 8"/>
          <p:cNvSpPr>
            <a:spLocks noChangeArrowheads="1"/>
          </p:cNvSpPr>
          <p:nvPr/>
        </p:nvSpPr>
        <p:spPr bwMode="auto">
          <a:xfrm>
            <a:off x="6238875" y="8585200"/>
            <a:ext cx="449263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3305" name="Rectangle 9"/>
          <p:cNvSpPr>
            <a:spLocks noChangeArrowheads="1"/>
          </p:cNvSpPr>
          <p:nvPr/>
        </p:nvSpPr>
        <p:spPr bwMode="auto">
          <a:xfrm>
            <a:off x="57150" y="8761413"/>
            <a:ext cx="2614613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5371" tIns="50030" rIns="95371" bIns="50030">
            <a:spAutoFit/>
          </a:bodyPr>
          <a:lstStyle/>
          <a:p>
            <a:pPr defTabSz="609600">
              <a:lnSpc>
                <a:spcPct val="100000"/>
              </a:lnSpc>
              <a:tabLst>
                <a:tab pos="2379663" algn="l"/>
                <a:tab pos="4816475" algn="l"/>
              </a:tabLst>
              <a:defRPr/>
            </a:pPr>
            <a:r>
              <a:rPr lang="en-US" sz="800"/>
              <a:t>© 2003, Cisco Systems, Inc. All rights reserved.</a:t>
            </a:r>
          </a:p>
          <a:p>
            <a:pPr defTabSz="609600">
              <a:lnSpc>
                <a:spcPct val="100000"/>
              </a:lnSpc>
              <a:tabLst>
                <a:tab pos="2379663" algn="l"/>
                <a:tab pos="4816475" algn="l"/>
              </a:tabLst>
              <a:defRPr/>
            </a:pPr>
            <a:r>
              <a:rPr lang="en-US" sz="800"/>
              <a:t>Presentation_ID.scr</a:t>
            </a:r>
          </a:p>
        </p:txBody>
      </p:sp>
      <p:sp>
        <p:nvSpPr>
          <p:cNvPr id="183306" name="Line 10"/>
          <p:cNvSpPr>
            <a:spLocks noChangeShapeType="1"/>
          </p:cNvSpPr>
          <p:nvPr/>
        </p:nvSpPr>
        <p:spPr bwMode="auto">
          <a:xfrm>
            <a:off x="152400" y="8775700"/>
            <a:ext cx="6640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3307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918200" y="8656638"/>
            <a:ext cx="812800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761" tIns="0" rIns="18761" bIns="0" numCol="1" anchor="b" anchorCtr="0" compatLnSpc="1">
            <a:prstTxWarp prst="textNoShape">
              <a:avLst/>
            </a:prstTxWarp>
          </a:bodyPr>
          <a:lstStyle>
            <a:lvl1pPr algn="r" defTabSz="900113">
              <a:lnSpc>
                <a:spcPct val="100000"/>
              </a:lnSpc>
              <a:defRPr sz="800" b="0"/>
            </a:lvl1pPr>
          </a:lstStyle>
          <a:p>
            <a:pPr>
              <a:defRPr/>
            </a:pPr>
            <a:fld id="{81429D18-7BAD-484A-A82B-DE15372722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342" name="Rectangle 1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4713" y="244475"/>
            <a:ext cx="5307012" cy="39798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183309" name="Rectangle 1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03225" y="4365625"/>
            <a:ext cx="6110288" cy="424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71" tIns="50030" rIns="95371" bIns="500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69977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12713" indent="-112713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82600" indent="-120650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66788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449388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931988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FE6199-6BAC-4AAF-BCC5-4CFAC432593C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9B67E-8FD0-3040-BB8F-736D83302F0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222A5D-5235-4C9D-AF32-DAD7C302501F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5753C5-349A-455E-B846-27D0F01F5B37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9"/>
          <p:cNvSpPr>
            <a:spLocks noChangeArrowheads="1"/>
          </p:cNvSpPr>
          <p:nvPr/>
        </p:nvSpPr>
        <p:spPr bwMode="auto">
          <a:xfrm>
            <a:off x="0" y="2230438"/>
            <a:ext cx="9144000" cy="4652962"/>
          </a:xfrm>
          <a:prstGeom prst="rect">
            <a:avLst/>
          </a:prstGeom>
          <a:solidFill>
            <a:srgbClr val="DCE4ED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73025" tIns="36512" rIns="73025" bIns="36512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609013" y="6604000"/>
            <a:ext cx="3048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>
              <a:lnSpc>
                <a:spcPct val="100000"/>
              </a:lnSpc>
              <a:defRPr/>
            </a:pPr>
            <a:fld id="{958FA14C-1482-493C-9FE5-C9E0B8EF523E}" type="slidenum">
              <a:rPr lang="en-US" sz="900" b="0">
                <a:solidFill>
                  <a:srgbClr val="808080"/>
                </a:solidFill>
              </a:rPr>
              <a:pPr defTabSz="814388">
                <a:lnSpc>
                  <a:spcPct val="100000"/>
                </a:lnSpc>
                <a:defRPr/>
              </a:pPr>
              <a:t>‹#›</a:t>
            </a:fld>
            <a:endParaRPr lang="en-US" sz="900" b="0">
              <a:solidFill>
                <a:srgbClr val="808080"/>
              </a:solidFill>
            </a:endParaRPr>
          </a:p>
        </p:txBody>
      </p:sp>
      <p:sp>
        <p:nvSpPr>
          <p:cNvPr id="6" name="Freeform 201"/>
          <p:cNvSpPr>
            <a:spLocks/>
          </p:cNvSpPr>
          <p:nvPr/>
        </p:nvSpPr>
        <p:spPr bwMode="auto">
          <a:xfrm>
            <a:off x="-6350" y="2039938"/>
            <a:ext cx="9147175" cy="242887"/>
          </a:xfrm>
          <a:custGeom>
            <a:avLst/>
            <a:gdLst/>
            <a:ahLst/>
            <a:cxnLst>
              <a:cxn ang="0">
                <a:pos x="0" y="153"/>
              </a:cxn>
              <a:cxn ang="0">
                <a:pos x="0" y="72"/>
              </a:cxn>
              <a:cxn ang="0">
                <a:pos x="3846" y="71"/>
              </a:cxn>
              <a:cxn ang="0">
                <a:pos x="3913" y="0"/>
              </a:cxn>
              <a:cxn ang="0">
                <a:pos x="5762" y="0"/>
              </a:cxn>
              <a:cxn ang="0">
                <a:pos x="5761" y="153"/>
              </a:cxn>
              <a:cxn ang="0">
                <a:pos x="0" y="153"/>
              </a:cxn>
            </a:cxnLst>
            <a:rect l="0" t="0" r="r" b="b"/>
            <a:pathLst>
              <a:path w="5762" h="153">
                <a:moveTo>
                  <a:pt x="0" y="153"/>
                </a:moveTo>
                <a:lnTo>
                  <a:pt x="0" y="72"/>
                </a:lnTo>
                <a:lnTo>
                  <a:pt x="3846" y="71"/>
                </a:lnTo>
                <a:lnTo>
                  <a:pt x="3913" y="0"/>
                </a:lnTo>
                <a:lnTo>
                  <a:pt x="5762" y="0"/>
                </a:lnTo>
                <a:lnTo>
                  <a:pt x="5761" y="153"/>
                </a:lnTo>
                <a:lnTo>
                  <a:pt x="0" y="153"/>
                </a:lnTo>
                <a:close/>
              </a:path>
            </a:pathLst>
          </a:custGeom>
          <a:solidFill>
            <a:srgbClr val="336666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lIns="73025" tIns="36512" rIns="73025" bIns="36512"/>
          <a:lstStyle/>
          <a:p>
            <a:pPr>
              <a:defRPr/>
            </a:pPr>
            <a:endParaRPr lang="en-US"/>
          </a:p>
        </p:txBody>
      </p:sp>
      <p:sp>
        <p:nvSpPr>
          <p:cNvPr id="7" name="Rectangle 209"/>
          <p:cNvSpPr>
            <a:spLocks noChangeArrowheads="1"/>
          </p:cNvSpPr>
          <p:nvPr/>
        </p:nvSpPr>
        <p:spPr bwMode="auto">
          <a:xfrm>
            <a:off x="1892300" y="6629400"/>
            <a:ext cx="5257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400" dirty="0">
              <a:solidFill>
                <a:srgbClr val="808080"/>
              </a:solidFill>
            </a:endParaRPr>
          </a:p>
        </p:txBody>
      </p:sp>
      <p:sp>
        <p:nvSpPr>
          <p:cNvPr id="3696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20813" y="2779713"/>
            <a:ext cx="6950075" cy="830262"/>
          </a:xfrm>
        </p:spPr>
        <p:txBody>
          <a:bodyPr anchor="t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35100" y="3740150"/>
            <a:ext cx="7261225" cy="419100"/>
          </a:xfrm>
        </p:spPr>
        <p:txBody>
          <a:bodyPr/>
          <a:lstStyle>
            <a:lvl1pPr marL="0" indent="0">
              <a:lnSpc>
                <a:spcPct val="90000"/>
              </a:lnSpc>
              <a:buFont typeface="Arial" charset="0"/>
              <a:buNone/>
              <a:defRPr sz="20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7800" y="-177800"/>
            <a:ext cx="2068513" cy="5386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675" y="-177800"/>
            <a:ext cx="6054725" cy="5386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038" y="-145291"/>
            <a:ext cx="8145463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Font typeface="Wingdings" pitchFamily="2" charset="2"/>
              <a:buChar char="Ø"/>
              <a:defRPr/>
            </a:lvl2pPr>
            <a:lvl3pPr>
              <a:buFont typeface="Wingdings" pitchFamily="2" charset="2"/>
              <a:buChar char="§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638" y="1636713"/>
            <a:ext cx="3894137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1636713"/>
            <a:ext cx="3894138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77th IETF, </a:t>
            </a:r>
            <a:r>
              <a:rPr lang="en-US" dirty="0" err="1" smtClean="0"/>
              <a:t>CCAMP</a:t>
            </a:r>
            <a:r>
              <a:rPr lang="en-US" dirty="0" smtClean="0"/>
              <a:t> </a:t>
            </a:r>
            <a:r>
              <a:rPr lang="en-US" dirty="0" err="1" smtClean="0"/>
              <a:t>WG</a:t>
            </a:r>
            <a:r>
              <a:rPr lang="en-US" dirty="0" smtClean="0"/>
              <a:t>, Anaheim, CA, USA</a:t>
            </a:r>
            <a:r>
              <a:rPr lang="en-US" altLang="ja-JP" dirty="0" smtClean="0">
                <a:ea typeface="ＭＳ Ｐゴシック" pitchFamily="34" charset="-128"/>
              </a:rPr>
              <a:t> </a:t>
            </a:r>
            <a:r>
              <a:rPr lang="en-US" dirty="0" smtClean="0"/>
              <a:t>March 2010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146"/>
          <p:cNvSpPr>
            <a:spLocks noGrp="1" noChangeArrowheads="1"/>
          </p:cNvSpPr>
          <p:nvPr>
            <p:ph type="title"/>
          </p:nvPr>
        </p:nvSpPr>
        <p:spPr bwMode="auto">
          <a:xfrm>
            <a:off x="320675" y="-177800"/>
            <a:ext cx="814546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27" name="Rectangle 614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5638" y="1636713"/>
            <a:ext cx="7940675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    Second Level</a:t>
            </a:r>
          </a:p>
          <a:p>
            <a:pPr lvl="2"/>
            <a:r>
              <a:rPr lang="en-US" smtClean="0"/>
              <a:t>  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68646" name="Rectangle 6150"/>
          <p:cNvSpPr>
            <a:spLocks noChangeArrowheads="1"/>
          </p:cNvSpPr>
          <p:nvPr/>
        </p:nvSpPr>
        <p:spPr bwMode="auto">
          <a:xfrm>
            <a:off x="8609013" y="6604000"/>
            <a:ext cx="3048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>
              <a:lnSpc>
                <a:spcPct val="100000"/>
              </a:lnSpc>
              <a:defRPr/>
            </a:pPr>
            <a:fld id="{20A7E4AB-027D-4A9C-9F30-EF0C678F6C0F}" type="slidenum">
              <a:rPr lang="en-US" sz="900" b="0">
                <a:solidFill>
                  <a:srgbClr val="808080"/>
                </a:solidFill>
              </a:rPr>
              <a:pPr defTabSz="814388">
                <a:lnSpc>
                  <a:spcPct val="100000"/>
                </a:lnSpc>
                <a:defRPr/>
              </a:pPr>
              <a:t>‹#›</a:t>
            </a:fld>
            <a:endParaRPr lang="en-US" sz="900" b="0">
              <a:solidFill>
                <a:srgbClr val="808080"/>
              </a:solidFill>
            </a:endParaRPr>
          </a:p>
        </p:txBody>
      </p:sp>
      <p:sp>
        <p:nvSpPr>
          <p:cNvPr id="368650" name="Rectangle 6154"/>
          <p:cNvSpPr>
            <a:spLocks noChangeArrowheads="1"/>
          </p:cNvSpPr>
          <p:nvPr/>
        </p:nvSpPr>
        <p:spPr bwMode="auto">
          <a:xfrm>
            <a:off x="8609013" y="6604000"/>
            <a:ext cx="3048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>
              <a:lnSpc>
                <a:spcPct val="100000"/>
              </a:lnSpc>
              <a:defRPr/>
            </a:pPr>
            <a:fld id="{ECA56568-452D-4549-805E-960B456C56F5}" type="slidenum">
              <a:rPr lang="en-US" sz="900" b="0">
                <a:solidFill>
                  <a:srgbClr val="808080"/>
                </a:solidFill>
              </a:rPr>
              <a:pPr defTabSz="814388">
                <a:lnSpc>
                  <a:spcPct val="100000"/>
                </a:lnSpc>
                <a:defRPr/>
              </a:pPr>
              <a:t>‹#›</a:t>
            </a:fld>
            <a:endParaRPr lang="en-US" sz="900" b="0">
              <a:solidFill>
                <a:srgbClr val="808080"/>
              </a:solidFill>
            </a:endParaRPr>
          </a:p>
        </p:txBody>
      </p:sp>
      <p:sp>
        <p:nvSpPr>
          <p:cNvPr id="368653" name="Rectangle 6157"/>
          <p:cNvSpPr>
            <a:spLocks noChangeArrowheads="1"/>
          </p:cNvSpPr>
          <p:nvPr/>
        </p:nvSpPr>
        <p:spPr bwMode="auto">
          <a:xfrm>
            <a:off x="8609013" y="6604000"/>
            <a:ext cx="3048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>
              <a:lnSpc>
                <a:spcPct val="100000"/>
              </a:lnSpc>
              <a:defRPr/>
            </a:pPr>
            <a:fld id="{25F86F7C-944D-42A7-A113-9469BD1820E7}" type="slidenum">
              <a:rPr lang="en-US" sz="900" b="0">
                <a:solidFill>
                  <a:srgbClr val="808080"/>
                </a:solidFill>
              </a:rPr>
              <a:pPr defTabSz="814388">
                <a:lnSpc>
                  <a:spcPct val="100000"/>
                </a:lnSpc>
                <a:defRPr/>
              </a:pPr>
              <a:t>‹#›</a:t>
            </a:fld>
            <a:endParaRPr lang="en-US" sz="900" b="0">
              <a:solidFill>
                <a:srgbClr val="808080"/>
              </a:solidFill>
            </a:endParaRPr>
          </a:p>
        </p:txBody>
      </p:sp>
      <p:sp>
        <p:nvSpPr>
          <p:cNvPr id="368739" name="Freeform 6243"/>
          <p:cNvSpPr>
            <a:spLocks/>
          </p:cNvSpPr>
          <p:nvPr userDrawn="1"/>
        </p:nvSpPr>
        <p:spPr bwMode="auto">
          <a:xfrm>
            <a:off x="-3175" y="681038"/>
            <a:ext cx="9147175" cy="242887"/>
          </a:xfrm>
          <a:custGeom>
            <a:avLst/>
            <a:gdLst/>
            <a:ahLst/>
            <a:cxnLst>
              <a:cxn ang="0">
                <a:pos x="0" y="153"/>
              </a:cxn>
              <a:cxn ang="0">
                <a:pos x="0" y="72"/>
              </a:cxn>
              <a:cxn ang="0">
                <a:pos x="3846" y="71"/>
              </a:cxn>
              <a:cxn ang="0">
                <a:pos x="3913" y="0"/>
              </a:cxn>
              <a:cxn ang="0">
                <a:pos x="5762" y="0"/>
              </a:cxn>
              <a:cxn ang="0">
                <a:pos x="5761" y="153"/>
              </a:cxn>
              <a:cxn ang="0">
                <a:pos x="0" y="153"/>
              </a:cxn>
            </a:cxnLst>
            <a:rect l="0" t="0" r="r" b="b"/>
            <a:pathLst>
              <a:path w="5762" h="153">
                <a:moveTo>
                  <a:pt x="0" y="153"/>
                </a:moveTo>
                <a:lnTo>
                  <a:pt x="0" y="72"/>
                </a:lnTo>
                <a:lnTo>
                  <a:pt x="3846" y="71"/>
                </a:lnTo>
                <a:lnTo>
                  <a:pt x="3913" y="0"/>
                </a:lnTo>
                <a:lnTo>
                  <a:pt x="5762" y="0"/>
                </a:lnTo>
                <a:lnTo>
                  <a:pt x="5761" y="153"/>
                </a:lnTo>
                <a:lnTo>
                  <a:pt x="0" y="153"/>
                </a:lnTo>
                <a:close/>
              </a:path>
            </a:pathLst>
          </a:custGeom>
          <a:solidFill>
            <a:srgbClr val="336666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lIns="73025" tIns="36512" rIns="73025" bIns="36512"/>
          <a:lstStyle/>
          <a:p>
            <a:pPr>
              <a:defRPr/>
            </a:pPr>
            <a:endParaRPr lang="en-US"/>
          </a:p>
        </p:txBody>
      </p:sp>
      <p:sp>
        <p:nvSpPr>
          <p:cNvPr id="368740" name="Rectangle 62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27200" y="6591300"/>
            <a:ext cx="5689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defRPr sz="1400" b="0">
                <a:solidFill>
                  <a:srgbClr val="5F5F5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77th IETF, </a:t>
            </a:r>
            <a:r>
              <a:rPr lang="en-US" dirty="0" err="1"/>
              <a:t>CCAMP</a:t>
            </a:r>
            <a:r>
              <a:rPr lang="en-US" dirty="0"/>
              <a:t> </a:t>
            </a:r>
            <a:r>
              <a:rPr lang="en-US" dirty="0" err="1"/>
              <a:t>WG</a:t>
            </a:r>
            <a:r>
              <a:rPr lang="en-US" dirty="0"/>
              <a:t>, Anaheim, CA, USA</a:t>
            </a:r>
            <a:r>
              <a:rPr lang="en-US" altLang="ja-JP" dirty="0">
                <a:ea typeface="ＭＳ Ｐゴシック" pitchFamily="34" charset="-128"/>
              </a:rPr>
              <a:t> </a:t>
            </a:r>
            <a:r>
              <a:rPr lang="en-US" dirty="0"/>
              <a:t>March 2010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dt="0"/>
  <p:txStyles>
    <p:titleStyle>
      <a:lvl1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2pPr>
      <a:lvl3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3pPr>
      <a:lvl4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4pPr>
      <a:lvl5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5pPr>
      <a:lvl6pPr marL="457200"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6pPr>
      <a:lvl7pPr marL="914400"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7pPr>
      <a:lvl8pPr marL="1371600"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8pPr>
      <a:lvl9pPr marL="1828800"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9pPr>
    </p:titleStyle>
    <p:bodyStyle>
      <a:lvl1pPr marL="236538" indent="-236538" algn="l" defTabSz="814388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574675" indent="-117475" algn="l" defTabSz="814388" rtl="0" eaLnBrk="0" fontAlgn="base" hangingPunct="0">
        <a:spcBef>
          <a:spcPct val="50000"/>
        </a:spcBef>
        <a:spcAft>
          <a:spcPct val="0"/>
        </a:spcAft>
        <a:buClr>
          <a:srgbClr val="2A547E"/>
        </a:buClr>
        <a:buFont typeface="Wingdings" pitchFamily="2" charset="2"/>
        <a:buChar char="q"/>
        <a:defRPr sz="2000" b="1">
          <a:solidFill>
            <a:schemeClr val="tx1"/>
          </a:solidFill>
          <a:latin typeface="+mn-lt"/>
        </a:defRPr>
      </a:lvl2pPr>
      <a:lvl3pPr marL="914400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rgbClr val="2A547E"/>
        </a:buClr>
        <a:buFont typeface="Wingdings" pitchFamily="2" charset="2"/>
        <a:buChar char="Ø"/>
        <a:defRPr sz="2000" b="1">
          <a:solidFill>
            <a:schemeClr val="tx1"/>
          </a:solidFill>
          <a:latin typeface="+mn-lt"/>
        </a:defRPr>
      </a:lvl3pPr>
      <a:lvl4pPr marL="1254125" indent="117475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4pPr>
      <a:lvl5pPr marL="1604963" indent="223838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5pPr>
      <a:lvl6pPr marL="2062163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6pPr>
      <a:lvl7pPr marL="2519363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7pPr>
      <a:lvl8pPr marL="2976563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8pPr>
      <a:lvl9pPr marL="3433763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6729" y="1332501"/>
            <a:ext cx="8380412" cy="835378"/>
          </a:xfrm>
        </p:spPr>
        <p:txBody>
          <a:bodyPr/>
          <a:lstStyle/>
          <a:p>
            <a:pPr algn="ctr"/>
            <a:r>
              <a:rPr lang="en-US" sz="3200" dirty="0" smtClean="0"/>
              <a:t>RSVP-TE </a:t>
            </a:r>
            <a:r>
              <a:rPr lang="en-US" sz="3200" dirty="0" smtClean="0"/>
              <a:t>Extensions </a:t>
            </a:r>
            <a:r>
              <a:rPr lang="en-US" sz="3200" dirty="0"/>
              <a:t>for </a:t>
            </a:r>
            <a:r>
              <a:rPr lang="en-US" sz="3200" dirty="0" smtClean="0"/>
              <a:t>LSP </a:t>
            </a:r>
            <a:r>
              <a:rPr lang="en-US" sz="3200" dirty="0"/>
              <a:t>Inquiry</a:t>
            </a:r>
            <a:r>
              <a:rPr lang="en-US" sz="3200" dirty="0"/>
              <a:t>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1600" dirty="0"/>
              <a:t>draft-ali-ccamp-lsp-inquiry-</a:t>
            </a:r>
            <a:r>
              <a:rPr lang="en-US" sz="1600" dirty="0" smtClean="0"/>
              <a:t>00</a:t>
            </a:r>
            <a:r>
              <a:rPr lang="en-US" sz="1600" dirty="0"/>
              <a:t>.</a:t>
            </a:r>
            <a:r>
              <a:rPr lang="en-US" sz="1600" dirty="0" smtClean="0"/>
              <a:t>txt</a:t>
            </a:r>
            <a:endParaRPr lang="en-US" sz="2800" baseline="70000" dirty="0" smtClean="0">
              <a:solidFill>
                <a:schemeClr val="accent4"/>
              </a:solidFill>
              <a:latin typeface="Times New Roman"/>
              <a:cs typeface="Times New Roman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821382" y="2476835"/>
            <a:ext cx="7312025" cy="2530292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600" dirty="0" smtClean="0">
                <a:cs typeface="Times New Roman" pitchFamily="18" charset="0"/>
              </a:rPr>
              <a:t>Author list: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 err="1" smtClean="0">
                <a:solidFill>
                  <a:srgbClr val="3F42C3"/>
                </a:solidFill>
                <a:cs typeface="Times New Roman" pitchFamily="18" charset="0"/>
              </a:rPr>
              <a:t>Zafar</a:t>
            </a:r>
            <a:r>
              <a:rPr lang="en-US" sz="1600" dirty="0" smtClean="0">
                <a:solidFill>
                  <a:srgbClr val="3F42C3"/>
                </a:solidFill>
                <a:cs typeface="Times New Roman" pitchFamily="18" charset="0"/>
              </a:rPr>
              <a:t> Ali (</a:t>
            </a:r>
            <a:r>
              <a:rPr lang="en-US" sz="1600" dirty="0" err="1" smtClean="0">
                <a:solidFill>
                  <a:srgbClr val="3F42C3"/>
                </a:solidFill>
                <a:cs typeface="Times New Roman" pitchFamily="18" charset="0"/>
              </a:rPr>
              <a:t>zali@cisco.com</a:t>
            </a:r>
            <a:r>
              <a:rPr lang="en-US" sz="1600" dirty="0" smtClean="0">
                <a:solidFill>
                  <a:srgbClr val="3F42C3"/>
                </a:solidFill>
                <a:cs typeface="Times New Roman" pitchFamily="18" charset="0"/>
              </a:rPr>
              <a:t>) - Presenter</a:t>
            </a:r>
            <a:endParaRPr lang="en-US" sz="1600" dirty="0" smtClean="0">
              <a:cs typeface="Times New Roman" pitchFamily="18" charset="0"/>
            </a:endParaRP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/>
              <a:t>George </a:t>
            </a:r>
            <a:r>
              <a:rPr lang="en-US" sz="1600" dirty="0" smtClean="0"/>
              <a:t>Swallow</a:t>
            </a:r>
            <a:r>
              <a:rPr lang="en-US" sz="1600" dirty="0"/>
              <a:t> </a:t>
            </a:r>
            <a:r>
              <a:rPr lang="en-US" sz="1600" dirty="0" smtClean="0"/>
              <a:t>(</a:t>
            </a:r>
            <a:r>
              <a:rPr lang="en-US" sz="1600" dirty="0" err="1" smtClean="0"/>
              <a:t>swallow</a:t>
            </a:r>
            <a:r>
              <a:rPr lang="en-US" sz="1600" dirty="0" err="1"/>
              <a:t>@</a:t>
            </a:r>
            <a:r>
              <a:rPr lang="en-US" sz="1600" dirty="0" err="1" smtClean="0"/>
              <a:t>cisco.com</a:t>
            </a:r>
            <a:r>
              <a:rPr lang="en-US" sz="1600" dirty="0" smtClean="0"/>
              <a:t>)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 smtClean="0"/>
              <a:t>Clarence </a:t>
            </a:r>
            <a:r>
              <a:rPr lang="en-US" sz="1600" dirty="0" err="1" smtClean="0"/>
              <a:t>Filsfils</a:t>
            </a:r>
            <a:r>
              <a:rPr lang="en-US" sz="1600" dirty="0" smtClean="0"/>
              <a:t> (</a:t>
            </a:r>
            <a:r>
              <a:rPr lang="en-US" sz="1600" dirty="0" err="1" smtClean="0"/>
              <a:t>cfilsfil@cisco.com</a:t>
            </a:r>
            <a:r>
              <a:rPr lang="en-US" sz="1600" dirty="0" smtClean="0"/>
              <a:t>)</a:t>
            </a:r>
            <a:endParaRPr lang="en-US" sz="1600" dirty="0" smtClean="0">
              <a:cs typeface="Times New Roman" pitchFamily="18" charset="0"/>
            </a:endParaRP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/>
              <a:t>Matt Hartley</a:t>
            </a:r>
            <a:r>
              <a:rPr lang="en-US" sz="1600" dirty="0"/>
              <a:t> </a:t>
            </a:r>
            <a:r>
              <a:rPr lang="en-US" sz="1600" dirty="0" smtClean="0">
                <a:cs typeface="Times New Roman" pitchFamily="18" charset="0"/>
              </a:rPr>
              <a:t>(</a:t>
            </a:r>
            <a:r>
              <a:rPr lang="en-US" sz="1600" dirty="0" err="1" smtClean="0">
                <a:cs typeface="Times New Roman" pitchFamily="18" charset="0"/>
              </a:rPr>
              <a:t>m</a:t>
            </a:r>
            <a:r>
              <a:rPr lang="en-US" sz="1600" dirty="0" err="1" smtClean="0"/>
              <a:t>hartley@cisco.com</a:t>
            </a:r>
            <a:r>
              <a:rPr lang="en-US" sz="1600" dirty="0" smtClean="0">
                <a:cs typeface="Times New Roman" pitchFamily="18" charset="0"/>
              </a:rPr>
              <a:t>)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 err="1"/>
              <a:t>Ori</a:t>
            </a:r>
            <a:r>
              <a:rPr lang="en-US" sz="1600" dirty="0"/>
              <a:t> </a:t>
            </a:r>
            <a:r>
              <a:rPr lang="en-US" sz="1600" dirty="0" err="1"/>
              <a:t>Gerstel</a:t>
            </a:r>
            <a:r>
              <a:rPr lang="en-US" sz="1600" dirty="0"/>
              <a:t> (</a:t>
            </a:r>
            <a:r>
              <a:rPr lang="en-US" sz="1600" dirty="0" err="1"/>
              <a:t>ogerstel@cisco.com</a:t>
            </a:r>
            <a:r>
              <a:rPr lang="en-US" sz="1600" dirty="0" smtClean="0"/>
              <a:t>)</a:t>
            </a:r>
            <a:endParaRPr lang="en-US" sz="16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2391523" y="6596390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86th IETF,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CCAMP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WG, Orlando, FL, USA (March 2013)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0"/>
            <a:ext cx="8763000" cy="745067"/>
          </a:xfrm>
        </p:spPr>
        <p:txBody>
          <a:bodyPr>
            <a:noAutofit/>
          </a:bodyPr>
          <a:lstStyle/>
          <a:p>
            <a:r>
              <a:rPr lang="en-US" sz="3200" dirty="0" smtClean="0"/>
              <a:t>Outline</a:t>
            </a:r>
            <a:endParaRPr lang="en-US" sz="3200" dirty="0"/>
          </a:p>
        </p:txBody>
      </p:sp>
      <p:sp>
        <p:nvSpPr>
          <p:cNvPr id="30" name="Content Placeholder 29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40386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000000"/>
                </a:solidFill>
              </a:rPr>
              <a:t>Requirements and Scope</a:t>
            </a:r>
          </a:p>
          <a:p>
            <a:r>
              <a:rPr lang="en-US" sz="3600" dirty="0" smtClean="0"/>
              <a:t>Problem Statement</a:t>
            </a:r>
            <a:endParaRPr lang="en-US" sz="3600" dirty="0"/>
          </a:p>
          <a:p>
            <a:r>
              <a:rPr lang="en-US" sz="3600" dirty="0" smtClean="0"/>
              <a:t>Solution</a:t>
            </a:r>
          </a:p>
          <a:p>
            <a:r>
              <a:rPr lang="en-US" sz="3600" dirty="0" smtClean="0">
                <a:solidFill>
                  <a:srgbClr val="000000"/>
                </a:solidFill>
              </a:rPr>
              <a:t>Next </a:t>
            </a:r>
            <a:r>
              <a:rPr lang="en-US" sz="3600" dirty="0" smtClean="0">
                <a:solidFill>
                  <a:srgbClr val="000000"/>
                </a:solidFill>
              </a:rPr>
              <a:t>Steps</a:t>
            </a:r>
            <a:endParaRPr lang="en-US" sz="36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756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and 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931" y="3600330"/>
            <a:ext cx="8579017" cy="3161166"/>
          </a:xfrm>
        </p:spPr>
        <p:txBody>
          <a:bodyPr/>
          <a:lstStyle/>
          <a:p>
            <a:r>
              <a:rPr lang="en-US" sz="1900" dirty="0" smtClean="0"/>
              <a:t>In packet </a:t>
            </a:r>
            <a:r>
              <a:rPr lang="en-US" sz="1900" dirty="0" smtClean="0"/>
              <a:t>networks </a:t>
            </a:r>
            <a:r>
              <a:rPr lang="en-US" sz="1900" dirty="0" smtClean="0"/>
              <a:t>LSRs </a:t>
            </a:r>
            <a:r>
              <a:rPr lang="en-US" sz="1900" dirty="0" smtClean="0"/>
              <a:t>can easily double book </a:t>
            </a:r>
            <a:r>
              <a:rPr lang="en-US" sz="1900" dirty="0" smtClean="0"/>
              <a:t>resources (bandwidth, labels, </a:t>
            </a:r>
            <a:r>
              <a:rPr lang="en-US" sz="1900" dirty="0" smtClean="0"/>
              <a:t>etc.) </a:t>
            </a:r>
            <a:r>
              <a:rPr lang="en-US" sz="1900" dirty="0" smtClean="0"/>
              <a:t>for </a:t>
            </a:r>
            <a:r>
              <a:rPr lang="en-US" sz="1900" dirty="0" smtClean="0"/>
              <a:t>current and </a:t>
            </a:r>
            <a:r>
              <a:rPr lang="en-US" sz="1900" dirty="0" err="1" smtClean="0"/>
              <a:t>reopt</a:t>
            </a:r>
            <a:r>
              <a:rPr lang="en-US" sz="1900" dirty="0" smtClean="0"/>
              <a:t> LSPs and can share physical resource and install </a:t>
            </a:r>
            <a:r>
              <a:rPr lang="en-US" sz="1900" dirty="0" smtClean="0"/>
              <a:t>cross-connect </a:t>
            </a:r>
            <a:r>
              <a:rPr lang="en-US" sz="1900" dirty="0" smtClean="0"/>
              <a:t>for both LSPs at the same </a:t>
            </a:r>
            <a:r>
              <a:rPr lang="en-US" sz="1900" dirty="0" smtClean="0"/>
              <a:t>time.</a:t>
            </a:r>
          </a:p>
          <a:p>
            <a:r>
              <a:rPr lang="en-US" sz="1900" dirty="0"/>
              <a:t>O</a:t>
            </a:r>
            <a:r>
              <a:rPr lang="en-US" sz="1900" dirty="0" smtClean="0"/>
              <a:t>ptical </a:t>
            </a:r>
            <a:r>
              <a:rPr lang="en-US" sz="1900" dirty="0" smtClean="0"/>
              <a:t>network has limitation w.r.t. </a:t>
            </a:r>
            <a:r>
              <a:rPr lang="en-US" sz="1900" dirty="0" smtClean="0"/>
              <a:t>resource and cross-connect sharing between existing and </a:t>
            </a:r>
            <a:r>
              <a:rPr lang="en-US" sz="1900" dirty="0" err="1" smtClean="0"/>
              <a:t>reop</a:t>
            </a:r>
            <a:r>
              <a:rPr lang="en-US" sz="1900" dirty="0" err="1" smtClean="0"/>
              <a:t>t</a:t>
            </a:r>
            <a:r>
              <a:rPr lang="en-US" sz="1900" dirty="0" smtClean="0"/>
              <a:t> LSPs</a:t>
            </a:r>
            <a:r>
              <a:rPr lang="en-US" sz="1900" dirty="0" smtClean="0"/>
              <a:t>.</a:t>
            </a:r>
          </a:p>
          <a:p>
            <a:r>
              <a:rPr lang="en-US" sz="1900" dirty="0" smtClean="0"/>
              <a:t>Applicable to inter-domain, overlay, as well as for peer models. </a:t>
            </a:r>
            <a:endParaRPr lang="en-US" sz="1900" dirty="0" smtClean="0"/>
          </a:p>
          <a:p>
            <a:r>
              <a:rPr lang="en-US" sz="1900" dirty="0"/>
              <a:t>The </a:t>
            </a:r>
            <a:r>
              <a:rPr lang="en-US" sz="1900" dirty="0" smtClean="0"/>
              <a:t>inquiry procedure </a:t>
            </a:r>
            <a:r>
              <a:rPr lang="en-US" sz="1900" dirty="0"/>
              <a:t>can also be used as a probing mechanism (outside the context of re-optimization). </a:t>
            </a:r>
          </a:p>
          <a:p>
            <a:pPr marL="0" indent="0">
              <a:buNone/>
            </a:pPr>
            <a:endParaRPr lang="en-US" sz="1900" dirty="0" smtClean="0"/>
          </a:p>
        </p:txBody>
      </p:sp>
      <p:grpSp>
        <p:nvGrpSpPr>
          <p:cNvPr id="5" name="Group 57"/>
          <p:cNvGrpSpPr/>
          <p:nvPr/>
        </p:nvGrpSpPr>
        <p:grpSpPr>
          <a:xfrm>
            <a:off x="842024" y="909003"/>
            <a:ext cx="7229475" cy="2757617"/>
            <a:chOff x="771525" y="1411288"/>
            <a:chExt cx="7229475" cy="3733800"/>
          </a:xfrm>
        </p:grpSpPr>
        <p:sp>
          <p:nvSpPr>
            <p:cNvPr id="16" name="Oval 3"/>
            <p:cNvSpPr>
              <a:spLocks noChangeArrowheads="1"/>
            </p:cNvSpPr>
            <p:nvPr/>
          </p:nvSpPr>
          <p:spPr bwMode="auto">
            <a:xfrm>
              <a:off x="2300288" y="2520950"/>
              <a:ext cx="838200" cy="947738"/>
            </a:xfrm>
            <a:prstGeom prst="ellipse">
              <a:avLst/>
            </a:prstGeom>
            <a:solidFill>
              <a:srgbClr val="75C1D3"/>
            </a:solidFill>
            <a:ln w="9525">
              <a:solidFill>
                <a:srgbClr val="3399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Text Box 4"/>
            <p:cNvSpPr txBox="1">
              <a:spLocks noChangeArrowheads="1"/>
            </p:cNvSpPr>
            <p:nvPr/>
          </p:nvSpPr>
          <p:spPr bwMode="auto">
            <a:xfrm>
              <a:off x="2193925" y="4335463"/>
              <a:ext cx="566738" cy="2555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73025" tIns="36512" rIns="73025" bIns="36512" anchor="ctr">
              <a:spAutoFit/>
            </a:bodyPr>
            <a:lstStyle/>
            <a:p>
              <a:pPr algn="ctr"/>
              <a:r>
                <a:rPr lang="en-US" sz="1200">
                  <a:solidFill>
                    <a:schemeClr val="bg1"/>
                  </a:solidFill>
                </a:rPr>
                <a:t>15454</a:t>
              </a:r>
              <a:endParaRPr lang="en-GB" sz="1200">
                <a:solidFill>
                  <a:schemeClr val="bg1"/>
                </a:solidFill>
              </a:endParaRPr>
            </a:p>
          </p:txBody>
        </p:sp>
        <p:sp>
          <p:nvSpPr>
            <p:cNvPr id="18" name="Oval 5"/>
            <p:cNvSpPr>
              <a:spLocks noChangeArrowheads="1"/>
            </p:cNvSpPr>
            <p:nvPr/>
          </p:nvSpPr>
          <p:spPr bwMode="auto">
            <a:xfrm>
              <a:off x="3783013" y="1487488"/>
              <a:ext cx="1893887" cy="1198562"/>
            </a:xfrm>
            <a:prstGeom prst="ellipse">
              <a:avLst/>
            </a:prstGeom>
            <a:solidFill>
              <a:srgbClr val="75C1D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Oval 6"/>
            <p:cNvSpPr>
              <a:spLocks noChangeArrowheads="1"/>
            </p:cNvSpPr>
            <p:nvPr/>
          </p:nvSpPr>
          <p:spPr bwMode="auto">
            <a:xfrm>
              <a:off x="2757488" y="1792288"/>
              <a:ext cx="1450975" cy="1198562"/>
            </a:xfrm>
            <a:prstGeom prst="ellipse">
              <a:avLst/>
            </a:prstGeom>
            <a:solidFill>
              <a:srgbClr val="75C1D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Oval 7"/>
            <p:cNvSpPr>
              <a:spLocks noChangeArrowheads="1"/>
            </p:cNvSpPr>
            <p:nvPr/>
          </p:nvSpPr>
          <p:spPr bwMode="auto">
            <a:xfrm>
              <a:off x="2595563" y="2951163"/>
              <a:ext cx="1471612" cy="1058862"/>
            </a:xfrm>
            <a:prstGeom prst="ellipse">
              <a:avLst/>
            </a:prstGeom>
            <a:solidFill>
              <a:srgbClr val="75C1D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Oval 8"/>
            <p:cNvSpPr>
              <a:spLocks noChangeArrowheads="1"/>
            </p:cNvSpPr>
            <p:nvPr/>
          </p:nvSpPr>
          <p:spPr bwMode="auto">
            <a:xfrm>
              <a:off x="3367088" y="3125788"/>
              <a:ext cx="2667000" cy="1943100"/>
            </a:xfrm>
            <a:prstGeom prst="ellipse">
              <a:avLst/>
            </a:prstGeom>
            <a:solidFill>
              <a:srgbClr val="75C1D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Oval 9"/>
            <p:cNvSpPr>
              <a:spLocks noChangeArrowheads="1"/>
            </p:cNvSpPr>
            <p:nvPr/>
          </p:nvSpPr>
          <p:spPr bwMode="auto">
            <a:xfrm>
              <a:off x="5245100" y="2439988"/>
              <a:ext cx="1398588" cy="942975"/>
            </a:xfrm>
            <a:prstGeom prst="ellipse">
              <a:avLst/>
            </a:prstGeom>
            <a:solidFill>
              <a:srgbClr val="75C1D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Oval 10"/>
            <p:cNvSpPr>
              <a:spLocks noChangeArrowheads="1"/>
            </p:cNvSpPr>
            <p:nvPr/>
          </p:nvSpPr>
          <p:spPr bwMode="auto">
            <a:xfrm>
              <a:off x="5119688" y="2630488"/>
              <a:ext cx="1387475" cy="1549400"/>
            </a:xfrm>
            <a:prstGeom prst="ellipse">
              <a:avLst/>
            </a:prstGeom>
            <a:solidFill>
              <a:srgbClr val="75C1D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4" name="Oval 11"/>
            <p:cNvSpPr>
              <a:spLocks noChangeArrowheads="1"/>
            </p:cNvSpPr>
            <p:nvPr/>
          </p:nvSpPr>
          <p:spPr bwMode="auto">
            <a:xfrm>
              <a:off x="3165475" y="2141538"/>
              <a:ext cx="2817813" cy="1546225"/>
            </a:xfrm>
            <a:prstGeom prst="ellipse">
              <a:avLst/>
            </a:prstGeom>
            <a:solidFill>
              <a:srgbClr val="75C1D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Arc 12"/>
            <p:cNvSpPr>
              <a:spLocks/>
            </p:cNvSpPr>
            <p:nvPr/>
          </p:nvSpPr>
          <p:spPr bwMode="auto">
            <a:xfrm>
              <a:off x="3781425" y="1411288"/>
              <a:ext cx="1822450" cy="631825"/>
            </a:xfrm>
            <a:custGeom>
              <a:avLst/>
              <a:gdLst>
                <a:gd name="G0" fmla="+- 20475 0 0"/>
                <a:gd name="G1" fmla="+- 21600 0 0"/>
                <a:gd name="G2" fmla="+- 21600 0 0"/>
                <a:gd name="T0" fmla="*/ 0 w 40545"/>
                <a:gd name="T1" fmla="*/ 14721 h 21600"/>
                <a:gd name="T2" fmla="*/ 40545 w 40545"/>
                <a:gd name="T3" fmla="*/ 13615 h 21600"/>
                <a:gd name="T4" fmla="*/ 20475 w 4054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545" h="21600" fill="none" extrusionOk="0">
                  <a:moveTo>
                    <a:pt x="-1" y="14720"/>
                  </a:moveTo>
                  <a:cubicBezTo>
                    <a:pt x="2954" y="5925"/>
                    <a:pt x="11196" y="-1"/>
                    <a:pt x="20475" y="0"/>
                  </a:cubicBezTo>
                  <a:cubicBezTo>
                    <a:pt x="29321" y="0"/>
                    <a:pt x="37274" y="5394"/>
                    <a:pt x="40544" y="13615"/>
                  </a:cubicBezTo>
                </a:path>
                <a:path w="40545" h="21600" stroke="0" extrusionOk="0">
                  <a:moveTo>
                    <a:pt x="-1" y="14720"/>
                  </a:moveTo>
                  <a:cubicBezTo>
                    <a:pt x="2954" y="5925"/>
                    <a:pt x="11196" y="-1"/>
                    <a:pt x="20475" y="0"/>
                  </a:cubicBezTo>
                  <a:cubicBezTo>
                    <a:pt x="29321" y="0"/>
                    <a:pt x="37274" y="5394"/>
                    <a:pt x="40544" y="13615"/>
                  </a:cubicBezTo>
                  <a:lnTo>
                    <a:pt x="20475" y="21600"/>
                  </a:lnTo>
                  <a:close/>
                </a:path>
              </a:pathLst>
            </a:custGeom>
            <a:solidFill>
              <a:srgbClr val="FFF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Arc 13"/>
            <p:cNvSpPr>
              <a:spLocks/>
            </p:cNvSpPr>
            <p:nvPr/>
          </p:nvSpPr>
          <p:spPr bwMode="auto">
            <a:xfrm>
              <a:off x="3789363" y="1422400"/>
              <a:ext cx="1804987" cy="620713"/>
            </a:xfrm>
            <a:custGeom>
              <a:avLst/>
              <a:gdLst>
                <a:gd name="G0" fmla="+- 20460 0 0"/>
                <a:gd name="G1" fmla="+- 21600 0 0"/>
                <a:gd name="G2" fmla="+- 21600 0 0"/>
                <a:gd name="T0" fmla="*/ 0 w 40510"/>
                <a:gd name="T1" fmla="*/ 14677 h 21600"/>
                <a:gd name="T2" fmla="*/ 40510 w 40510"/>
                <a:gd name="T3" fmla="*/ 13566 h 21600"/>
                <a:gd name="T4" fmla="*/ 20460 w 4051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510" h="21600" fill="none" extrusionOk="0">
                  <a:moveTo>
                    <a:pt x="-1" y="14676"/>
                  </a:moveTo>
                  <a:cubicBezTo>
                    <a:pt x="2967" y="5904"/>
                    <a:pt x="11198" y="-1"/>
                    <a:pt x="20460" y="0"/>
                  </a:cubicBezTo>
                  <a:cubicBezTo>
                    <a:pt x="29287" y="0"/>
                    <a:pt x="37226" y="5371"/>
                    <a:pt x="40510" y="13565"/>
                  </a:cubicBezTo>
                </a:path>
                <a:path w="40510" h="21600" stroke="0" extrusionOk="0">
                  <a:moveTo>
                    <a:pt x="-1" y="14676"/>
                  </a:moveTo>
                  <a:cubicBezTo>
                    <a:pt x="2967" y="5904"/>
                    <a:pt x="11198" y="-1"/>
                    <a:pt x="20460" y="0"/>
                  </a:cubicBezTo>
                  <a:cubicBezTo>
                    <a:pt x="29287" y="0"/>
                    <a:pt x="37226" y="5371"/>
                    <a:pt x="40510" y="13565"/>
                  </a:cubicBezTo>
                  <a:lnTo>
                    <a:pt x="20460" y="21600"/>
                  </a:lnTo>
                  <a:close/>
                </a:path>
              </a:pathLst>
            </a:custGeom>
            <a:solidFill>
              <a:srgbClr val="75C1D3"/>
            </a:solidFill>
            <a:ln w="14351">
              <a:solidFill>
                <a:srgbClr val="3399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Arc 14"/>
            <p:cNvSpPr>
              <a:spLocks/>
            </p:cNvSpPr>
            <p:nvPr/>
          </p:nvSpPr>
          <p:spPr bwMode="auto">
            <a:xfrm>
              <a:off x="2673350" y="1738313"/>
              <a:ext cx="1130300" cy="76676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92 w 32982"/>
                <a:gd name="T1" fmla="*/ 26185 h 26185"/>
                <a:gd name="T2" fmla="*/ 32982 w 32982"/>
                <a:gd name="T3" fmla="*/ 3242 h 26185"/>
                <a:gd name="T4" fmla="*/ 21600 w 32982"/>
                <a:gd name="T5" fmla="*/ 21600 h 26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982" h="26185" fill="none" extrusionOk="0">
                  <a:moveTo>
                    <a:pt x="492" y="26184"/>
                  </a:moveTo>
                  <a:cubicBezTo>
                    <a:pt x="165" y="24678"/>
                    <a:pt x="0" y="2314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5621" y="-1"/>
                    <a:pt x="29563" y="1122"/>
                    <a:pt x="32981" y="3242"/>
                  </a:cubicBezTo>
                </a:path>
                <a:path w="32982" h="26185" stroke="0" extrusionOk="0">
                  <a:moveTo>
                    <a:pt x="492" y="26184"/>
                  </a:moveTo>
                  <a:cubicBezTo>
                    <a:pt x="165" y="24678"/>
                    <a:pt x="0" y="2314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5621" y="-1"/>
                    <a:pt x="29563" y="1122"/>
                    <a:pt x="32981" y="3242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FFF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Arc 15"/>
            <p:cNvSpPr>
              <a:spLocks/>
            </p:cNvSpPr>
            <p:nvPr/>
          </p:nvSpPr>
          <p:spPr bwMode="auto">
            <a:xfrm>
              <a:off x="2682875" y="1749425"/>
              <a:ext cx="1116013" cy="752475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96 w 32948"/>
                <a:gd name="T1" fmla="*/ 26204 h 26204"/>
                <a:gd name="T2" fmla="*/ 32948 w 32948"/>
                <a:gd name="T3" fmla="*/ 3221 h 26204"/>
                <a:gd name="T4" fmla="*/ 21600 w 32948"/>
                <a:gd name="T5" fmla="*/ 21600 h 26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948" h="26204" fill="none" extrusionOk="0">
                  <a:moveTo>
                    <a:pt x="496" y="26203"/>
                  </a:moveTo>
                  <a:cubicBezTo>
                    <a:pt x="166" y="24691"/>
                    <a:pt x="0" y="23147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5608" y="-1"/>
                    <a:pt x="29537" y="1115"/>
                    <a:pt x="32947" y="3221"/>
                  </a:cubicBezTo>
                </a:path>
                <a:path w="32948" h="26204" stroke="0" extrusionOk="0">
                  <a:moveTo>
                    <a:pt x="496" y="26203"/>
                  </a:moveTo>
                  <a:cubicBezTo>
                    <a:pt x="166" y="24691"/>
                    <a:pt x="0" y="23147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5608" y="-1"/>
                    <a:pt x="29537" y="1115"/>
                    <a:pt x="32947" y="3221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75C1D3"/>
            </a:solidFill>
            <a:ln w="14351">
              <a:solidFill>
                <a:srgbClr val="3399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Arc 16"/>
            <p:cNvSpPr>
              <a:spLocks/>
            </p:cNvSpPr>
            <p:nvPr/>
          </p:nvSpPr>
          <p:spPr bwMode="auto">
            <a:xfrm>
              <a:off x="2511425" y="3471863"/>
              <a:ext cx="1144588" cy="596900"/>
            </a:xfrm>
            <a:custGeom>
              <a:avLst/>
              <a:gdLst>
                <a:gd name="G0" fmla="+- 21600 0 0"/>
                <a:gd name="G1" fmla="+- 1016 0 0"/>
                <a:gd name="G2" fmla="+- 21600 0 0"/>
                <a:gd name="T0" fmla="*/ 32122 w 32122"/>
                <a:gd name="T1" fmla="*/ 19880 h 22616"/>
                <a:gd name="T2" fmla="*/ 24 w 32122"/>
                <a:gd name="T3" fmla="*/ 0 h 22616"/>
                <a:gd name="T4" fmla="*/ 21600 w 32122"/>
                <a:gd name="T5" fmla="*/ 1016 h 226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122" h="22616" fill="none" extrusionOk="0">
                  <a:moveTo>
                    <a:pt x="32121" y="19879"/>
                  </a:moveTo>
                  <a:cubicBezTo>
                    <a:pt x="28905" y="21674"/>
                    <a:pt x="25283" y="22615"/>
                    <a:pt x="21600" y="22616"/>
                  </a:cubicBezTo>
                  <a:cubicBezTo>
                    <a:pt x="9670" y="22616"/>
                    <a:pt x="0" y="12945"/>
                    <a:pt x="0" y="1016"/>
                  </a:cubicBezTo>
                  <a:cubicBezTo>
                    <a:pt x="-1" y="677"/>
                    <a:pt x="7" y="338"/>
                    <a:pt x="23" y="-1"/>
                  </a:cubicBezTo>
                </a:path>
                <a:path w="32122" h="22616" stroke="0" extrusionOk="0">
                  <a:moveTo>
                    <a:pt x="32121" y="19879"/>
                  </a:moveTo>
                  <a:cubicBezTo>
                    <a:pt x="28905" y="21674"/>
                    <a:pt x="25283" y="22615"/>
                    <a:pt x="21600" y="22616"/>
                  </a:cubicBezTo>
                  <a:cubicBezTo>
                    <a:pt x="9670" y="22616"/>
                    <a:pt x="0" y="12945"/>
                    <a:pt x="0" y="1016"/>
                  </a:cubicBezTo>
                  <a:cubicBezTo>
                    <a:pt x="-1" y="677"/>
                    <a:pt x="7" y="338"/>
                    <a:pt x="23" y="-1"/>
                  </a:cubicBezTo>
                  <a:lnTo>
                    <a:pt x="21600" y="1016"/>
                  </a:lnTo>
                  <a:close/>
                </a:path>
              </a:pathLst>
            </a:custGeom>
            <a:solidFill>
              <a:srgbClr val="75C1D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Arc 17"/>
            <p:cNvSpPr>
              <a:spLocks/>
            </p:cNvSpPr>
            <p:nvPr/>
          </p:nvSpPr>
          <p:spPr bwMode="auto">
            <a:xfrm>
              <a:off x="2520950" y="3471863"/>
              <a:ext cx="1128713" cy="1216025"/>
            </a:xfrm>
            <a:custGeom>
              <a:avLst/>
              <a:gdLst>
                <a:gd name="G0" fmla="+- 21600 0 0"/>
                <a:gd name="G1" fmla="+- 1023 0 0"/>
                <a:gd name="G2" fmla="+- 21600 0 0"/>
                <a:gd name="T0" fmla="*/ 32070 w 32070"/>
                <a:gd name="T1" fmla="*/ 19916 h 22623"/>
                <a:gd name="T2" fmla="*/ 24 w 32070"/>
                <a:gd name="T3" fmla="*/ 0 h 22623"/>
                <a:gd name="T4" fmla="*/ 21600 w 32070"/>
                <a:gd name="T5" fmla="*/ 1023 h 22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070" h="22623" fill="none" extrusionOk="0">
                  <a:moveTo>
                    <a:pt x="32069" y="19915"/>
                  </a:moveTo>
                  <a:cubicBezTo>
                    <a:pt x="28865" y="21691"/>
                    <a:pt x="25263" y="22622"/>
                    <a:pt x="21600" y="22623"/>
                  </a:cubicBezTo>
                  <a:cubicBezTo>
                    <a:pt x="9670" y="22623"/>
                    <a:pt x="0" y="12952"/>
                    <a:pt x="0" y="1023"/>
                  </a:cubicBezTo>
                  <a:cubicBezTo>
                    <a:pt x="-1" y="681"/>
                    <a:pt x="8" y="340"/>
                    <a:pt x="24" y="0"/>
                  </a:cubicBezTo>
                </a:path>
                <a:path w="32070" h="22623" stroke="0" extrusionOk="0">
                  <a:moveTo>
                    <a:pt x="32069" y="19915"/>
                  </a:moveTo>
                  <a:cubicBezTo>
                    <a:pt x="28865" y="21691"/>
                    <a:pt x="25263" y="22622"/>
                    <a:pt x="21600" y="22623"/>
                  </a:cubicBezTo>
                  <a:cubicBezTo>
                    <a:pt x="9670" y="22623"/>
                    <a:pt x="0" y="12952"/>
                    <a:pt x="0" y="1023"/>
                  </a:cubicBezTo>
                  <a:cubicBezTo>
                    <a:pt x="-1" y="681"/>
                    <a:pt x="8" y="340"/>
                    <a:pt x="24" y="0"/>
                  </a:cubicBezTo>
                  <a:lnTo>
                    <a:pt x="21600" y="1023"/>
                  </a:lnTo>
                  <a:close/>
                </a:path>
              </a:pathLst>
            </a:custGeom>
            <a:solidFill>
              <a:srgbClr val="75C1D3"/>
            </a:solidFill>
            <a:ln w="14351">
              <a:solidFill>
                <a:srgbClr val="3399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1" name="Arc 18"/>
            <p:cNvSpPr>
              <a:spLocks/>
            </p:cNvSpPr>
            <p:nvPr/>
          </p:nvSpPr>
          <p:spPr bwMode="auto">
            <a:xfrm>
              <a:off x="5581650" y="1776413"/>
              <a:ext cx="858838" cy="733425"/>
            </a:xfrm>
            <a:custGeom>
              <a:avLst/>
              <a:gdLst>
                <a:gd name="G0" fmla="+- 4357 0 0"/>
                <a:gd name="G1" fmla="+- 21600 0 0"/>
                <a:gd name="G2" fmla="+- 21600 0 0"/>
                <a:gd name="T0" fmla="*/ 0 w 25957"/>
                <a:gd name="T1" fmla="*/ 444 h 32338"/>
                <a:gd name="T2" fmla="*/ 23099 w 25957"/>
                <a:gd name="T3" fmla="*/ 32338 h 32338"/>
                <a:gd name="T4" fmla="*/ 4357 w 25957"/>
                <a:gd name="T5" fmla="*/ 21600 h 32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957" h="32338" fill="none" extrusionOk="0">
                  <a:moveTo>
                    <a:pt x="-1" y="443"/>
                  </a:moveTo>
                  <a:cubicBezTo>
                    <a:pt x="1433" y="148"/>
                    <a:pt x="2893" y="-1"/>
                    <a:pt x="4357" y="0"/>
                  </a:cubicBezTo>
                  <a:cubicBezTo>
                    <a:pt x="16286" y="0"/>
                    <a:pt x="25957" y="9670"/>
                    <a:pt x="25957" y="21600"/>
                  </a:cubicBezTo>
                  <a:cubicBezTo>
                    <a:pt x="25957" y="25367"/>
                    <a:pt x="24971" y="29069"/>
                    <a:pt x="23098" y="32337"/>
                  </a:cubicBezTo>
                </a:path>
                <a:path w="25957" h="32338" stroke="0" extrusionOk="0">
                  <a:moveTo>
                    <a:pt x="-1" y="443"/>
                  </a:moveTo>
                  <a:cubicBezTo>
                    <a:pt x="1433" y="148"/>
                    <a:pt x="2893" y="-1"/>
                    <a:pt x="4357" y="0"/>
                  </a:cubicBezTo>
                  <a:cubicBezTo>
                    <a:pt x="16286" y="0"/>
                    <a:pt x="25957" y="9670"/>
                    <a:pt x="25957" y="21600"/>
                  </a:cubicBezTo>
                  <a:cubicBezTo>
                    <a:pt x="25957" y="25367"/>
                    <a:pt x="24971" y="29069"/>
                    <a:pt x="23098" y="32337"/>
                  </a:cubicBezTo>
                  <a:lnTo>
                    <a:pt x="4357" y="21600"/>
                  </a:lnTo>
                  <a:close/>
                </a:path>
              </a:pathLst>
            </a:custGeom>
            <a:solidFill>
              <a:srgbClr val="75C1D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Arc 19"/>
            <p:cNvSpPr>
              <a:spLocks/>
            </p:cNvSpPr>
            <p:nvPr/>
          </p:nvSpPr>
          <p:spPr bwMode="auto">
            <a:xfrm>
              <a:off x="5413375" y="1938338"/>
              <a:ext cx="847725" cy="720725"/>
            </a:xfrm>
            <a:custGeom>
              <a:avLst/>
              <a:gdLst>
                <a:gd name="G0" fmla="+- 4322 0 0"/>
                <a:gd name="G1" fmla="+- 21600 0 0"/>
                <a:gd name="G2" fmla="+- 21600 0 0"/>
                <a:gd name="T0" fmla="*/ 0 w 25922"/>
                <a:gd name="T1" fmla="*/ 437 h 32407"/>
                <a:gd name="T2" fmla="*/ 23024 w 25922"/>
                <a:gd name="T3" fmla="*/ 32407 h 32407"/>
                <a:gd name="T4" fmla="*/ 4322 w 25922"/>
                <a:gd name="T5" fmla="*/ 21600 h 32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922" h="32407" fill="none" extrusionOk="0">
                  <a:moveTo>
                    <a:pt x="-1" y="436"/>
                  </a:moveTo>
                  <a:cubicBezTo>
                    <a:pt x="1422" y="146"/>
                    <a:pt x="2870" y="-1"/>
                    <a:pt x="4322" y="0"/>
                  </a:cubicBezTo>
                  <a:cubicBezTo>
                    <a:pt x="16251" y="0"/>
                    <a:pt x="25922" y="9670"/>
                    <a:pt x="25922" y="21600"/>
                  </a:cubicBezTo>
                  <a:cubicBezTo>
                    <a:pt x="25922" y="25394"/>
                    <a:pt x="24922" y="29121"/>
                    <a:pt x="23024" y="32407"/>
                  </a:cubicBezTo>
                </a:path>
                <a:path w="25922" h="32407" stroke="0" extrusionOk="0">
                  <a:moveTo>
                    <a:pt x="-1" y="436"/>
                  </a:moveTo>
                  <a:cubicBezTo>
                    <a:pt x="1422" y="146"/>
                    <a:pt x="2870" y="-1"/>
                    <a:pt x="4322" y="0"/>
                  </a:cubicBezTo>
                  <a:cubicBezTo>
                    <a:pt x="16251" y="0"/>
                    <a:pt x="25922" y="9670"/>
                    <a:pt x="25922" y="21600"/>
                  </a:cubicBezTo>
                  <a:cubicBezTo>
                    <a:pt x="25922" y="25394"/>
                    <a:pt x="24922" y="29121"/>
                    <a:pt x="23024" y="32407"/>
                  </a:cubicBezTo>
                  <a:lnTo>
                    <a:pt x="4322" y="21600"/>
                  </a:lnTo>
                  <a:close/>
                </a:path>
              </a:pathLst>
            </a:custGeom>
            <a:solidFill>
              <a:srgbClr val="75C1D3"/>
            </a:solidFill>
            <a:ln w="14351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Arc 20"/>
            <p:cNvSpPr>
              <a:spLocks/>
            </p:cNvSpPr>
            <p:nvPr/>
          </p:nvSpPr>
          <p:spPr bwMode="auto">
            <a:xfrm>
              <a:off x="5821363" y="2501900"/>
              <a:ext cx="822325" cy="727075"/>
            </a:xfrm>
            <a:custGeom>
              <a:avLst/>
              <a:gdLst>
                <a:gd name="G0" fmla="+- 0 0 0"/>
                <a:gd name="G1" fmla="+- 16839 0 0"/>
                <a:gd name="G2" fmla="+- 21600 0 0"/>
                <a:gd name="T0" fmla="*/ 13528 w 21600"/>
                <a:gd name="T1" fmla="*/ 0 h 29447"/>
                <a:gd name="T2" fmla="*/ 17539 w 21600"/>
                <a:gd name="T3" fmla="*/ 29447 h 29447"/>
                <a:gd name="T4" fmla="*/ 0 w 21600"/>
                <a:gd name="T5" fmla="*/ 16839 h 29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9447" fill="none" extrusionOk="0">
                  <a:moveTo>
                    <a:pt x="13528" y="-1"/>
                  </a:moveTo>
                  <a:cubicBezTo>
                    <a:pt x="18631" y="4099"/>
                    <a:pt x="21600" y="10292"/>
                    <a:pt x="21600" y="16839"/>
                  </a:cubicBezTo>
                  <a:cubicBezTo>
                    <a:pt x="21600" y="21363"/>
                    <a:pt x="20179" y="25773"/>
                    <a:pt x="17538" y="29446"/>
                  </a:cubicBezTo>
                </a:path>
                <a:path w="21600" h="29447" stroke="0" extrusionOk="0">
                  <a:moveTo>
                    <a:pt x="13528" y="-1"/>
                  </a:moveTo>
                  <a:cubicBezTo>
                    <a:pt x="18631" y="4099"/>
                    <a:pt x="21600" y="10292"/>
                    <a:pt x="21600" y="16839"/>
                  </a:cubicBezTo>
                  <a:cubicBezTo>
                    <a:pt x="21600" y="21363"/>
                    <a:pt x="20179" y="25773"/>
                    <a:pt x="17538" y="29446"/>
                  </a:cubicBezTo>
                  <a:lnTo>
                    <a:pt x="0" y="16839"/>
                  </a:lnTo>
                  <a:close/>
                </a:path>
              </a:pathLst>
            </a:custGeom>
            <a:solidFill>
              <a:srgbClr val="75C1D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Arc 21"/>
            <p:cNvSpPr>
              <a:spLocks/>
            </p:cNvSpPr>
            <p:nvPr/>
          </p:nvSpPr>
          <p:spPr bwMode="auto">
            <a:xfrm>
              <a:off x="5805488" y="2478088"/>
              <a:ext cx="812800" cy="715962"/>
            </a:xfrm>
            <a:custGeom>
              <a:avLst/>
              <a:gdLst>
                <a:gd name="G0" fmla="+- 0 0 0"/>
                <a:gd name="G1" fmla="+- 16895 0 0"/>
                <a:gd name="G2" fmla="+- 21600 0 0"/>
                <a:gd name="T0" fmla="*/ 13458 w 21600"/>
                <a:gd name="T1" fmla="*/ 0 h 29574"/>
                <a:gd name="T2" fmla="*/ 17487 w 21600"/>
                <a:gd name="T3" fmla="*/ 29574 h 29574"/>
                <a:gd name="T4" fmla="*/ 0 w 21600"/>
                <a:gd name="T5" fmla="*/ 16895 h 29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9574" fill="none" extrusionOk="0">
                  <a:moveTo>
                    <a:pt x="13458" y="-1"/>
                  </a:moveTo>
                  <a:cubicBezTo>
                    <a:pt x="18602" y="4098"/>
                    <a:pt x="21600" y="10317"/>
                    <a:pt x="21600" y="16895"/>
                  </a:cubicBezTo>
                  <a:cubicBezTo>
                    <a:pt x="21600" y="21449"/>
                    <a:pt x="20160" y="25887"/>
                    <a:pt x="17487" y="29574"/>
                  </a:cubicBezTo>
                </a:path>
                <a:path w="21600" h="29574" stroke="0" extrusionOk="0">
                  <a:moveTo>
                    <a:pt x="13458" y="-1"/>
                  </a:moveTo>
                  <a:cubicBezTo>
                    <a:pt x="18602" y="4098"/>
                    <a:pt x="21600" y="10317"/>
                    <a:pt x="21600" y="16895"/>
                  </a:cubicBezTo>
                  <a:cubicBezTo>
                    <a:pt x="21600" y="21449"/>
                    <a:pt x="20160" y="25887"/>
                    <a:pt x="17487" y="29574"/>
                  </a:cubicBezTo>
                  <a:lnTo>
                    <a:pt x="0" y="16895"/>
                  </a:lnTo>
                  <a:close/>
                </a:path>
              </a:pathLst>
            </a:custGeom>
            <a:solidFill>
              <a:srgbClr val="75C1D3"/>
            </a:solidFill>
            <a:ln w="14351">
              <a:solidFill>
                <a:srgbClr val="3399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Arc 22"/>
            <p:cNvSpPr>
              <a:spLocks/>
            </p:cNvSpPr>
            <p:nvPr/>
          </p:nvSpPr>
          <p:spPr bwMode="auto">
            <a:xfrm>
              <a:off x="5553075" y="3217863"/>
              <a:ext cx="962025" cy="1046162"/>
            </a:xfrm>
            <a:custGeom>
              <a:avLst/>
              <a:gdLst>
                <a:gd name="G0" fmla="+- 7011 0 0"/>
                <a:gd name="G1" fmla="+- 6213 0 0"/>
                <a:gd name="G2" fmla="+- 21600 0 0"/>
                <a:gd name="T0" fmla="*/ 27698 w 28611"/>
                <a:gd name="T1" fmla="*/ 0 h 27813"/>
                <a:gd name="T2" fmla="*/ 0 w 28611"/>
                <a:gd name="T3" fmla="*/ 26643 h 27813"/>
                <a:gd name="T4" fmla="*/ 7011 w 28611"/>
                <a:gd name="T5" fmla="*/ 6213 h 278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611" h="27813" fill="none" extrusionOk="0">
                  <a:moveTo>
                    <a:pt x="27698" y="-1"/>
                  </a:moveTo>
                  <a:cubicBezTo>
                    <a:pt x="28303" y="2015"/>
                    <a:pt x="28611" y="4108"/>
                    <a:pt x="28611" y="6213"/>
                  </a:cubicBezTo>
                  <a:cubicBezTo>
                    <a:pt x="28611" y="18142"/>
                    <a:pt x="18940" y="27813"/>
                    <a:pt x="7011" y="27813"/>
                  </a:cubicBezTo>
                  <a:cubicBezTo>
                    <a:pt x="4625" y="27813"/>
                    <a:pt x="2256" y="27417"/>
                    <a:pt x="-1" y="26643"/>
                  </a:cubicBezTo>
                </a:path>
                <a:path w="28611" h="27813" stroke="0" extrusionOk="0">
                  <a:moveTo>
                    <a:pt x="27698" y="-1"/>
                  </a:moveTo>
                  <a:cubicBezTo>
                    <a:pt x="28303" y="2015"/>
                    <a:pt x="28611" y="4108"/>
                    <a:pt x="28611" y="6213"/>
                  </a:cubicBezTo>
                  <a:cubicBezTo>
                    <a:pt x="28611" y="18142"/>
                    <a:pt x="18940" y="27813"/>
                    <a:pt x="7011" y="27813"/>
                  </a:cubicBezTo>
                  <a:cubicBezTo>
                    <a:pt x="4625" y="27813"/>
                    <a:pt x="2256" y="27417"/>
                    <a:pt x="-1" y="26643"/>
                  </a:cubicBezTo>
                  <a:lnTo>
                    <a:pt x="7011" y="6213"/>
                  </a:lnTo>
                  <a:close/>
                </a:path>
              </a:pathLst>
            </a:custGeom>
            <a:solidFill>
              <a:srgbClr val="75C1D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Arc 23"/>
            <p:cNvSpPr>
              <a:spLocks/>
            </p:cNvSpPr>
            <p:nvPr/>
          </p:nvSpPr>
          <p:spPr bwMode="auto">
            <a:xfrm>
              <a:off x="5500688" y="3163888"/>
              <a:ext cx="1066800" cy="1676400"/>
            </a:xfrm>
            <a:custGeom>
              <a:avLst/>
              <a:gdLst>
                <a:gd name="G0" fmla="+- 7011 0 0"/>
                <a:gd name="G1" fmla="+- 6214 0 0"/>
                <a:gd name="G2" fmla="+- 21600 0 0"/>
                <a:gd name="T0" fmla="*/ 27698 w 28611"/>
                <a:gd name="T1" fmla="*/ 0 h 27814"/>
                <a:gd name="T2" fmla="*/ 0 w 28611"/>
                <a:gd name="T3" fmla="*/ 26645 h 27814"/>
                <a:gd name="T4" fmla="*/ 7011 w 28611"/>
                <a:gd name="T5" fmla="*/ 6214 h 278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611" h="27814" fill="none" extrusionOk="0">
                  <a:moveTo>
                    <a:pt x="27697" y="0"/>
                  </a:moveTo>
                  <a:cubicBezTo>
                    <a:pt x="28303" y="2015"/>
                    <a:pt x="28611" y="4109"/>
                    <a:pt x="28611" y="6214"/>
                  </a:cubicBezTo>
                  <a:cubicBezTo>
                    <a:pt x="28611" y="18143"/>
                    <a:pt x="18940" y="27814"/>
                    <a:pt x="7011" y="27814"/>
                  </a:cubicBezTo>
                  <a:cubicBezTo>
                    <a:pt x="4625" y="27814"/>
                    <a:pt x="2256" y="27418"/>
                    <a:pt x="0" y="26644"/>
                  </a:cubicBezTo>
                </a:path>
                <a:path w="28611" h="27814" stroke="0" extrusionOk="0">
                  <a:moveTo>
                    <a:pt x="27697" y="0"/>
                  </a:moveTo>
                  <a:cubicBezTo>
                    <a:pt x="28303" y="2015"/>
                    <a:pt x="28611" y="4109"/>
                    <a:pt x="28611" y="6214"/>
                  </a:cubicBezTo>
                  <a:cubicBezTo>
                    <a:pt x="28611" y="18143"/>
                    <a:pt x="18940" y="27814"/>
                    <a:pt x="7011" y="27814"/>
                  </a:cubicBezTo>
                  <a:cubicBezTo>
                    <a:pt x="4625" y="27814"/>
                    <a:pt x="2256" y="27418"/>
                    <a:pt x="0" y="26644"/>
                  </a:cubicBezTo>
                  <a:lnTo>
                    <a:pt x="7011" y="6214"/>
                  </a:lnTo>
                  <a:close/>
                </a:path>
              </a:pathLst>
            </a:custGeom>
            <a:solidFill>
              <a:srgbClr val="75C1D3"/>
            </a:solidFill>
            <a:ln w="14351">
              <a:solidFill>
                <a:srgbClr val="3399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Arc 24"/>
            <p:cNvSpPr>
              <a:spLocks/>
            </p:cNvSpPr>
            <p:nvPr/>
          </p:nvSpPr>
          <p:spPr bwMode="auto">
            <a:xfrm>
              <a:off x="3614738" y="3851275"/>
              <a:ext cx="1970087" cy="608013"/>
            </a:xfrm>
            <a:custGeom>
              <a:avLst/>
              <a:gdLst>
                <a:gd name="G0" fmla="+- 21175 0 0"/>
                <a:gd name="G1" fmla="+- 0 0 0"/>
                <a:gd name="G2" fmla="+- 21600 0 0"/>
                <a:gd name="T0" fmla="*/ 38909 w 38909"/>
                <a:gd name="T1" fmla="*/ 12331 h 21600"/>
                <a:gd name="T2" fmla="*/ 0 w 38909"/>
                <a:gd name="T3" fmla="*/ 4266 h 21600"/>
                <a:gd name="T4" fmla="*/ 21175 w 3890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909" h="21600" fill="none" extrusionOk="0">
                  <a:moveTo>
                    <a:pt x="38909" y="12331"/>
                  </a:moveTo>
                  <a:cubicBezTo>
                    <a:pt x="34871" y="18137"/>
                    <a:pt x="28247" y="21599"/>
                    <a:pt x="21175" y="21600"/>
                  </a:cubicBezTo>
                  <a:cubicBezTo>
                    <a:pt x="10890" y="21600"/>
                    <a:pt x="2031" y="14348"/>
                    <a:pt x="0" y="4265"/>
                  </a:cubicBezTo>
                </a:path>
                <a:path w="38909" h="21600" stroke="0" extrusionOk="0">
                  <a:moveTo>
                    <a:pt x="38909" y="12331"/>
                  </a:moveTo>
                  <a:cubicBezTo>
                    <a:pt x="34871" y="18137"/>
                    <a:pt x="28247" y="21599"/>
                    <a:pt x="21175" y="21600"/>
                  </a:cubicBezTo>
                  <a:cubicBezTo>
                    <a:pt x="10890" y="21600"/>
                    <a:pt x="2031" y="14348"/>
                    <a:pt x="0" y="4265"/>
                  </a:cubicBezTo>
                  <a:lnTo>
                    <a:pt x="21175" y="0"/>
                  </a:lnTo>
                  <a:close/>
                </a:path>
              </a:pathLst>
            </a:custGeom>
            <a:solidFill>
              <a:srgbClr val="75C1D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Arc 25"/>
            <p:cNvSpPr>
              <a:spLocks/>
            </p:cNvSpPr>
            <p:nvPr/>
          </p:nvSpPr>
          <p:spPr bwMode="auto">
            <a:xfrm>
              <a:off x="3519488" y="4459288"/>
              <a:ext cx="2133600" cy="685800"/>
            </a:xfrm>
            <a:custGeom>
              <a:avLst/>
              <a:gdLst>
                <a:gd name="G0" fmla="+- 21167 0 0"/>
                <a:gd name="G1" fmla="+- 0 0 0"/>
                <a:gd name="G2" fmla="+- 21600 0 0"/>
                <a:gd name="T0" fmla="*/ 39737 w 39737"/>
                <a:gd name="T1" fmla="*/ 11032 h 21600"/>
                <a:gd name="T2" fmla="*/ 0 w 39737"/>
                <a:gd name="T3" fmla="*/ 4303 h 21600"/>
                <a:gd name="T4" fmla="*/ 21167 w 39737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737" h="21600" fill="none" extrusionOk="0">
                  <a:moveTo>
                    <a:pt x="39737" y="11032"/>
                  </a:moveTo>
                  <a:cubicBezTo>
                    <a:pt x="35844" y="17584"/>
                    <a:pt x="28787" y="21599"/>
                    <a:pt x="21167" y="21600"/>
                  </a:cubicBezTo>
                  <a:cubicBezTo>
                    <a:pt x="10896" y="21600"/>
                    <a:pt x="2046" y="14367"/>
                    <a:pt x="-1" y="4303"/>
                  </a:cubicBezTo>
                </a:path>
                <a:path w="39737" h="21600" stroke="0" extrusionOk="0">
                  <a:moveTo>
                    <a:pt x="39737" y="11032"/>
                  </a:moveTo>
                  <a:cubicBezTo>
                    <a:pt x="35844" y="17584"/>
                    <a:pt x="28787" y="21599"/>
                    <a:pt x="21167" y="21600"/>
                  </a:cubicBezTo>
                  <a:cubicBezTo>
                    <a:pt x="10896" y="21600"/>
                    <a:pt x="2046" y="14367"/>
                    <a:pt x="-1" y="4303"/>
                  </a:cubicBezTo>
                  <a:lnTo>
                    <a:pt x="21167" y="0"/>
                  </a:lnTo>
                  <a:close/>
                </a:path>
              </a:pathLst>
            </a:custGeom>
            <a:solidFill>
              <a:srgbClr val="75C1D3"/>
            </a:solidFill>
            <a:ln w="14351">
              <a:solidFill>
                <a:srgbClr val="339999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 sz="1800"/>
            </a:p>
          </p:txBody>
        </p:sp>
        <p:sp>
          <p:nvSpPr>
            <p:cNvPr id="39" name="Text Box 26"/>
            <p:cNvSpPr txBox="1">
              <a:spLocks noChangeArrowheads="1"/>
            </p:cNvSpPr>
            <p:nvPr/>
          </p:nvSpPr>
          <p:spPr bwMode="auto">
            <a:xfrm>
              <a:off x="4205288" y="1411288"/>
              <a:ext cx="768350" cy="347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73025" tIns="36512" rIns="73025" bIns="36512">
              <a:spAutoFit/>
            </a:bodyPr>
            <a:lstStyle/>
            <a:p>
              <a:r>
                <a:rPr lang="en-US" sz="1800"/>
                <a:t>OXC2</a:t>
              </a:r>
            </a:p>
          </p:txBody>
        </p:sp>
        <p:sp>
          <p:nvSpPr>
            <p:cNvPr id="40" name="Line 27"/>
            <p:cNvSpPr>
              <a:spLocks noChangeShapeType="1"/>
            </p:cNvSpPr>
            <p:nvPr/>
          </p:nvSpPr>
          <p:spPr bwMode="auto">
            <a:xfrm>
              <a:off x="1454531" y="2988187"/>
              <a:ext cx="1755775" cy="3016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41" name="Line 28"/>
            <p:cNvSpPr>
              <a:spLocks noChangeShapeType="1"/>
            </p:cNvSpPr>
            <p:nvPr/>
          </p:nvSpPr>
          <p:spPr bwMode="auto">
            <a:xfrm flipH="1">
              <a:off x="3367088" y="2325688"/>
              <a:ext cx="990600" cy="685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42" name="Line 29"/>
            <p:cNvSpPr>
              <a:spLocks noChangeShapeType="1"/>
            </p:cNvSpPr>
            <p:nvPr/>
          </p:nvSpPr>
          <p:spPr bwMode="auto">
            <a:xfrm>
              <a:off x="4586288" y="2386145"/>
              <a:ext cx="1066800" cy="685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73025" tIns="36512" rIns="73025" bIns="36512"/>
            <a:lstStyle/>
            <a:p>
              <a:endParaRPr lang="en-US"/>
            </a:p>
          </p:txBody>
        </p:sp>
        <p:pic>
          <p:nvPicPr>
            <p:cNvPr id="43" name="Picture 30" descr="OptXConn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52888" y="1716088"/>
              <a:ext cx="838200" cy="825500"/>
            </a:xfrm>
            <a:prstGeom prst="rect">
              <a:avLst/>
            </a:prstGeom>
            <a:noFill/>
          </p:spPr>
        </p:pic>
        <p:sp>
          <p:nvSpPr>
            <p:cNvPr id="44" name="Line 31"/>
            <p:cNvSpPr>
              <a:spLocks noChangeShapeType="1"/>
            </p:cNvSpPr>
            <p:nvPr/>
          </p:nvSpPr>
          <p:spPr bwMode="auto">
            <a:xfrm flipV="1">
              <a:off x="1538288" y="2501373"/>
              <a:ext cx="532337" cy="1139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73025" tIns="36512" rIns="73025" bIns="36512"/>
            <a:lstStyle/>
            <a:p>
              <a:endParaRPr lang="en-US"/>
            </a:p>
          </p:txBody>
        </p:sp>
        <p:pic>
          <p:nvPicPr>
            <p:cNvPr id="45" name="Picture 32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2488" y="2478088"/>
              <a:ext cx="906462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6" name="Picture 33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948488" y="3697288"/>
              <a:ext cx="906462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47" name="Text Box 34"/>
            <p:cNvSpPr txBox="1">
              <a:spLocks noChangeArrowheads="1"/>
            </p:cNvSpPr>
            <p:nvPr/>
          </p:nvSpPr>
          <p:spPr bwMode="auto">
            <a:xfrm>
              <a:off x="771525" y="2173288"/>
              <a:ext cx="1073150" cy="34766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lIns="73025" tIns="36512" rIns="73025" bIns="36512">
              <a:spAutoFit/>
            </a:bodyPr>
            <a:lstStyle/>
            <a:p>
              <a:r>
                <a:rPr lang="en-US" sz="1800" dirty="0"/>
                <a:t>Router 1</a:t>
              </a:r>
            </a:p>
          </p:txBody>
        </p:sp>
        <p:sp>
          <p:nvSpPr>
            <p:cNvPr id="48" name="Text Box 35"/>
            <p:cNvSpPr txBox="1">
              <a:spLocks noChangeArrowheads="1"/>
            </p:cNvSpPr>
            <p:nvPr/>
          </p:nvSpPr>
          <p:spPr bwMode="auto">
            <a:xfrm>
              <a:off x="6927850" y="4435475"/>
              <a:ext cx="1073150" cy="34766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lIns="73025" tIns="36512" rIns="73025" bIns="36512">
              <a:spAutoFit/>
            </a:bodyPr>
            <a:lstStyle/>
            <a:p>
              <a:r>
                <a:rPr lang="en-US" sz="1800"/>
                <a:t>Router 2</a:t>
              </a:r>
            </a:p>
          </p:txBody>
        </p:sp>
        <p:sp>
          <p:nvSpPr>
            <p:cNvPr id="49" name="Line 36"/>
            <p:cNvSpPr>
              <a:spLocks noChangeShapeType="1"/>
            </p:cNvSpPr>
            <p:nvPr/>
          </p:nvSpPr>
          <p:spPr bwMode="auto">
            <a:xfrm>
              <a:off x="4433888" y="2554288"/>
              <a:ext cx="228600" cy="1447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50" name="Line 37"/>
            <p:cNvSpPr>
              <a:spLocks noChangeShapeType="1"/>
            </p:cNvSpPr>
            <p:nvPr/>
          </p:nvSpPr>
          <p:spPr bwMode="auto">
            <a:xfrm>
              <a:off x="3367088" y="3697288"/>
              <a:ext cx="838200" cy="685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51" name="Line 38"/>
            <p:cNvSpPr>
              <a:spLocks noChangeShapeType="1"/>
            </p:cNvSpPr>
            <p:nvPr/>
          </p:nvSpPr>
          <p:spPr bwMode="auto">
            <a:xfrm flipH="1">
              <a:off x="4967288" y="3697288"/>
              <a:ext cx="685800" cy="76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52" name="Line 39"/>
            <p:cNvSpPr>
              <a:spLocks noChangeShapeType="1"/>
            </p:cNvSpPr>
            <p:nvPr/>
          </p:nvSpPr>
          <p:spPr bwMode="auto">
            <a:xfrm>
              <a:off x="5663165" y="3226234"/>
              <a:ext cx="1364868" cy="73364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53" name="Line 40"/>
            <p:cNvSpPr>
              <a:spLocks noChangeShapeType="1"/>
            </p:cNvSpPr>
            <p:nvPr/>
          </p:nvSpPr>
          <p:spPr bwMode="auto">
            <a:xfrm flipV="1">
              <a:off x="4967288" y="4078288"/>
              <a:ext cx="1981200" cy="381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54" name="Text Box 41"/>
            <p:cNvSpPr txBox="1">
              <a:spLocks noChangeArrowheads="1"/>
            </p:cNvSpPr>
            <p:nvPr/>
          </p:nvSpPr>
          <p:spPr bwMode="auto">
            <a:xfrm>
              <a:off x="2795588" y="3868738"/>
              <a:ext cx="1368425" cy="6223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lIns="73025" tIns="36512" rIns="73025" bIns="36512">
              <a:spAutoFit/>
            </a:bodyPr>
            <a:lstStyle/>
            <a:p>
              <a:r>
                <a:rPr lang="en-US" sz="1800"/>
                <a:t>GMPLS Network</a:t>
              </a:r>
            </a:p>
          </p:txBody>
        </p:sp>
        <p:pic>
          <p:nvPicPr>
            <p:cNvPr id="55" name="Picture 42" descr="OptXConn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05288" y="4002088"/>
              <a:ext cx="838200" cy="825500"/>
            </a:xfrm>
            <a:prstGeom prst="rect">
              <a:avLst/>
            </a:prstGeom>
            <a:noFill/>
          </p:spPr>
        </p:pic>
        <p:pic>
          <p:nvPicPr>
            <p:cNvPr id="56" name="Picture 43" descr="OptXConn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062288" y="2935288"/>
              <a:ext cx="838200" cy="825500"/>
            </a:xfrm>
            <a:prstGeom prst="rect">
              <a:avLst/>
            </a:prstGeom>
            <a:noFill/>
          </p:spPr>
        </p:pic>
        <p:pic>
          <p:nvPicPr>
            <p:cNvPr id="57" name="Picture 44" descr="OptXConn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195888" y="2935288"/>
              <a:ext cx="838200" cy="825500"/>
            </a:xfrm>
            <a:prstGeom prst="rect">
              <a:avLst/>
            </a:prstGeom>
            <a:noFill/>
          </p:spPr>
        </p:pic>
        <p:sp>
          <p:nvSpPr>
            <p:cNvPr id="58" name="Text Box 45"/>
            <p:cNvSpPr txBox="1">
              <a:spLocks noChangeArrowheads="1"/>
            </p:cNvSpPr>
            <p:nvPr/>
          </p:nvSpPr>
          <p:spPr bwMode="auto">
            <a:xfrm>
              <a:off x="5805488" y="2630488"/>
              <a:ext cx="768350" cy="347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73025" tIns="36512" rIns="73025" bIns="36512">
              <a:spAutoFit/>
            </a:bodyPr>
            <a:lstStyle/>
            <a:p>
              <a:r>
                <a:rPr lang="en-US" sz="1800" dirty="0" err="1"/>
                <a:t>OXC3</a:t>
              </a:r>
              <a:endParaRPr lang="en-US" sz="1800" dirty="0"/>
            </a:p>
          </p:txBody>
        </p:sp>
        <p:sp>
          <p:nvSpPr>
            <p:cNvPr id="59" name="Text Box 46"/>
            <p:cNvSpPr txBox="1">
              <a:spLocks noChangeArrowheads="1"/>
            </p:cNvSpPr>
            <p:nvPr/>
          </p:nvSpPr>
          <p:spPr bwMode="auto">
            <a:xfrm>
              <a:off x="2776095" y="1540651"/>
              <a:ext cx="768350" cy="347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73025" tIns="36512" rIns="73025" bIns="36512">
              <a:spAutoFit/>
            </a:bodyPr>
            <a:lstStyle/>
            <a:p>
              <a:r>
                <a:rPr lang="en-US" sz="1800" dirty="0" err="1"/>
                <a:t>OXC1</a:t>
              </a:r>
              <a:endParaRPr lang="en-US" sz="1800" dirty="0"/>
            </a:p>
          </p:txBody>
        </p:sp>
        <p:sp>
          <p:nvSpPr>
            <p:cNvPr id="60" name="Text Box 47"/>
            <p:cNvSpPr txBox="1">
              <a:spLocks noChangeArrowheads="1"/>
            </p:cNvSpPr>
            <p:nvPr/>
          </p:nvSpPr>
          <p:spPr bwMode="auto">
            <a:xfrm>
              <a:off x="4230190" y="3744381"/>
              <a:ext cx="768350" cy="347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73025" tIns="36512" rIns="73025" bIns="36512">
              <a:spAutoFit/>
            </a:bodyPr>
            <a:lstStyle/>
            <a:p>
              <a:r>
                <a:rPr lang="en-US" sz="1800" dirty="0" err="1"/>
                <a:t>OXC4</a:t>
              </a:r>
              <a:endParaRPr lang="en-US" sz="1800" dirty="0"/>
            </a:p>
          </p:txBody>
        </p:sp>
        <p:sp>
          <p:nvSpPr>
            <p:cNvPr id="61" name="Freeform 48"/>
            <p:cNvSpPr>
              <a:spLocks/>
            </p:cNvSpPr>
            <p:nvPr/>
          </p:nvSpPr>
          <p:spPr bwMode="auto">
            <a:xfrm>
              <a:off x="1625600" y="2032000"/>
              <a:ext cx="5319713" cy="1809750"/>
            </a:xfrm>
            <a:custGeom>
              <a:avLst/>
              <a:gdLst/>
              <a:ahLst/>
              <a:cxnLst>
                <a:cxn ang="0">
                  <a:pos x="0" y="317"/>
                </a:cxn>
                <a:cxn ang="0">
                  <a:pos x="1565" y="10"/>
                </a:cxn>
                <a:cxn ang="0">
                  <a:pos x="2102" y="259"/>
                </a:cxn>
                <a:cxn ang="0">
                  <a:pos x="2506" y="547"/>
                </a:cxn>
                <a:cxn ang="0">
                  <a:pos x="2822" y="864"/>
                </a:cxn>
                <a:cxn ang="0">
                  <a:pos x="3350" y="1142"/>
                </a:cxn>
              </a:cxnLst>
              <a:rect l="0" t="0" r="r" b="b"/>
              <a:pathLst>
                <a:path w="3350" h="1142">
                  <a:moveTo>
                    <a:pt x="0" y="317"/>
                  </a:moveTo>
                  <a:cubicBezTo>
                    <a:pt x="607" y="168"/>
                    <a:pt x="1215" y="20"/>
                    <a:pt x="1565" y="10"/>
                  </a:cubicBezTo>
                  <a:cubicBezTo>
                    <a:pt x="1915" y="0"/>
                    <a:pt x="1945" y="170"/>
                    <a:pt x="2102" y="259"/>
                  </a:cubicBezTo>
                  <a:cubicBezTo>
                    <a:pt x="2259" y="348"/>
                    <a:pt x="2386" y="446"/>
                    <a:pt x="2506" y="547"/>
                  </a:cubicBezTo>
                  <a:cubicBezTo>
                    <a:pt x="2626" y="648"/>
                    <a:pt x="2681" y="765"/>
                    <a:pt x="2822" y="864"/>
                  </a:cubicBezTo>
                  <a:cubicBezTo>
                    <a:pt x="2963" y="963"/>
                    <a:pt x="3262" y="1096"/>
                    <a:pt x="3350" y="1142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pic>
          <p:nvPicPr>
            <p:cNvPr id="62" name="Picture 30" descr="OptXConn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759260" y="1900386"/>
              <a:ext cx="838200" cy="825500"/>
            </a:xfrm>
            <a:prstGeom prst="rect">
              <a:avLst/>
            </a:prstGeom>
            <a:noFill/>
          </p:spPr>
        </p:pic>
        <p:sp>
          <p:nvSpPr>
            <p:cNvPr id="63" name="Line 28"/>
            <p:cNvSpPr>
              <a:spLocks noChangeShapeType="1"/>
            </p:cNvSpPr>
            <p:nvPr/>
          </p:nvSpPr>
          <p:spPr bwMode="auto">
            <a:xfrm>
              <a:off x="3136604" y="2700670"/>
              <a:ext cx="361507" cy="24455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73025" tIns="36512" rIns="73025" bIns="36512"/>
            <a:lstStyle/>
            <a:p>
              <a:endParaRPr 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5758657" y="2980775"/>
            <a:ext cx="260008" cy="2060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1</a:t>
            </a:r>
            <a:endParaRPr lang="en-US" sz="1050" dirty="0"/>
          </a:p>
        </p:txBody>
      </p:sp>
      <p:sp>
        <p:nvSpPr>
          <p:cNvPr id="7" name="Text Box 45"/>
          <p:cNvSpPr txBox="1">
            <a:spLocks noChangeArrowheads="1"/>
          </p:cNvSpPr>
          <p:nvPr/>
        </p:nvSpPr>
        <p:spPr bwMode="auto">
          <a:xfrm>
            <a:off x="6494640" y="2221846"/>
            <a:ext cx="768350" cy="282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73025" tIns="36512" rIns="73025" bIns="36512">
            <a:spAutoFit/>
          </a:bodyPr>
          <a:lstStyle/>
          <a:p>
            <a:r>
              <a:rPr lang="en-US" sz="1800" dirty="0" err="1" smtClean="0"/>
              <a:t>OXC5</a:t>
            </a:r>
            <a:endParaRPr lang="en-US" sz="1800" dirty="0"/>
          </a:p>
        </p:txBody>
      </p:sp>
      <p:sp>
        <p:nvSpPr>
          <p:cNvPr id="8" name="Text Box 45"/>
          <p:cNvSpPr txBox="1">
            <a:spLocks noChangeArrowheads="1"/>
          </p:cNvSpPr>
          <p:nvPr/>
        </p:nvSpPr>
        <p:spPr bwMode="auto">
          <a:xfrm>
            <a:off x="1629176" y="1198682"/>
            <a:ext cx="768350" cy="282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73025" tIns="36512" rIns="73025" bIns="36512">
            <a:spAutoFit/>
          </a:bodyPr>
          <a:lstStyle/>
          <a:p>
            <a:r>
              <a:rPr lang="en-US" sz="1800" dirty="0" err="1" smtClean="0"/>
              <a:t>OXC6</a:t>
            </a:r>
            <a:endParaRPr lang="en-US" sz="1800" dirty="0"/>
          </a:p>
        </p:txBody>
      </p:sp>
      <p:sp>
        <p:nvSpPr>
          <p:cNvPr id="9" name="TextBox 8"/>
          <p:cNvSpPr txBox="1"/>
          <p:nvPr/>
        </p:nvSpPr>
        <p:spPr>
          <a:xfrm>
            <a:off x="6636532" y="2552496"/>
            <a:ext cx="260008" cy="2060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1</a:t>
            </a:r>
            <a:endParaRPr lang="en-US" sz="1050" dirty="0"/>
          </a:p>
        </p:txBody>
      </p:sp>
      <p:sp>
        <p:nvSpPr>
          <p:cNvPr id="10" name="TextBox 9"/>
          <p:cNvSpPr txBox="1"/>
          <p:nvPr/>
        </p:nvSpPr>
        <p:spPr>
          <a:xfrm>
            <a:off x="6607563" y="2884693"/>
            <a:ext cx="260008" cy="2060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1</a:t>
            </a:r>
            <a:endParaRPr lang="en-US" sz="1050" dirty="0"/>
          </a:p>
        </p:txBody>
      </p:sp>
      <p:pic>
        <p:nvPicPr>
          <p:cNvPr id="11" name="Picture 30" descr="OptXCon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67235" y="1641603"/>
            <a:ext cx="466329" cy="633894"/>
          </a:xfrm>
          <a:prstGeom prst="rect">
            <a:avLst/>
          </a:prstGeom>
          <a:noFill/>
        </p:spPr>
      </p:pic>
      <p:pic>
        <p:nvPicPr>
          <p:cNvPr id="12" name="Picture 30" descr="OptXCon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64977" y="2507357"/>
            <a:ext cx="386669" cy="633894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6092426" y="2239722"/>
            <a:ext cx="260008" cy="2060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3</a:t>
            </a:r>
            <a:endParaRPr lang="en-US" sz="1050" dirty="0"/>
          </a:p>
        </p:txBody>
      </p:sp>
      <p:sp>
        <p:nvSpPr>
          <p:cNvPr id="14" name="Line 31"/>
          <p:cNvSpPr>
            <a:spLocks noChangeShapeType="1"/>
          </p:cNvSpPr>
          <p:nvPr/>
        </p:nvSpPr>
        <p:spPr bwMode="auto">
          <a:xfrm flipV="1">
            <a:off x="2303011" y="1416899"/>
            <a:ext cx="1793099" cy="28365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15" name="Freeform 14"/>
          <p:cNvSpPr/>
          <p:nvPr/>
        </p:nvSpPr>
        <p:spPr bwMode="auto">
          <a:xfrm>
            <a:off x="1791181" y="1584176"/>
            <a:ext cx="5295900" cy="1546170"/>
          </a:xfrm>
          <a:custGeom>
            <a:avLst/>
            <a:gdLst>
              <a:gd name="connsiteX0" fmla="*/ 0 w 5295900"/>
              <a:gd name="connsiteY0" fmla="*/ 343123 h 1905223"/>
              <a:gd name="connsiteX1" fmla="*/ 63500 w 5295900"/>
              <a:gd name="connsiteY1" fmla="*/ 330423 h 1905223"/>
              <a:gd name="connsiteX2" fmla="*/ 101600 w 5295900"/>
              <a:gd name="connsiteY2" fmla="*/ 317723 h 1905223"/>
              <a:gd name="connsiteX3" fmla="*/ 177800 w 5295900"/>
              <a:gd name="connsiteY3" fmla="*/ 305023 h 1905223"/>
              <a:gd name="connsiteX4" fmla="*/ 292100 w 5295900"/>
              <a:gd name="connsiteY4" fmla="*/ 279623 h 1905223"/>
              <a:gd name="connsiteX5" fmla="*/ 495300 w 5295900"/>
              <a:gd name="connsiteY5" fmla="*/ 266923 h 1905223"/>
              <a:gd name="connsiteX6" fmla="*/ 609600 w 5295900"/>
              <a:gd name="connsiteY6" fmla="*/ 254223 h 1905223"/>
              <a:gd name="connsiteX7" fmla="*/ 698500 w 5295900"/>
              <a:gd name="connsiteY7" fmla="*/ 228823 h 1905223"/>
              <a:gd name="connsiteX8" fmla="*/ 825500 w 5295900"/>
              <a:gd name="connsiteY8" fmla="*/ 203423 h 1905223"/>
              <a:gd name="connsiteX9" fmla="*/ 927100 w 5295900"/>
              <a:gd name="connsiteY9" fmla="*/ 178023 h 1905223"/>
              <a:gd name="connsiteX10" fmla="*/ 965200 w 5295900"/>
              <a:gd name="connsiteY10" fmla="*/ 165323 h 1905223"/>
              <a:gd name="connsiteX11" fmla="*/ 1079500 w 5295900"/>
              <a:gd name="connsiteY11" fmla="*/ 139923 h 1905223"/>
              <a:gd name="connsiteX12" fmla="*/ 1193800 w 5295900"/>
              <a:gd name="connsiteY12" fmla="*/ 127223 h 1905223"/>
              <a:gd name="connsiteX13" fmla="*/ 1270000 w 5295900"/>
              <a:gd name="connsiteY13" fmla="*/ 114523 h 1905223"/>
              <a:gd name="connsiteX14" fmla="*/ 1346200 w 5295900"/>
              <a:gd name="connsiteY14" fmla="*/ 89123 h 1905223"/>
              <a:gd name="connsiteX15" fmla="*/ 1511300 w 5295900"/>
              <a:gd name="connsiteY15" fmla="*/ 76423 h 1905223"/>
              <a:gd name="connsiteX16" fmla="*/ 1562100 w 5295900"/>
              <a:gd name="connsiteY16" fmla="*/ 63723 h 1905223"/>
              <a:gd name="connsiteX17" fmla="*/ 1600200 w 5295900"/>
              <a:gd name="connsiteY17" fmla="*/ 51023 h 1905223"/>
              <a:gd name="connsiteX18" fmla="*/ 1803400 w 5295900"/>
              <a:gd name="connsiteY18" fmla="*/ 38323 h 1905223"/>
              <a:gd name="connsiteX19" fmla="*/ 1943100 w 5295900"/>
              <a:gd name="connsiteY19" fmla="*/ 25623 h 1905223"/>
              <a:gd name="connsiteX20" fmla="*/ 1981200 w 5295900"/>
              <a:gd name="connsiteY20" fmla="*/ 12923 h 1905223"/>
              <a:gd name="connsiteX21" fmla="*/ 2667000 w 5295900"/>
              <a:gd name="connsiteY21" fmla="*/ 12923 h 1905223"/>
              <a:gd name="connsiteX22" fmla="*/ 2717800 w 5295900"/>
              <a:gd name="connsiteY22" fmla="*/ 25623 h 1905223"/>
              <a:gd name="connsiteX23" fmla="*/ 2730500 w 5295900"/>
              <a:gd name="connsiteY23" fmla="*/ 63723 h 1905223"/>
              <a:gd name="connsiteX24" fmla="*/ 2743200 w 5295900"/>
              <a:gd name="connsiteY24" fmla="*/ 127223 h 1905223"/>
              <a:gd name="connsiteX25" fmla="*/ 2781300 w 5295900"/>
              <a:gd name="connsiteY25" fmla="*/ 203423 h 1905223"/>
              <a:gd name="connsiteX26" fmla="*/ 2819400 w 5295900"/>
              <a:gd name="connsiteY26" fmla="*/ 228823 h 1905223"/>
              <a:gd name="connsiteX27" fmla="*/ 2870200 w 5295900"/>
              <a:gd name="connsiteY27" fmla="*/ 305023 h 1905223"/>
              <a:gd name="connsiteX28" fmla="*/ 2895600 w 5295900"/>
              <a:gd name="connsiteY28" fmla="*/ 343123 h 1905223"/>
              <a:gd name="connsiteX29" fmla="*/ 2921000 w 5295900"/>
              <a:gd name="connsiteY29" fmla="*/ 419323 h 1905223"/>
              <a:gd name="connsiteX30" fmla="*/ 2933700 w 5295900"/>
              <a:gd name="connsiteY30" fmla="*/ 457423 h 1905223"/>
              <a:gd name="connsiteX31" fmla="*/ 2946400 w 5295900"/>
              <a:gd name="connsiteY31" fmla="*/ 495523 h 1905223"/>
              <a:gd name="connsiteX32" fmla="*/ 2959100 w 5295900"/>
              <a:gd name="connsiteY32" fmla="*/ 736823 h 1905223"/>
              <a:gd name="connsiteX33" fmla="*/ 2984500 w 5295900"/>
              <a:gd name="connsiteY33" fmla="*/ 825723 h 1905223"/>
              <a:gd name="connsiteX34" fmla="*/ 2997200 w 5295900"/>
              <a:gd name="connsiteY34" fmla="*/ 876523 h 1905223"/>
              <a:gd name="connsiteX35" fmla="*/ 3009900 w 5295900"/>
              <a:gd name="connsiteY35" fmla="*/ 1321023 h 1905223"/>
              <a:gd name="connsiteX36" fmla="*/ 3035300 w 5295900"/>
              <a:gd name="connsiteY36" fmla="*/ 1397223 h 1905223"/>
              <a:gd name="connsiteX37" fmla="*/ 3060700 w 5295900"/>
              <a:gd name="connsiteY37" fmla="*/ 1511523 h 1905223"/>
              <a:gd name="connsiteX38" fmla="*/ 3073400 w 5295900"/>
              <a:gd name="connsiteY38" fmla="*/ 1549623 h 1905223"/>
              <a:gd name="connsiteX39" fmla="*/ 3098800 w 5295900"/>
              <a:gd name="connsiteY39" fmla="*/ 1727423 h 1905223"/>
              <a:gd name="connsiteX40" fmla="*/ 3111500 w 5295900"/>
              <a:gd name="connsiteY40" fmla="*/ 1765523 h 1905223"/>
              <a:gd name="connsiteX41" fmla="*/ 3124200 w 5295900"/>
              <a:gd name="connsiteY41" fmla="*/ 1854423 h 1905223"/>
              <a:gd name="connsiteX42" fmla="*/ 3136900 w 5295900"/>
              <a:gd name="connsiteY42" fmla="*/ 1892523 h 1905223"/>
              <a:gd name="connsiteX43" fmla="*/ 3175000 w 5295900"/>
              <a:gd name="connsiteY43" fmla="*/ 1905223 h 1905223"/>
              <a:gd name="connsiteX44" fmla="*/ 3340100 w 5295900"/>
              <a:gd name="connsiteY44" fmla="*/ 1867123 h 1905223"/>
              <a:gd name="connsiteX45" fmla="*/ 3416300 w 5295900"/>
              <a:gd name="connsiteY45" fmla="*/ 1841723 h 1905223"/>
              <a:gd name="connsiteX46" fmla="*/ 3454400 w 5295900"/>
              <a:gd name="connsiteY46" fmla="*/ 1829023 h 1905223"/>
              <a:gd name="connsiteX47" fmla="*/ 3835400 w 5295900"/>
              <a:gd name="connsiteY47" fmla="*/ 1803623 h 1905223"/>
              <a:gd name="connsiteX48" fmla="*/ 3911600 w 5295900"/>
              <a:gd name="connsiteY48" fmla="*/ 1778223 h 1905223"/>
              <a:gd name="connsiteX49" fmla="*/ 3949700 w 5295900"/>
              <a:gd name="connsiteY49" fmla="*/ 1765523 h 1905223"/>
              <a:gd name="connsiteX50" fmla="*/ 4000500 w 5295900"/>
              <a:gd name="connsiteY50" fmla="*/ 1752823 h 1905223"/>
              <a:gd name="connsiteX51" fmla="*/ 4038600 w 5295900"/>
              <a:gd name="connsiteY51" fmla="*/ 1740123 h 1905223"/>
              <a:gd name="connsiteX52" fmla="*/ 4254500 w 5295900"/>
              <a:gd name="connsiteY52" fmla="*/ 1714723 h 1905223"/>
              <a:gd name="connsiteX53" fmla="*/ 4368800 w 5295900"/>
              <a:gd name="connsiteY53" fmla="*/ 1689323 h 1905223"/>
              <a:gd name="connsiteX54" fmla="*/ 4483100 w 5295900"/>
              <a:gd name="connsiteY54" fmla="*/ 1676623 h 1905223"/>
              <a:gd name="connsiteX55" fmla="*/ 4584700 w 5295900"/>
              <a:gd name="connsiteY55" fmla="*/ 1663923 h 1905223"/>
              <a:gd name="connsiteX56" fmla="*/ 4597400 w 5295900"/>
              <a:gd name="connsiteY56" fmla="*/ 1625823 h 1905223"/>
              <a:gd name="connsiteX57" fmla="*/ 4648200 w 5295900"/>
              <a:gd name="connsiteY57" fmla="*/ 1511523 h 1905223"/>
              <a:gd name="connsiteX58" fmla="*/ 4660900 w 5295900"/>
              <a:gd name="connsiteY58" fmla="*/ 1435323 h 1905223"/>
              <a:gd name="connsiteX59" fmla="*/ 4673600 w 5295900"/>
              <a:gd name="connsiteY59" fmla="*/ 1397223 h 1905223"/>
              <a:gd name="connsiteX60" fmla="*/ 4686300 w 5295900"/>
              <a:gd name="connsiteY60" fmla="*/ 1333723 h 1905223"/>
              <a:gd name="connsiteX61" fmla="*/ 4699000 w 5295900"/>
              <a:gd name="connsiteY61" fmla="*/ 1282923 h 1905223"/>
              <a:gd name="connsiteX62" fmla="*/ 4762500 w 5295900"/>
              <a:gd name="connsiteY62" fmla="*/ 1333723 h 1905223"/>
              <a:gd name="connsiteX63" fmla="*/ 4838700 w 5295900"/>
              <a:gd name="connsiteY63" fmla="*/ 1384523 h 1905223"/>
              <a:gd name="connsiteX64" fmla="*/ 4914900 w 5295900"/>
              <a:gd name="connsiteY64" fmla="*/ 1409923 h 1905223"/>
              <a:gd name="connsiteX65" fmla="*/ 4953000 w 5295900"/>
              <a:gd name="connsiteY65" fmla="*/ 1422623 h 1905223"/>
              <a:gd name="connsiteX66" fmla="*/ 4991100 w 5295900"/>
              <a:gd name="connsiteY66" fmla="*/ 1448023 h 1905223"/>
              <a:gd name="connsiteX67" fmla="*/ 5029200 w 5295900"/>
              <a:gd name="connsiteY67" fmla="*/ 1460723 h 1905223"/>
              <a:gd name="connsiteX68" fmla="*/ 5105400 w 5295900"/>
              <a:gd name="connsiteY68" fmla="*/ 1511523 h 1905223"/>
              <a:gd name="connsiteX69" fmla="*/ 5181600 w 5295900"/>
              <a:gd name="connsiteY69" fmla="*/ 1536923 h 1905223"/>
              <a:gd name="connsiteX70" fmla="*/ 5270500 w 5295900"/>
              <a:gd name="connsiteY70" fmla="*/ 1562323 h 1905223"/>
              <a:gd name="connsiteX71" fmla="*/ 5295900 w 5295900"/>
              <a:gd name="connsiteY71" fmla="*/ 1562323 h 1905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5295900" h="1905223">
                <a:moveTo>
                  <a:pt x="0" y="343123"/>
                </a:moveTo>
                <a:cubicBezTo>
                  <a:pt x="21167" y="338890"/>
                  <a:pt x="42559" y="335658"/>
                  <a:pt x="63500" y="330423"/>
                </a:cubicBezTo>
                <a:cubicBezTo>
                  <a:pt x="76487" y="327176"/>
                  <a:pt x="88532" y="320627"/>
                  <a:pt x="101600" y="317723"/>
                </a:cubicBezTo>
                <a:cubicBezTo>
                  <a:pt x="126737" y="312137"/>
                  <a:pt x="152663" y="310609"/>
                  <a:pt x="177800" y="305023"/>
                </a:cubicBezTo>
                <a:cubicBezTo>
                  <a:pt x="266423" y="285329"/>
                  <a:pt x="152502" y="292314"/>
                  <a:pt x="292100" y="279623"/>
                </a:cubicBezTo>
                <a:cubicBezTo>
                  <a:pt x="359687" y="273479"/>
                  <a:pt x="427651" y="272335"/>
                  <a:pt x="495300" y="266923"/>
                </a:cubicBezTo>
                <a:cubicBezTo>
                  <a:pt x="533512" y="263866"/>
                  <a:pt x="571500" y="258456"/>
                  <a:pt x="609600" y="254223"/>
                </a:cubicBezTo>
                <a:cubicBezTo>
                  <a:pt x="639233" y="245756"/>
                  <a:pt x="668500" y="235882"/>
                  <a:pt x="698500" y="228823"/>
                </a:cubicBezTo>
                <a:cubicBezTo>
                  <a:pt x="740524" y="218935"/>
                  <a:pt x="784544" y="217075"/>
                  <a:pt x="825500" y="203423"/>
                </a:cubicBezTo>
                <a:cubicBezTo>
                  <a:pt x="912591" y="174393"/>
                  <a:pt x="804497" y="208674"/>
                  <a:pt x="927100" y="178023"/>
                </a:cubicBezTo>
                <a:cubicBezTo>
                  <a:pt x="940087" y="174776"/>
                  <a:pt x="952328" y="169001"/>
                  <a:pt x="965200" y="165323"/>
                </a:cubicBezTo>
                <a:cubicBezTo>
                  <a:pt x="992931" y="157400"/>
                  <a:pt x="1053311" y="143664"/>
                  <a:pt x="1079500" y="139923"/>
                </a:cubicBezTo>
                <a:cubicBezTo>
                  <a:pt x="1117449" y="134502"/>
                  <a:pt x="1155802" y="132289"/>
                  <a:pt x="1193800" y="127223"/>
                </a:cubicBezTo>
                <a:cubicBezTo>
                  <a:pt x="1219324" y="123820"/>
                  <a:pt x="1245018" y="120768"/>
                  <a:pt x="1270000" y="114523"/>
                </a:cubicBezTo>
                <a:cubicBezTo>
                  <a:pt x="1295975" y="108029"/>
                  <a:pt x="1319505" y="91176"/>
                  <a:pt x="1346200" y="89123"/>
                </a:cubicBezTo>
                <a:lnTo>
                  <a:pt x="1511300" y="76423"/>
                </a:lnTo>
                <a:cubicBezTo>
                  <a:pt x="1528233" y="72190"/>
                  <a:pt x="1545317" y="68518"/>
                  <a:pt x="1562100" y="63723"/>
                </a:cubicBezTo>
                <a:cubicBezTo>
                  <a:pt x="1574972" y="60045"/>
                  <a:pt x="1586887" y="52424"/>
                  <a:pt x="1600200" y="51023"/>
                </a:cubicBezTo>
                <a:cubicBezTo>
                  <a:pt x="1667693" y="43919"/>
                  <a:pt x="1735720" y="43336"/>
                  <a:pt x="1803400" y="38323"/>
                </a:cubicBezTo>
                <a:cubicBezTo>
                  <a:pt x="1850031" y="34869"/>
                  <a:pt x="1896533" y="29856"/>
                  <a:pt x="1943100" y="25623"/>
                </a:cubicBezTo>
                <a:cubicBezTo>
                  <a:pt x="1955800" y="21390"/>
                  <a:pt x="1967873" y="14192"/>
                  <a:pt x="1981200" y="12923"/>
                </a:cubicBezTo>
                <a:cubicBezTo>
                  <a:pt x="2239178" y="-11646"/>
                  <a:pt x="2378921" y="4921"/>
                  <a:pt x="2667000" y="12923"/>
                </a:cubicBezTo>
                <a:cubicBezTo>
                  <a:pt x="2683933" y="17156"/>
                  <a:pt x="2704170" y="14719"/>
                  <a:pt x="2717800" y="25623"/>
                </a:cubicBezTo>
                <a:cubicBezTo>
                  <a:pt x="2728253" y="33986"/>
                  <a:pt x="2727253" y="50736"/>
                  <a:pt x="2730500" y="63723"/>
                </a:cubicBezTo>
                <a:cubicBezTo>
                  <a:pt x="2735735" y="84664"/>
                  <a:pt x="2737965" y="106282"/>
                  <a:pt x="2743200" y="127223"/>
                </a:cubicBezTo>
                <a:cubicBezTo>
                  <a:pt x="2750086" y="154768"/>
                  <a:pt x="2760606" y="182729"/>
                  <a:pt x="2781300" y="203423"/>
                </a:cubicBezTo>
                <a:cubicBezTo>
                  <a:pt x="2792093" y="214216"/>
                  <a:pt x="2806700" y="220356"/>
                  <a:pt x="2819400" y="228823"/>
                </a:cubicBezTo>
                <a:lnTo>
                  <a:pt x="2870200" y="305023"/>
                </a:lnTo>
                <a:cubicBezTo>
                  <a:pt x="2878667" y="317723"/>
                  <a:pt x="2890773" y="328643"/>
                  <a:pt x="2895600" y="343123"/>
                </a:cubicBezTo>
                <a:lnTo>
                  <a:pt x="2921000" y="419323"/>
                </a:lnTo>
                <a:lnTo>
                  <a:pt x="2933700" y="457423"/>
                </a:lnTo>
                <a:lnTo>
                  <a:pt x="2946400" y="495523"/>
                </a:lnTo>
                <a:cubicBezTo>
                  <a:pt x="2950633" y="575956"/>
                  <a:pt x="2952122" y="656581"/>
                  <a:pt x="2959100" y="736823"/>
                </a:cubicBezTo>
                <a:cubicBezTo>
                  <a:pt x="2961581" y="765359"/>
                  <a:pt x="2976608" y="798101"/>
                  <a:pt x="2984500" y="825723"/>
                </a:cubicBezTo>
                <a:cubicBezTo>
                  <a:pt x="2989295" y="842506"/>
                  <a:pt x="2992967" y="859590"/>
                  <a:pt x="2997200" y="876523"/>
                </a:cubicBezTo>
                <a:cubicBezTo>
                  <a:pt x="3001433" y="1024690"/>
                  <a:pt x="2999083" y="1173191"/>
                  <a:pt x="3009900" y="1321023"/>
                </a:cubicBezTo>
                <a:cubicBezTo>
                  <a:pt x="3011854" y="1347726"/>
                  <a:pt x="3030049" y="1370969"/>
                  <a:pt x="3035300" y="1397223"/>
                </a:cubicBezTo>
                <a:cubicBezTo>
                  <a:pt x="3044030" y="1440871"/>
                  <a:pt x="3048743" y="1469674"/>
                  <a:pt x="3060700" y="1511523"/>
                </a:cubicBezTo>
                <a:cubicBezTo>
                  <a:pt x="3064378" y="1524395"/>
                  <a:pt x="3070153" y="1536636"/>
                  <a:pt x="3073400" y="1549623"/>
                </a:cubicBezTo>
                <a:cubicBezTo>
                  <a:pt x="3096249" y="1641020"/>
                  <a:pt x="3079043" y="1608883"/>
                  <a:pt x="3098800" y="1727423"/>
                </a:cubicBezTo>
                <a:cubicBezTo>
                  <a:pt x="3101001" y="1740628"/>
                  <a:pt x="3107267" y="1752823"/>
                  <a:pt x="3111500" y="1765523"/>
                </a:cubicBezTo>
                <a:cubicBezTo>
                  <a:pt x="3115733" y="1795156"/>
                  <a:pt x="3118329" y="1825070"/>
                  <a:pt x="3124200" y="1854423"/>
                </a:cubicBezTo>
                <a:cubicBezTo>
                  <a:pt x="3126825" y="1867550"/>
                  <a:pt x="3127434" y="1883057"/>
                  <a:pt x="3136900" y="1892523"/>
                </a:cubicBezTo>
                <a:cubicBezTo>
                  <a:pt x="3146366" y="1901989"/>
                  <a:pt x="3162300" y="1900990"/>
                  <a:pt x="3175000" y="1905223"/>
                </a:cubicBezTo>
                <a:cubicBezTo>
                  <a:pt x="3290405" y="1888737"/>
                  <a:pt x="3235502" y="1901989"/>
                  <a:pt x="3340100" y="1867123"/>
                </a:cubicBezTo>
                <a:lnTo>
                  <a:pt x="3416300" y="1841723"/>
                </a:lnTo>
                <a:cubicBezTo>
                  <a:pt x="3429000" y="1837490"/>
                  <a:pt x="3441068" y="1830235"/>
                  <a:pt x="3454400" y="1829023"/>
                </a:cubicBezTo>
                <a:cubicBezTo>
                  <a:pt x="3674314" y="1809031"/>
                  <a:pt x="3547406" y="1818781"/>
                  <a:pt x="3835400" y="1803623"/>
                </a:cubicBezTo>
                <a:lnTo>
                  <a:pt x="3911600" y="1778223"/>
                </a:lnTo>
                <a:cubicBezTo>
                  <a:pt x="3924300" y="1773990"/>
                  <a:pt x="3936713" y="1768770"/>
                  <a:pt x="3949700" y="1765523"/>
                </a:cubicBezTo>
                <a:cubicBezTo>
                  <a:pt x="3966633" y="1761290"/>
                  <a:pt x="3983717" y="1757618"/>
                  <a:pt x="4000500" y="1752823"/>
                </a:cubicBezTo>
                <a:cubicBezTo>
                  <a:pt x="4013372" y="1749145"/>
                  <a:pt x="4025473" y="1742748"/>
                  <a:pt x="4038600" y="1740123"/>
                </a:cubicBezTo>
                <a:cubicBezTo>
                  <a:pt x="4112474" y="1725348"/>
                  <a:pt x="4178930" y="1724799"/>
                  <a:pt x="4254500" y="1714723"/>
                </a:cubicBezTo>
                <a:cubicBezTo>
                  <a:pt x="4489000" y="1683456"/>
                  <a:pt x="4172627" y="1719504"/>
                  <a:pt x="4368800" y="1689323"/>
                </a:cubicBezTo>
                <a:cubicBezTo>
                  <a:pt x="4406689" y="1683494"/>
                  <a:pt x="4445028" y="1681102"/>
                  <a:pt x="4483100" y="1676623"/>
                </a:cubicBezTo>
                <a:lnTo>
                  <a:pt x="4584700" y="1663923"/>
                </a:lnTo>
                <a:cubicBezTo>
                  <a:pt x="4588933" y="1651223"/>
                  <a:pt x="4591413" y="1637797"/>
                  <a:pt x="4597400" y="1625823"/>
                </a:cubicBezTo>
                <a:cubicBezTo>
                  <a:pt x="4629759" y="1561105"/>
                  <a:pt x="4631818" y="1609817"/>
                  <a:pt x="4648200" y="1511523"/>
                </a:cubicBezTo>
                <a:cubicBezTo>
                  <a:pt x="4652433" y="1486123"/>
                  <a:pt x="4655314" y="1460460"/>
                  <a:pt x="4660900" y="1435323"/>
                </a:cubicBezTo>
                <a:cubicBezTo>
                  <a:pt x="4663804" y="1422255"/>
                  <a:pt x="4670353" y="1410210"/>
                  <a:pt x="4673600" y="1397223"/>
                </a:cubicBezTo>
                <a:cubicBezTo>
                  <a:pt x="4678835" y="1376282"/>
                  <a:pt x="4681617" y="1354795"/>
                  <a:pt x="4686300" y="1333723"/>
                </a:cubicBezTo>
                <a:cubicBezTo>
                  <a:pt x="4690086" y="1316684"/>
                  <a:pt x="4694767" y="1299856"/>
                  <a:pt x="4699000" y="1282923"/>
                </a:cubicBezTo>
                <a:cubicBezTo>
                  <a:pt x="4745932" y="1353321"/>
                  <a:pt x="4697548" y="1297639"/>
                  <a:pt x="4762500" y="1333723"/>
                </a:cubicBezTo>
                <a:cubicBezTo>
                  <a:pt x="4789185" y="1348548"/>
                  <a:pt x="4809740" y="1374870"/>
                  <a:pt x="4838700" y="1384523"/>
                </a:cubicBezTo>
                <a:lnTo>
                  <a:pt x="4914900" y="1409923"/>
                </a:lnTo>
                <a:cubicBezTo>
                  <a:pt x="4927600" y="1414156"/>
                  <a:pt x="4941861" y="1415197"/>
                  <a:pt x="4953000" y="1422623"/>
                </a:cubicBezTo>
                <a:cubicBezTo>
                  <a:pt x="4965700" y="1431090"/>
                  <a:pt x="4977448" y="1441197"/>
                  <a:pt x="4991100" y="1448023"/>
                </a:cubicBezTo>
                <a:cubicBezTo>
                  <a:pt x="5003074" y="1454010"/>
                  <a:pt x="5017498" y="1454222"/>
                  <a:pt x="5029200" y="1460723"/>
                </a:cubicBezTo>
                <a:cubicBezTo>
                  <a:pt x="5055885" y="1475548"/>
                  <a:pt x="5076440" y="1501870"/>
                  <a:pt x="5105400" y="1511523"/>
                </a:cubicBezTo>
                <a:lnTo>
                  <a:pt x="5181600" y="1536923"/>
                </a:lnTo>
                <a:cubicBezTo>
                  <a:pt x="5211797" y="1546989"/>
                  <a:pt x="5238606" y="1557007"/>
                  <a:pt x="5270500" y="1562323"/>
                </a:cubicBezTo>
                <a:cubicBezTo>
                  <a:pt x="5278851" y="1563715"/>
                  <a:pt x="5287433" y="1562323"/>
                  <a:pt x="5295900" y="1562323"/>
                </a:cubicBez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2124" tIns="41061" rIns="82124" bIns="41061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814388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031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Inquiry?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638" y="1520825"/>
            <a:ext cx="7940675" cy="4889807"/>
          </a:xfrm>
        </p:spPr>
        <p:txBody>
          <a:bodyPr/>
          <a:lstStyle/>
          <a:p>
            <a:r>
              <a:rPr lang="en-US" dirty="0" smtClean="0"/>
              <a:t>Inquiry </a:t>
            </a:r>
            <a:r>
              <a:rPr lang="en-US" dirty="0" smtClean="0"/>
              <a:t>refers to a way to “flag” optical network to allow sharing of resources (link, wavelengths) between current and </a:t>
            </a:r>
            <a:r>
              <a:rPr lang="en-US" dirty="0" smtClean="0"/>
              <a:t>inquiry LSPs </a:t>
            </a:r>
            <a:r>
              <a:rPr lang="en-US" dirty="0" smtClean="0"/>
              <a:t>– without installing </a:t>
            </a:r>
            <a:r>
              <a:rPr lang="en-US" dirty="0" smtClean="0"/>
              <a:t>cross-connect for inquiry LSP (i.e., without </a:t>
            </a:r>
            <a:r>
              <a:rPr lang="en-US" dirty="0"/>
              <a:t>affecting traffic on </a:t>
            </a:r>
            <a:r>
              <a:rPr lang="en-US" dirty="0" smtClean="0"/>
              <a:t>the existing </a:t>
            </a:r>
            <a:r>
              <a:rPr lang="en-US" dirty="0" err="1" smtClean="0"/>
              <a:t>lsp</a:t>
            </a:r>
            <a:r>
              <a:rPr lang="en-US" dirty="0" smtClean="0"/>
              <a:t>). </a:t>
            </a:r>
          </a:p>
          <a:p>
            <a:r>
              <a:rPr lang="en-US" dirty="0" smtClean="0"/>
              <a:t>There is a need for installing </a:t>
            </a:r>
            <a:r>
              <a:rPr lang="en-US" dirty="0" smtClean="0"/>
              <a:t>cross-</a:t>
            </a:r>
            <a:r>
              <a:rPr lang="en-US" dirty="0" smtClean="0"/>
              <a:t>connect </a:t>
            </a:r>
            <a:r>
              <a:rPr lang="en-US" dirty="0" smtClean="0"/>
              <a:t>when </a:t>
            </a:r>
            <a:r>
              <a:rPr lang="en-US" dirty="0" err="1" smtClean="0"/>
              <a:t>reopt</a:t>
            </a:r>
            <a:r>
              <a:rPr lang="en-US" dirty="0" smtClean="0"/>
              <a:t> </a:t>
            </a:r>
            <a:r>
              <a:rPr lang="en-US" dirty="0" smtClean="0"/>
              <a:t>(inquiry) LSP </a:t>
            </a:r>
            <a:r>
              <a:rPr lang="en-US" dirty="0" smtClean="0"/>
              <a:t>is considered as “good enough” to move tunnel from current LSP to </a:t>
            </a:r>
            <a:r>
              <a:rPr lang="en-US" dirty="0" err="1" smtClean="0"/>
              <a:t>Reopt</a:t>
            </a:r>
            <a:r>
              <a:rPr lang="en-US" dirty="0" smtClean="0"/>
              <a:t> </a:t>
            </a:r>
            <a:r>
              <a:rPr lang="en-US" dirty="0" smtClean="0"/>
              <a:t>(inquiry) LSP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485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202010"/>
            <a:ext cx="7250224" cy="444795"/>
          </a:xfrm>
        </p:spPr>
        <p:txBody>
          <a:bodyPr/>
          <a:lstStyle/>
          <a:p>
            <a:r>
              <a:rPr lang="en-US" sz="2000" dirty="0" smtClean="0"/>
              <a:t>Inquiry Procedure – Inquiry with Resource </a:t>
            </a:r>
            <a:r>
              <a:rPr lang="en-US" sz="2000" dirty="0"/>
              <a:t>L</a:t>
            </a:r>
            <a:r>
              <a:rPr lang="en-US" sz="2000" dirty="0" smtClean="0"/>
              <a:t>ock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2353298" y="1042235"/>
            <a:ext cx="846483" cy="3498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Ingress LER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584044" y="1057248"/>
            <a:ext cx="815961" cy="2875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Egress LER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8" name="Straight Connector 7"/>
          <p:cNvCxnSpPr>
            <a:stCxn id="4" idx="2"/>
          </p:cNvCxnSpPr>
          <p:nvPr/>
        </p:nvCxnSpPr>
        <p:spPr>
          <a:xfrm>
            <a:off x="2776540" y="1392073"/>
            <a:ext cx="47687" cy="46751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5886857" y="1344487"/>
            <a:ext cx="25848" cy="4662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 bwMode="auto">
          <a:xfrm>
            <a:off x="2816891" y="2507649"/>
            <a:ext cx="3069966" cy="4520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B050"/>
            </a:solidFill>
            <a:prstDash val="lgDash"/>
            <a:round/>
            <a:headEnd type="none" w="med" len="med"/>
            <a:tailEnd type="arrow" w="med" len="med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1577803" y="2230650"/>
            <a:ext cx="5424181" cy="2898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Path w/ pre-planned LSP flag = 1 </a:t>
            </a:r>
            <a:r>
              <a:rPr lang="en-US" sz="1400" dirty="0" smtClean="0"/>
              <a:t>w</a:t>
            </a:r>
            <a:r>
              <a:rPr lang="en-US" sz="1400" dirty="0" smtClean="0"/>
              <a:t>/ SE [</a:t>
            </a:r>
            <a:r>
              <a:rPr lang="en-US" sz="1400" dirty="0"/>
              <a:t>RFC6001 &amp; </a:t>
            </a:r>
            <a:r>
              <a:rPr lang="en-US" sz="1400" dirty="0" smtClean="0"/>
              <a:t>RFC3209]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2887668" y="2971131"/>
            <a:ext cx="303701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B050"/>
            </a:solidFill>
            <a:prstDash val="lgDash"/>
            <a:round/>
            <a:headEnd type="arrow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2532065" y="2909147"/>
            <a:ext cx="3802919" cy="4837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Path enquiry response (with </a:t>
            </a:r>
          </a:p>
          <a:p>
            <a:r>
              <a:rPr lang="en-US" sz="1400" dirty="0"/>
              <a:t>TE Metric, SRLG list, latency, lambda, etc</a:t>
            </a:r>
            <a:r>
              <a:rPr lang="en-US" sz="1400" dirty="0" smtClean="0"/>
              <a:t>.)</a:t>
            </a:r>
            <a:endParaRPr lang="en-US" sz="1400" dirty="0"/>
          </a:p>
        </p:txBody>
      </p:sp>
      <p:sp>
        <p:nvSpPr>
          <p:cNvPr id="42" name="TextBox 41"/>
          <p:cNvSpPr txBox="1"/>
          <p:nvPr/>
        </p:nvSpPr>
        <p:spPr>
          <a:xfrm>
            <a:off x="683430" y="3509761"/>
            <a:ext cx="2788907" cy="483722"/>
          </a:xfrm>
          <a:prstGeom prst="rect">
            <a:avLst/>
          </a:prstGeom>
          <a:solidFill>
            <a:srgbClr val="FFFF66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/>
              <a:t>path locked; resources shared</a:t>
            </a:r>
          </a:p>
          <a:p>
            <a:pPr algn="ctr"/>
            <a:r>
              <a:rPr lang="en-US" sz="1400" dirty="0" smtClean="0"/>
              <a:t>(No </a:t>
            </a:r>
            <a:r>
              <a:rPr lang="en-US" sz="1400" dirty="0" err="1" smtClean="0"/>
              <a:t>xconnect</a:t>
            </a:r>
            <a:r>
              <a:rPr lang="en-US" sz="1400" dirty="0" smtClean="0"/>
              <a:t>; only in CP)</a:t>
            </a:r>
            <a:endParaRPr lang="en-US" sz="1400" dirty="0"/>
          </a:p>
        </p:txBody>
      </p:sp>
      <p:cxnSp>
        <p:nvCxnSpPr>
          <p:cNvPr id="45" name="Straight Arrow Connector 44"/>
          <p:cNvCxnSpPr>
            <a:stCxn id="46" idx="3"/>
          </p:cNvCxnSpPr>
          <p:nvPr/>
        </p:nvCxnSpPr>
        <p:spPr bwMode="auto">
          <a:xfrm>
            <a:off x="2556287" y="1721212"/>
            <a:ext cx="257807" cy="3928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649406" y="1479351"/>
            <a:ext cx="1906881" cy="48372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Periodic</a:t>
            </a:r>
            <a:r>
              <a:rPr lang="en-US" sz="1400" dirty="0" smtClean="0"/>
              <a:t>/ Manual </a:t>
            </a:r>
            <a:r>
              <a:rPr lang="en-US" sz="1400" dirty="0" err="1" smtClean="0"/>
              <a:t>Reopt</a:t>
            </a:r>
            <a:r>
              <a:rPr lang="en-US" sz="1400" dirty="0" smtClean="0"/>
              <a:t>/ Probe</a:t>
            </a:r>
            <a:endParaRPr lang="en-US" sz="1400" dirty="0"/>
          </a:p>
        </p:txBody>
      </p:sp>
      <p:cxnSp>
        <p:nvCxnSpPr>
          <p:cNvPr id="50" name="Straight Connector 49"/>
          <p:cNvCxnSpPr/>
          <p:nvPr/>
        </p:nvCxnSpPr>
        <p:spPr bwMode="auto">
          <a:xfrm>
            <a:off x="2837131" y="5028231"/>
            <a:ext cx="3049726" cy="4520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B050"/>
            </a:solidFill>
            <a:prstDash val="lgDash"/>
            <a:round/>
            <a:headEnd type="none" w="med" len="med"/>
            <a:tailEnd type="arrow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 flipV="1">
            <a:off x="2849839" y="5526105"/>
            <a:ext cx="3037018" cy="3942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B050"/>
            </a:solidFill>
            <a:prstDash val="lgDash"/>
            <a:round/>
            <a:headEnd type="arrow" w="med" len="med"/>
            <a:tailEnd type="none" w="med" len="med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1405165" y="4651413"/>
            <a:ext cx="3488555" cy="2898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Path w/ pre-planned LSP flag = 0 </a:t>
            </a:r>
            <a:r>
              <a:rPr lang="en-US" sz="1400" dirty="0" smtClean="0"/>
              <a:t>w</a:t>
            </a:r>
            <a:r>
              <a:rPr lang="en-US" sz="1400" dirty="0" smtClean="0"/>
              <a:t>/ SE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31458" y="4140286"/>
            <a:ext cx="2430721" cy="483722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Inquiry LSP Passes Evaluation</a:t>
            </a:r>
            <a:endParaRPr lang="en-US" sz="1400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6567037" y="5001403"/>
            <a:ext cx="1785876" cy="483722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Inquiry LSP </a:t>
            </a:r>
            <a:r>
              <a:rPr lang="en-US" sz="1400" dirty="0" smtClean="0"/>
              <a:t>is </a:t>
            </a:r>
          </a:p>
          <a:p>
            <a:r>
              <a:rPr lang="en-US" sz="1400" dirty="0" smtClean="0"/>
              <a:t>activated in DP</a:t>
            </a:r>
            <a:endParaRPr lang="en-US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6611427" y="2619717"/>
            <a:ext cx="1992493" cy="677621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Inquiry LSP </a:t>
            </a:r>
            <a:r>
              <a:rPr lang="en-US" sz="1400" dirty="0" smtClean="0"/>
              <a:t>is </a:t>
            </a:r>
          </a:p>
          <a:p>
            <a:r>
              <a:rPr lang="en-US" sz="1400" dirty="0" smtClean="0"/>
              <a:t>Activated in CP only (with resource lock)</a:t>
            </a:r>
            <a:endParaRPr lang="en-US" sz="1400" dirty="0"/>
          </a:p>
        </p:txBody>
      </p:sp>
      <p:sp>
        <p:nvSpPr>
          <p:cNvPr id="26" name="Rectangle 25"/>
          <p:cNvSpPr/>
          <p:nvPr/>
        </p:nvSpPr>
        <p:spPr>
          <a:xfrm>
            <a:off x="3554447" y="1024351"/>
            <a:ext cx="668618" cy="2996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LSR A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 flipH="1">
            <a:off x="3837685" y="1336494"/>
            <a:ext cx="25848" cy="4662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4706614" y="1061707"/>
            <a:ext cx="696669" cy="2955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LSR B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flipH="1">
            <a:off x="5060421" y="1348946"/>
            <a:ext cx="25848" cy="4662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30014" y="5947528"/>
            <a:ext cx="2640349" cy="483722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Reopt</a:t>
            </a:r>
            <a:r>
              <a:rPr lang="en-US" sz="1400" dirty="0" smtClean="0"/>
              <a:t> LSP is ready for take traffic</a:t>
            </a:r>
            <a:endParaRPr lang="en-US" sz="1400" dirty="0"/>
          </a:p>
        </p:txBody>
      </p:sp>
      <p:sp>
        <p:nvSpPr>
          <p:cNvPr id="39" name="Right Brace 38"/>
          <p:cNvSpPr/>
          <p:nvPr/>
        </p:nvSpPr>
        <p:spPr bwMode="auto">
          <a:xfrm>
            <a:off x="5887949" y="4776429"/>
            <a:ext cx="583779" cy="894679"/>
          </a:xfrm>
          <a:prstGeom prst="rightBrace">
            <a:avLst/>
          </a:prstGeom>
          <a:noFill/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2124" tIns="41061" rIns="82124" bIns="41061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814388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" name="Right Brace 39"/>
          <p:cNvSpPr/>
          <p:nvPr/>
        </p:nvSpPr>
        <p:spPr bwMode="auto">
          <a:xfrm>
            <a:off x="5931243" y="2539733"/>
            <a:ext cx="523370" cy="894678"/>
          </a:xfrm>
          <a:prstGeom prst="rightBrace">
            <a:avLst/>
          </a:prstGeom>
          <a:noFill/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2124" tIns="41061" rIns="82124" bIns="41061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814388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800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265804"/>
            <a:ext cx="8249685" cy="359735"/>
          </a:xfrm>
        </p:spPr>
        <p:txBody>
          <a:bodyPr/>
          <a:lstStyle/>
          <a:p>
            <a:r>
              <a:rPr lang="en-US" sz="2000" dirty="0" smtClean="0"/>
              <a:t>Inquiry Procedure – inquiry without Resource </a:t>
            </a:r>
            <a:r>
              <a:rPr lang="en-US" sz="2000" dirty="0"/>
              <a:t>L</a:t>
            </a:r>
            <a:r>
              <a:rPr lang="en-US" sz="2000" dirty="0" smtClean="0"/>
              <a:t>ock</a:t>
            </a:r>
            <a:endParaRPr lang="en-US" sz="2000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2712168" y="1344486"/>
            <a:ext cx="63442" cy="51972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5774798" y="1344487"/>
            <a:ext cx="25848" cy="5197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 bwMode="auto">
          <a:xfrm>
            <a:off x="2704832" y="2295965"/>
            <a:ext cx="3069966" cy="4520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B050"/>
            </a:solidFill>
            <a:prstDash val="lgDash"/>
            <a:round/>
            <a:headEnd type="none" w="med" len="med"/>
            <a:tailEnd type="arrow" w="med" len="med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1655775" y="2006998"/>
            <a:ext cx="4426300" cy="2898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Path w/ pre-planned LSP w/o “lock” flag = 1 </a:t>
            </a:r>
            <a:r>
              <a:rPr lang="en-US" sz="1400" dirty="0" smtClean="0"/>
              <a:t>w</a:t>
            </a:r>
            <a:r>
              <a:rPr lang="en-US" sz="1400" dirty="0" smtClean="0"/>
              <a:t>/ SE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2775609" y="2759447"/>
            <a:ext cx="303701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B050"/>
            </a:solidFill>
            <a:prstDash val="lgDash"/>
            <a:round/>
            <a:headEnd type="arrow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2318987" y="2336705"/>
            <a:ext cx="3802919" cy="4837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Path </a:t>
            </a:r>
            <a:r>
              <a:rPr lang="en-US" sz="1400" dirty="0" smtClean="0"/>
              <a:t>inquiry </a:t>
            </a:r>
            <a:r>
              <a:rPr lang="en-US" sz="1400" dirty="0"/>
              <a:t>response (with </a:t>
            </a:r>
          </a:p>
          <a:p>
            <a:r>
              <a:rPr lang="en-US" sz="1400" dirty="0"/>
              <a:t>TE Metric, SRLG list, latency, lambda, etc</a:t>
            </a:r>
            <a:r>
              <a:rPr lang="en-US" sz="1400" dirty="0" smtClean="0"/>
              <a:t>.)</a:t>
            </a:r>
            <a:endParaRPr lang="en-US" sz="1400" dirty="0"/>
          </a:p>
        </p:txBody>
      </p:sp>
      <p:sp>
        <p:nvSpPr>
          <p:cNvPr id="42" name="TextBox 41"/>
          <p:cNvSpPr txBox="1"/>
          <p:nvPr/>
        </p:nvSpPr>
        <p:spPr>
          <a:xfrm>
            <a:off x="501197" y="2897985"/>
            <a:ext cx="3436833" cy="483722"/>
          </a:xfrm>
          <a:prstGeom prst="rect">
            <a:avLst/>
          </a:prstGeom>
          <a:solidFill>
            <a:srgbClr val="FFFF66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/>
              <a:t>path locked; resources shared</a:t>
            </a:r>
          </a:p>
          <a:p>
            <a:pPr algn="ctr"/>
            <a:r>
              <a:rPr lang="en-US" sz="1400" dirty="0" smtClean="0"/>
              <a:t>(No </a:t>
            </a:r>
            <a:r>
              <a:rPr lang="en-US" sz="1400" dirty="0" err="1" smtClean="0"/>
              <a:t>xconnect</a:t>
            </a:r>
            <a:r>
              <a:rPr lang="en-US" sz="1400" dirty="0" smtClean="0"/>
              <a:t>; no resource lock in CP)</a:t>
            </a:r>
            <a:endParaRPr lang="en-US" sz="1400" dirty="0"/>
          </a:p>
        </p:txBody>
      </p:sp>
      <p:cxnSp>
        <p:nvCxnSpPr>
          <p:cNvPr id="50" name="Straight Connector 49"/>
          <p:cNvCxnSpPr/>
          <p:nvPr/>
        </p:nvCxnSpPr>
        <p:spPr bwMode="auto">
          <a:xfrm>
            <a:off x="2744463" y="5640217"/>
            <a:ext cx="3043259" cy="2260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B050"/>
            </a:solidFill>
            <a:prstDash val="lgDash"/>
            <a:round/>
            <a:headEnd type="none" w="med" len="med"/>
            <a:tailEnd type="arrow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>
            <a:off x="2757171" y="6177516"/>
            <a:ext cx="3017627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B050"/>
            </a:solidFill>
            <a:prstDash val="lgDash"/>
            <a:round/>
            <a:headEnd type="arrow" w="med" len="med"/>
            <a:tailEnd type="none" w="med" len="med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2246352" y="5288303"/>
            <a:ext cx="3488555" cy="2898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Path w/ pre-planned LSP flag = 0 </a:t>
            </a:r>
            <a:r>
              <a:rPr lang="en-US" sz="1400" dirty="0" smtClean="0"/>
              <a:t>w</a:t>
            </a:r>
            <a:r>
              <a:rPr lang="en-US" sz="1400" dirty="0" smtClean="0"/>
              <a:t>/ SE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407422" y="5702275"/>
            <a:ext cx="1735796" cy="483722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Reopt</a:t>
            </a:r>
            <a:r>
              <a:rPr lang="en-US" sz="1400" dirty="0" smtClean="0"/>
              <a:t> LSP is </a:t>
            </a:r>
          </a:p>
          <a:p>
            <a:r>
              <a:rPr lang="en-US" sz="1400" dirty="0" smtClean="0"/>
              <a:t>activated in DP</a:t>
            </a:r>
            <a:endParaRPr lang="en-US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6475473" y="2191749"/>
            <a:ext cx="2352573" cy="677621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Inquiry LSP is </a:t>
            </a:r>
          </a:p>
          <a:p>
            <a:r>
              <a:rPr lang="en-US" sz="1400" dirty="0" smtClean="0"/>
              <a:t>Activated in CP only </a:t>
            </a:r>
          </a:p>
          <a:p>
            <a:r>
              <a:rPr lang="en-US" sz="1400" dirty="0" smtClean="0"/>
              <a:t>(without resource lock).</a:t>
            </a:r>
            <a:endParaRPr lang="en-US" sz="1400" dirty="0"/>
          </a:p>
        </p:txBody>
      </p:sp>
      <p:cxnSp>
        <p:nvCxnSpPr>
          <p:cNvPr id="32" name="Straight Connector 31"/>
          <p:cNvCxnSpPr/>
          <p:nvPr/>
        </p:nvCxnSpPr>
        <p:spPr>
          <a:xfrm flipH="1">
            <a:off x="3738550" y="1311590"/>
            <a:ext cx="12924" cy="52301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4961286" y="1311590"/>
            <a:ext cx="12924" cy="52301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 bwMode="auto">
          <a:xfrm>
            <a:off x="2760656" y="4271869"/>
            <a:ext cx="3069966" cy="4520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B050"/>
            </a:solidFill>
            <a:prstDash val="lgDash"/>
            <a:round/>
            <a:headEnd type="none" w="med" len="med"/>
            <a:tailEnd type="arrow" w="med" len="med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1798776" y="4007807"/>
            <a:ext cx="4426387" cy="2898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Path w/ pre-planned LSP flag = 1 </a:t>
            </a:r>
            <a:r>
              <a:rPr lang="en-US" sz="1400" dirty="0" smtClean="0"/>
              <a:t>w</a:t>
            </a:r>
            <a:r>
              <a:rPr lang="en-US" sz="1400" dirty="0" smtClean="0"/>
              <a:t>/ </a:t>
            </a:r>
            <a:r>
              <a:rPr lang="en-US" sz="1400" dirty="0" smtClean="0"/>
              <a:t>SE [RFC6001]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37" name="Straight Connector 36"/>
          <p:cNvCxnSpPr/>
          <p:nvPr/>
        </p:nvCxnSpPr>
        <p:spPr bwMode="auto">
          <a:xfrm>
            <a:off x="2810167" y="4788516"/>
            <a:ext cx="303701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B050"/>
            </a:solidFill>
            <a:prstDash val="lgDash"/>
            <a:round/>
            <a:headEnd type="arrow" w="med" len="med"/>
            <a:tailEnd type="none" w="med" len="med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2947683" y="4515823"/>
            <a:ext cx="2509433" cy="2898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Resv</a:t>
            </a:r>
            <a:r>
              <a:rPr lang="en-US" sz="1400" dirty="0" smtClean="0"/>
              <a:t> with resource locking</a:t>
            </a:r>
            <a:endParaRPr lang="en-US" sz="1400" dirty="0"/>
          </a:p>
        </p:txBody>
      </p:sp>
      <p:sp>
        <p:nvSpPr>
          <p:cNvPr id="40" name="TextBox 39"/>
          <p:cNvSpPr txBox="1"/>
          <p:nvPr/>
        </p:nvSpPr>
        <p:spPr>
          <a:xfrm>
            <a:off x="6515102" y="4271869"/>
            <a:ext cx="2554192" cy="483722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Resources are locked in CP. Still no commitment in DP.</a:t>
            </a:r>
            <a:endParaRPr lang="en-US" sz="1400" dirty="0"/>
          </a:p>
        </p:txBody>
      </p:sp>
      <p:sp>
        <p:nvSpPr>
          <p:cNvPr id="10" name="Right Brace 9"/>
          <p:cNvSpPr/>
          <p:nvPr/>
        </p:nvSpPr>
        <p:spPr bwMode="auto">
          <a:xfrm>
            <a:off x="5847185" y="3986546"/>
            <a:ext cx="628288" cy="977064"/>
          </a:xfrm>
          <a:prstGeom prst="rightBrace">
            <a:avLst/>
          </a:prstGeom>
          <a:noFill/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2124" tIns="41061" rIns="82124" bIns="41061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814388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" name="Right Brace 40"/>
          <p:cNvSpPr/>
          <p:nvPr/>
        </p:nvSpPr>
        <p:spPr bwMode="auto">
          <a:xfrm>
            <a:off x="5864611" y="5601325"/>
            <a:ext cx="513053" cy="848867"/>
          </a:xfrm>
          <a:prstGeom prst="rightBrace">
            <a:avLst/>
          </a:prstGeom>
          <a:noFill/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2124" tIns="41061" rIns="82124" bIns="41061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814388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" name="Right Brace 42"/>
          <p:cNvSpPr/>
          <p:nvPr/>
        </p:nvSpPr>
        <p:spPr bwMode="auto">
          <a:xfrm>
            <a:off x="5800646" y="2052138"/>
            <a:ext cx="628288" cy="977064"/>
          </a:xfrm>
          <a:prstGeom prst="rightBrace">
            <a:avLst/>
          </a:prstGeom>
          <a:noFill/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2124" tIns="41061" rIns="82124" bIns="41061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814388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13648" y="6287485"/>
            <a:ext cx="2640349" cy="483722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Inquiry LSP </a:t>
            </a:r>
            <a:r>
              <a:rPr lang="en-US" sz="1400" dirty="0" smtClean="0"/>
              <a:t>is ready for take traffic</a:t>
            </a:r>
            <a:endParaRPr lang="en-US" sz="1400" dirty="0"/>
          </a:p>
        </p:txBody>
      </p:sp>
      <p:sp>
        <p:nvSpPr>
          <p:cNvPr id="39" name="Rectangle 38"/>
          <p:cNvSpPr/>
          <p:nvPr/>
        </p:nvSpPr>
        <p:spPr>
          <a:xfrm>
            <a:off x="2353298" y="970084"/>
            <a:ext cx="846483" cy="3498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Ingress LER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584044" y="1057248"/>
            <a:ext cx="815961" cy="2875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Egress LER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51" name="Straight Arrow Connector 50"/>
          <p:cNvCxnSpPr>
            <a:stCxn id="53" idx="3"/>
          </p:cNvCxnSpPr>
          <p:nvPr/>
        </p:nvCxnSpPr>
        <p:spPr bwMode="auto">
          <a:xfrm flipV="1">
            <a:off x="2521089" y="1714376"/>
            <a:ext cx="276130" cy="683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822580" y="1479351"/>
            <a:ext cx="1698509" cy="48372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Periodic</a:t>
            </a:r>
            <a:r>
              <a:rPr lang="en-US" sz="1400" dirty="0" smtClean="0"/>
              <a:t>/ Manual </a:t>
            </a:r>
            <a:r>
              <a:rPr lang="en-US" sz="1400" dirty="0" err="1" smtClean="0"/>
              <a:t>Reopt</a:t>
            </a:r>
            <a:r>
              <a:rPr lang="en-US" sz="1400" dirty="0" smtClean="0"/>
              <a:t>/Probe</a:t>
            </a:r>
            <a:endParaRPr lang="en-US" sz="1400" dirty="0"/>
          </a:p>
        </p:txBody>
      </p:sp>
      <p:sp>
        <p:nvSpPr>
          <p:cNvPr id="54" name="Rectangle 53"/>
          <p:cNvSpPr/>
          <p:nvPr/>
        </p:nvSpPr>
        <p:spPr>
          <a:xfrm>
            <a:off x="3554447" y="1024351"/>
            <a:ext cx="668618" cy="2996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LSR A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706614" y="1061707"/>
            <a:ext cx="696669" cy="2955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LSR B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92513" y="3474972"/>
            <a:ext cx="2430721" cy="483722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Inquiry LSP Passes Evaluation</a:t>
            </a:r>
            <a:endParaRPr lang="en-US" sz="1400" dirty="0" smtClean="0"/>
          </a:p>
        </p:txBody>
      </p:sp>
      <p:sp>
        <p:nvSpPr>
          <p:cNvPr id="57" name="TextBox 56"/>
          <p:cNvSpPr txBox="1"/>
          <p:nvPr/>
        </p:nvSpPr>
        <p:spPr>
          <a:xfrm>
            <a:off x="504180" y="4831037"/>
            <a:ext cx="3436833" cy="483722"/>
          </a:xfrm>
          <a:prstGeom prst="rect">
            <a:avLst/>
          </a:prstGeom>
          <a:solidFill>
            <a:srgbClr val="FFFF66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/>
              <a:t>path locked; resources shared</a:t>
            </a:r>
          </a:p>
          <a:p>
            <a:pPr algn="ctr"/>
            <a:r>
              <a:rPr lang="en-US" sz="1400" dirty="0" smtClean="0"/>
              <a:t>(No </a:t>
            </a:r>
            <a:r>
              <a:rPr lang="en-US" sz="1400" dirty="0" err="1" smtClean="0"/>
              <a:t>xconnect</a:t>
            </a:r>
            <a:r>
              <a:rPr lang="en-US" sz="1400" dirty="0" smtClean="0"/>
              <a:t>; no resource lock in CP)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074714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0850" y="-165100"/>
            <a:ext cx="8145463" cy="838200"/>
          </a:xfrm>
        </p:spPr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Next Steps</a:t>
            </a:r>
          </a:p>
        </p:txBody>
      </p:sp>
      <p:sp>
        <p:nvSpPr>
          <p:cNvPr id="11267" name="Content Placeholder 3"/>
          <p:cNvSpPr>
            <a:spLocks noGrp="1"/>
          </p:cNvSpPr>
          <p:nvPr>
            <p:ph idx="1"/>
          </p:nvPr>
        </p:nvSpPr>
        <p:spPr>
          <a:xfrm>
            <a:off x="268288" y="1890713"/>
            <a:ext cx="8142287" cy="3005137"/>
          </a:xfrm>
        </p:spPr>
        <p:txBody>
          <a:bodyPr/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We would like to make this draft a WG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Document.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3"/>
          <p:cNvSpPr>
            <a:spLocks noGrp="1"/>
          </p:cNvSpPr>
          <p:nvPr>
            <p:ph idx="1"/>
          </p:nvPr>
        </p:nvSpPr>
        <p:spPr>
          <a:xfrm>
            <a:off x="1509713" y="1890713"/>
            <a:ext cx="6208712" cy="3005137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Thank You.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isco2003_Print_LaserQ104_4">
  <a:themeElements>
    <a:clrScheme name="Cisco2003_Print_LaserQ104_4 11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339999"/>
      </a:accent1>
      <a:accent2>
        <a:srgbClr val="B92B38"/>
      </a:accent2>
      <a:accent3>
        <a:srgbClr val="FFFFFF"/>
      </a:accent3>
      <a:accent4>
        <a:srgbClr val="000000"/>
      </a:accent4>
      <a:accent5>
        <a:srgbClr val="ADCACA"/>
      </a:accent5>
      <a:accent6>
        <a:srgbClr val="A72632"/>
      </a:accent6>
      <a:hlink>
        <a:srgbClr val="9999CC"/>
      </a:hlink>
      <a:folHlink>
        <a:srgbClr val="EEB30E"/>
      </a:folHlink>
    </a:clrScheme>
    <a:fontScheme name="Cisco2003_Print_LaserQ104_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82124" tIns="41061" rIns="82124" bIns="41061" numCol="1" anchor="t" anchorCtr="0" compatLnSpc="1">
        <a:prstTxWarp prst="textNoShape">
          <a:avLst/>
        </a:prstTxWarp>
      </a:bodyPr>
      <a:lstStyle>
        <a:defPPr marL="0" marR="0" indent="0" algn="l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82124" tIns="41061" rIns="82124" bIns="41061" numCol="1" anchor="t" anchorCtr="0" compatLnSpc="1">
        <a:prstTxWarp prst="textNoShape">
          <a:avLst/>
        </a:prstTxWarp>
      </a:bodyPr>
      <a:lstStyle>
        <a:defPPr marL="0" marR="0" indent="0" algn="l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2003_Print_LaserQ104_4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2003_Print_LaserQ104_4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8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339999"/>
        </a:accent1>
        <a:accent2>
          <a:srgbClr val="B92B38"/>
        </a:accent2>
        <a:accent3>
          <a:srgbClr val="FFFFFF"/>
        </a:accent3>
        <a:accent4>
          <a:srgbClr val="000000"/>
        </a:accent4>
        <a:accent5>
          <a:srgbClr val="ADCACA"/>
        </a:accent5>
        <a:accent6>
          <a:srgbClr val="A72632"/>
        </a:accent6>
        <a:hlink>
          <a:srgbClr val="FF99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9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339999"/>
        </a:accent1>
        <a:accent2>
          <a:srgbClr val="B92B38"/>
        </a:accent2>
        <a:accent3>
          <a:srgbClr val="FFFFFF"/>
        </a:accent3>
        <a:accent4>
          <a:srgbClr val="000000"/>
        </a:accent4>
        <a:accent5>
          <a:srgbClr val="ADCACA"/>
        </a:accent5>
        <a:accent6>
          <a:srgbClr val="A72632"/>
        </a:accent6>
        <a:hlink>
          <a:srgbClr val="9999CC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10">
        <a:dk1>
          <a:srgbClr val="000000"/>
        </a:dk1>
        <a:lt1>
          <a:srgbClr val="FFFFFF"/>
        </a:lt1>
        <a:dk2>
          <a:srgbClr val="000000"/>
        </a:dk2>
        <a:lt2>
          <a:srgbClr val="000000"/>
        </a:lt2>
        <a:accent1>
          <a:srgbClr val="339999"/>
        </a:accent1>
        <a:accent2>
          <a:srgbClr val="B92B38"/>
        </a:accent2>
        <a:accent3>
          <a:srgbClr val="FFFFFF"/>
        </a:accent3>
        <a:accent4>
          <a:srgbClr val="000000"/>
        </a:accent4>
        <a:accent5>
          <a:srgbClr val="ADCACA"/>
        </a:accent5>
        <a:accent6>
          <a:srgbClr val="A72632"/>
        </a:accent6>
        <a:hlink>
          <a:srgbClr val="9999CC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11">
        <a:dk1>
          <a:srgbClr val="000000"/>
        </a:dk1>
        <a:lt1>
          <a:srgbClr val="FFFFFF"/>
        </a:lt1>
        <a:dk2>
          <a:srgbClr val="000000"/>
        </a:dk2>
        <a:lt2>
          <a:srgbClr val="000000"/>
        </a:lt2>
        <a:accent1>
          <a:srgbClr val="339999"/>
        </a:accent1>
        <a:accent2>
          <a:srgbClr val="B92B38"/>
        </a:accent2>
        <a:accent3>
          <a:srgbClr val="FFFFFF"/>
        </a:accent3>
        <a:accent4>
          <a:srgbClr val="000000"/>
        </a:accent4>
        <a:accent5>
          <a:srgbClr val="ADCACA"/>
        </a:accent5>
        <a:accent6>
          <a:srgbClr val="A72632"/>
        </a:accent6>
        <a:hlink>
          <a:srgbClr val="9999CC"/>
        </a:hlink>
        <a:folHlink>
          <a:srgbClr val="EEB30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D:\Documents and Settings\dpsmith\Local Settings\Temp\Cisco2003_Print_LaserQ104_4.pot</Template>
  <TotalTime>17613</TotalTime>
  <Pages>28</Pages>
  <Words>567</Words>
  <Application>Microsoft Macintosh PowerPoint</Application>
  <PresentationFormat>On-screen Show (4:3)</PresentationFormat>
  <Paragraphs>84</Paragraphs>
  <Slides>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Cisco2003_Print_LaserQ104_4</vt:lpstr>
      <vt:lpstr>RSVP-TE Extensions for LSP Inquiry  draft-ali-ccamp-lsp-inquiry-00.txt</vt:lpstr>
      <vt:lpstr>Outline</vt:lpstr>
      <vt:lpstr>Requirements and Scope</vt:lpstr>
      <vt:lpstr>What is Inquiry? </vt:lpstr>
      <vt:lpstr>Inquiry Procedure – Inquiry with Resource Lock</vt:lpstr>
      <vt:lpstr>Inquiry Procedure – inquiry without Resource Lock</vt:lpstr>
      <vt:lpstr>Next Steps</vt:lpstr>
      <vt:lpstr>PowerPoint Presentation</vt:lpstr>
    </vt:vector>
  </TitlesOfParts>
  <Company>Cisco Systems,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TITLE/SIZE 30</dc:title>
  <dc:subject>Guide for Creating Powerpoint Presentations</dc:subject>
  <dc:creator>Cisco User</dc:creator>
  <cp:lastModifiedBy>zali</cp:lastModifiedBy>
  <cp:revision>943</cp:revision>
  <cp:lastPrinted>1999-01-27T00:54:54Z</cp:lastPrinted>
  <dcterms:created xsi:type="dcterms:W3CDTF">2013-03-06T13:54:45Z</dcterms:created>
  <dcterms:modified xsi:type="dcterms:W3CDTF">2013-03-12T15:43:36Z</dcterms:modified>
</cp:coreProperties>
</file>