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73" r:id="rId3"/>
    <p:sldId id="274" r:id="rId4"/>
    <p:sldId id="279" r:id="rId5"/>
    <p:sldId id="280" r:id="rId6"/>
    <p:sldId id="281" r:id="rId7"/>
    <p:sldId id="278" r:id="rId8"/>
    <p:sldId id="275" r:id="rId9"/>
    <p:sldId id="282" r:id="rId10"/>
    <p:sldId id="283" r:id="rId11"/>
    <p:sldId id="277" r:id="rId12"/>
    <p:sldId id="276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37" autoAdjust="0"/>
  </p:normalViewPr>
  <p:slideViewPr>
    <p:cSldViewPr snapToGrid="0" snapToObjects="1">
      <p:cViewPr>
        <p:scale>
          <a:sx n="108" d="100"/>
          <a:sy n="108" d="100"/>
        </p:scale>
        <p:origin x="-3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37D6-BAEB-B948-8AC6-3C26A4C33CF1}" type="datetimeFigureOut">
              <a:rPr lang="en-US" smtClean="0"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31729-359F-F54E-9170-B9A09F2C6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9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36EB-88BC-9643-AAAB-31B50C9829E6}" type="datetimeFigureOut">
              <a:rPr lang="en-US" smtClean="0"/>
              <a:t>3/14/13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6572-B6EA-2A49-ABCA-5B62EC2F6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16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7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IEFT85 - Atlanta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IEFT85 - Atlanta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IETF86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IEFT85 - Atlanta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IEFT85 - Atlanta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IEFT85 - Atlanta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2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IEFT85 - Atlanta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7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IEFT85 - Atlanta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IEFT85 - Atlanta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82D6-1AA8-934E-ADB0-5042942B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9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28" y="727409"/>
            <a:ext cx="8613870" cy="274936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Information Model for Wavelength Switched Optical Networks (WSON) </a:t>
            </a:r>
            <a:r>
              <a:rPr lang="en-US" sz="4000" dirty="0" smtClean="0"/>
              <a:t>with Optical </a:t>
            </a:r>
            <a:r>
              <a:rPr lang="en-US" sz="4000" dirty="0"/>
              <a:t>Impairments Validation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/>
              <a:t>draft-martinelli-ccamp-wson-iv-info-01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109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Giovanni Martinelli, Cisco (*)</a:t>
            </a:r>
          </a:p>
          <a:p>
            <a:pPr algn="l"/>
            <a:r>
              <a:rPr lang="en-US" dirty="0" err="1"/>
              <a:t>Moustafa</a:t>
            </a:r>
            <a:r>
              <a:rPr lang="en-US" dirty="0"/>
              <a:t> </a:t>
            </a:r>
            <a:r>
              <a:rPr lang="en-US" dirty="0" err="1"/>
              <a:t>Kattan</a:t>
            </a:r>
            <a:r>
              <a:rPr lang="en-US" dirty="0"/>
              <a:t>, Cisco</a:t>
            </a:r>
          </a:p>
          <a:p>
            <a:pPr algn="l"/>
            <a:r>
              <a:rPr lang="en-US" dirty="0"/>
              <a:t>Gabriele </a:t>
            </a:r>
            <a:r>
              <a:rPr lang="en-US" dirty="0" err="1"/>
              <a:t>Galimberti</a:t>
            </a:r>
            <a:r>
              <a:rPr lang="en-US" dirty="0"/>
              <a:t>, Cisco</a:t>
            </a:r>
          </a:p>
          <a:p>
            <a:pPr algn="l"/>
            <a:r>
              <a:rPr lang="en-US" dirty="0"/>
              <a:t>Andrea </a:t>
            </a:r>
            <a:r>
              <a:rPr lang="en-US" dirty="0" err="1"/>
              <a:t>Zanardi</a:t>
            </a:r>
            <a:r>
              <a:rPr lang="en-US" dirty="0"/>
              <a:t>, Create-Net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G.697 Appendix 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32" y="1417638"/>
            <a:ext cx="63627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7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194484" y="2867288"/>
            <a:ext cx="1349149" cy="1230437"/>
            <a:chOff x="4305734" y="2867288"/>
            <a:chExt cx="1349149" cy="1230437"/>
          </a:xfrm>
        </p:grpSpPr>
        <p:sp>
          <p:nvSpPr>
            <p:cNvPr id="14" name="Cube 13"/>
            <p:cNvSpPr/>
            <p:nvPr/>
          </p:nvSpPr>
          <p:spPr>
            <a:xfrm>
              <a:off x="4786894" y="2867288"/>
              <a:ext cx="867989" cy="760835"/>
            </a:xfrm>
            <a:prstGeom prst="cube">
              <a:avLst>
                <a:gd name="adj" fmla="val 34008"/>
              </a:avLst>
            </a:prstGeom>
            <a:ln w="19050">
              <a:solidFill>
                <a:srgbClr val="0000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4634494" y="3016532"/>
              <a:ext cx="867989" cy="760835"/>
            </a:xfrm>
            <a:prstGeom prst="cube">
              <a:avLst>
                <a:gd name="adj" fmla="val 34008"/>
              </a:avLst>
            </a:prstGeom>
            <a:ln w="19050">
              <a:solidFill>
                <a:srgbClr val="0000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/>
            <p:cNvSpPr/>
            <p:nvPr/>
          </p:nvSpPr>
          <p:spPr>
            <a:xfrm>
              <a:off x="4482094" y="3165776"/>
              <a:ext cx="867989" cy="760835"/>
            </a:xfrm>
            <a:prstGeom prst="cube">
              <a:avLst>
                <a:gd name="adj" fmla="val 34008"/>
              </a:avLst>
            </a:prstGeom>
            <a:ln w="19050">
              <a:solidFill>
                <a:srgbClr val="0000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305734" y="3336890"/>
              <a:ext cx="867989" cy="760835"/>
            </a:xfrm>
            <a:prstGeom prst="cube">
              <a:avLst>
                <a:gd name="adj" fmla="val 34008"/>
              </a:avLst>
            </a:prstGeom>
            <a:ln w="19050">
              <a:solidFill>
                <a:srgbClr val="0000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30858"/>
            <a:ext cx="8229600" cy="875601"/>
          </a:xfrm>
        </p:spPr>
        <p:txBody>
          <a:bodyPr>
            <a:normAutofit/>
          </a:bodyPr>
          <a:lstStyle/>
          <a:p>
            <a:r>
              <a:rPr lang="en-US" dirty="0" smtClean="0"/>
              <a:t>Info Model: Impairment Matrix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759253"/>
            <a:ext cx="8229600" cy="15970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Existing WSON Connectivity Matrix only represents a binary information.</a:t>
            </a:r>
          </a:p>
          <a:p>
            <a:r>
              <a:rPr lang="en-US" dirty="0" smtClean="0"/>
              <a:t>Impairment Matrix extends </a:t>
            </a:r>
            <a:r>
              <a:rPr lang="en-US" dirty="0" err="1" smtClean="0"/>
              <a:t>Conn.Matrix</a:t>
            </a:r>
            <a:r>
              <a:rPr lang="en-US" dirty="0" smtClean="0"/>
              <a:t> with a set of optical values: the impairment vector.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26571"/>
              </p:ext>
            </p:extLst>
          </p:nvPr>
        </p:nvGraphicFramePr>
        <p:xfrm>
          <a:off x="706667" y="1555500"/>
          <a:ext cx="3091105" cy="2542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8221"/>
                <a:gridCol w="618221"/>
                <a:gridCol w="618221"/>
                <a:gridCol w="618221"/>
                <a:gridCol w="618221"/>
              </a:tblGrid>
              <a:tr h="50844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44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44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44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445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24746"/>
              </p:ext>
            </p:extLst>
          </p:nvPr>
        </p:nvGraphicFramePr>
        <p:xfrm>
          <a:off x="5845275" y="2867288"/>
          <a:ext cx="2684096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1024"/>
                <a:gridCol w="671024"/>
                <a:gridCol w="671024"/>
                <a:gridCol w="67102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osnr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79833" y="1093835"/>
            <a:ext cx="121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MATRIX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4993" y="2405623"/>
            <a:ext cx="1213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VECTOR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969883" y="2912690"/>
            <a:ext cx="474180" cy="320358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45276" y="3422222"/>
            <a:ext cx="268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Objects defined according to G.697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6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this approach seem a good way to go?</a:t>
            </a:r>
          </a:p>
          <a:p>
            <a:pPr lvl="1"/>
            <a:r>
              <a:rPr lang="en-US" dirty="0" smtClean="0"/>
              <a:t>Yes: refine (need anyway!), </a:t>
            </a:r>
            <a:r>
              <a:rPr lang="en-US" dirty="0" err="1" smtClean="0"/>
              <a:t>wg</a:t>
            </a:r>
            <a:r>
              <a:rPr lang="en-US" dirty="0" smtClean="0"/>
              <a:t> adoption, …</a:t>
            </a:r>
          </a:p>
          <a:p>
            <a:pPr lvl="1"/>
            <a:r>
              <a:rPr lang="en-US" dirty="0" smtClean="0"/>
              <a:t>No: suggestions, abandon, …</a:t>
            </a:r>
          </a:p>
          <a:p>
            <a:pPr lvl="1"/>
            <a:r>
              <a:rPr lang="en-US" dirty="0" smtClean="0"/>
              <a:t>Don’t know </a:t>
            </a:r>
          </a:p>
          <a:p>
            <a:endParaRPr lang="en-US" dirty="0" smtClean="0"/>
          </a:p>
          <a:p>
            <a:r>
              <a:rPr lang="en-US" dirty="0" smtClean="0"/>
              <a:t>There were already two individual drafts: plan to work together.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5450991"/>
            <a:ext cx="3881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THANK YOU!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6265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 for Q6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Giovanni Martinelli / Gabriele </a:t>
            </a:r>
            <a:r>
              <a:rPr lang="en-US" sz="2400" dirty="0" err="1" smtClean="0"/>
              <a:t>Galimberti</a:t>
            </a:r>
            <a:endParaRPr lang="en-US" sz="2400" dirty="0" smtClean="0"/>
          </a:p>
          <a:p>
            <a:pPr algn="l"/>
            <a:r>
              <a:rPr lang="en-US" sz="2400" dirty="0" smtClean="0"/>
              <a:t>Xiang Zhang / </a:t>
            </a:r>
            <a:r>
              <a:rPr lang="en-US" sz="2400" dirty="0" err="1" smtClean="0"/>
              <a:t>Fatai</a:t>
            </a:r>
            <a:r>
              <a:rPr lang="en-US" sz="2400" dirty="0" smtClean="0"/>
              <a:t> Zhang / Young Lee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5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impairment data are relevant/stable for control plane to collect for its path computation and what ITU-T references are good to </a:t>
            </a:r>
            <a:r>
              <a:rPr lang="en-US" dirty="0" smtClean="0"/>
              <a:t>reference?</a:t>
            </a:r>
          </a:p>
          <a:p>
            <a:r>
              <a:rPr lang="en-US" dirty="0"/>
              <a:t>Does the </a:t>
            </a:r>
            <a:r>
              <a:rPr lang="en-US" dirty="0" smtClean="0"/>
              <a:t>IETF Information </a:t>
            </a:r>
            <a:r>
              <a:rPr lang="en-US" dirty="0"/>
              <a:t>Model currently represent the G.680 computational model </a:t>
            </a:r>
            <a:r>
              <a:rPr lang="en-US" dirty="0" smtClean="0"/>
              <a:t>?</a:t>
            </a:r>
          </a:p>
          <a:p>
            <a:r>
              <a:rPr lang="en-US" dirty="0"/>
              <a:t>G.697 is used to derive a suitable encoding for parameters </a:t>
            </a:r>
            <a:r>
              <a:rPr lang="en-US" dirty="0" smtClean="0"/>
              <a:t>(the once currently </a:t>
            </a:r>
            <a:r>
              <a:rPr lang="en-US" dirty="0"/>
              <a:t>computed by G.680). Is there any update </a:t>
            </a:r>
            <a:r>
              <a:rPr lang="en-US" dirty="0" smtClean="0"/>
              <a:t>foreseen </a:t>
            </a:r>
            <a:r>
              <a:rPr lang="en-US" dirty="0"/>
              <a:t>on G.697</a:t>
            </a:r>
            <a:r>
              <a:rPr lang="en-US" dirty="0" smtClean="0"/>
              <a:t>? E.g. PDL is in G.680 not in G.697.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3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006"/>
            <a:ext cx="8229600" cy="1143000"/>
          </a:xfrm>
        </p:spPr>
        <p:txBody>
          <a:bodyPr/>
          <a:lstStyle/>
          <a:p>
            <a:r>
              <a:rPr lang="en-US" dirty="0" smtClean="0"/>
              <a:t>Questions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Are there new modulation formats under standardizations? They generate new Computational Models? They imply new optical parameters?</a:t>
            </a:r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ITU is working on additional computational models (e.g. </a:t>
            </a:r>
            <a:r>
              <a:rPr lang="en-US" dirty="0" smtClean="0"/>
              <a:t>coherent </a:t>
            </a:r>
            <a:r>
              <a:rPr lang="en-US" dirty="0"/>
              <a:t>technology / Non linear effects / ...)? </a:t>
            </a:r>
            <a:r>
              <a:rPr lang="en-US" dirty="0" smtClean="0"/>
              <a:t> IETF Information model </a:t>
            </a:r>
            <a:r>
              <a:rPr lang="en-US" dirty="0" smtClean="0"/>
              <a:t>tries </a:t>
            </a:r>
            <a:r>
              <a:rPr lang="en-US" dirty="0" smtClean="0"/>
              <a:t>to be generic enough.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05"/>
            <a:ext cx="8229600" cy="1143000"/>
          </a:xfrm>
        </p:spPr>
        <p:txBody>
          <a:bodyPr/>
          <a:lstStyle/>
          <a:p>
            <a:r>
              <a:rPr lang="en-US" dirty="0" smtClean="0"/>
              <a:t>Optical Impairment Reload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037"/>
            <a:ext cx="8229600" cy="50743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model was first presented at IETF85 in Atlanta.</a:t>
            </a:r>
          </a:p>
          <a:p>
            <a:endParaRPr lang="en-US" dirty="0" smtClean="0"/>
          </a:p>
          <a:p>
            <a:r>
              <a:rPr lang="en-US" dirty="0" smtClean="0"/>
              <a:t>It extends the current RWA-WSON approach (current WG documents) to allow Impairment Validation function.</a:t>
            </a:r>
          </a:p>
          <a:p>
            <a:endParaRPr lang="en-US" dirty="0" smtClean="0"/>
          </a:p>
          <a:p>
            <a:r>
              <a:rPr lang="en-US" dirty="0" smtClean="0"/>
              <a:t>Specific Parameters are strictly derived from ITU documents (G.680, G697 Appendix V).</a:t>
            </a:r>
          </a:p>
          <a:p>
            <a:endParaRPr lang="en-US" dirty="0" smtClean="0"/>
          </a:p>
          <a:p>
            <a:r>
              <a:rPr lang="en-US" dirty="0" smtClean="0"/>
              <a:t>IETF Context:</a:t>
            </a:r>
          </a:p>
          <a:p>
            <a:pPr lvl="1"/>
            <a:r>
              <a:rPr lang="en-US" dirty="0" smtClean="0"/>
              <a:t>RFC6566, Sec. 4.1.1,  </a:t>
            </a:r>
            <a:r>
              <a:rPr lang="en-US" b="1" dirty="0" smtClean="0"/>
              <a:t>Approximated Impairment Calc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 perfect but better than nothing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9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Computational Model (ITU-G.680)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IEFT86 -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6939" y="1773285"/>
            <a:ext cx="658919" cy="658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46638" y="1773285"/>
            <a:ext cx="658919" cy="658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46337" y="1773285"/>
            <a:ext cx="658919" cy="658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46036" y="1773285"/>
            <a:ext cx="658919" cy="658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5736" y="1773285"/>
            <a:ext cx="658919" cy="658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N5</a:t>
            </a:r>
            <a:endParaRPr lang="en-US" dirty="0"/>
          </a:p>
        </p:txBody>
      </p:sp>
      <p:cxnSp>
        <p:nvCxnSpPr>
          <p:cNvPr id="14" name="Straight Connector 13"/>
          <p:cNvCxnSpPr>
            <a:stCxn id="7" idx="3"/>
            <a:endCxn id="8" idx="1"/>
          </p:cNvCxnSpPr>
          <p:nvPr/>
        </p:nvCxnSpPr>
        <p:spPr>
          <a:xfrm>
            <a:off x="1305858" y="2102781"/>
            <a:ext cx="1040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9" idx="1"/>
          </p:cNvCxnSpPr>
          <p:nvPr/>
        </p:nvCxnSpPr>
        <p:spPr>
          <a:xfrm>
            <a:off x="3005557" y="2102781"/>
            <a:ext cx="1040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10" idx="1"/>
          </p:cNvCxnSpPr>
          <p:nvPr/>
        </p:nvCxnSpPr>
        <p:spPr>
          <a:xfrm>
            <a:off x="4705256" y="2102781"/>
            <a:ext cx="1040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11" idx="1"/>
          </p:cNvCxnSpPr>
          <p:nvPr/>
        </p:nvCxnSpPr>
        <p:spPr>
          <a:xfrm>
            <a:off x="6404955" y="2102781"/>
            <a:ext cx="10407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4200" y="1284129"/>
            <a:ext cx="131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Wavelength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10015" y="1633809"/>
            <a:ext cx="6331563" cy="131798"/>
            <a:chOff x="1210015" y="1633809"/>
            <a:chExt cx="6331563" cy="13179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305858" y="1693718"/>
              <a:ext cx="6139878" cy="11981"/>
            </a:xfrm>
            <a:prstGeom prst="line">
              <a:avLst/>
            </a:prstGeom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hevron 24"/>
            <p:cNvSpPr/>
            <p:nvPr/>
          </p:nvSpPr>
          <p:spPr>
            <a:xfrm>
              <a:off x="1210015" y="1633809"/>
              <a:ext cx="191685" cy="131798"/>
            </a:xfrm>
            <a:prstGeom prst="chevr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7349893" y="1633809"/>
              <a:ext cx="191685" cy="131798"/>
            </a:xfrm>
            <a:prstGeom prst="chevr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724" y="3259011"/>
            <a:ext cx="2956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 RWA WSON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solves Signal Compatibility Problem: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Apply to end points (optical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/f transceivers)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Use of Optical Interface Class (i.e. ITU Application Codes)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96839" y="3450717"/>
            <a:ext cx="5566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TRANSFER FUNCTIONs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Parameters: single contribution vs.  end-to-end.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ITU-G.680 transfer functions for: OSNR, CD, PMD/PDL.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Example:</a:t>
            </a:r>
          </a:p>
          <a:p>
            <a:endParaRPr lang="en-US" sz="2000" dirty="0" smtClean="0"/>
          </a:p>
        </p:txBody>
      </p:sp>
      <p:sp>
        <p:nvSpPr>
          <p:cNvPr id="30" name="Right Bracket 29"/>
          <p:cNvSpPr/>
          <p:nvPr/>
        </p:nvSpPr>
        <p:spPr>
          <a:xfrm rot="5400000">
            <a:off x="890309" y="2348405"/>
            <a:ext cx="148295" cy="70691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/>
          <p:cNvSpPr/>
          <p:nvPr/>
        </p:nvSpPr>
        <p:spPr>
          <a:xfrm rot="5400000">
            <a:off x="2577951" y="2345416"/>
            <a:ext cx="148295" cy="70691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ket 31"/>
          <p:cNvSpPr/>
          <p:nvPr/>
        </p:nvSpPr>
        <p:spPr>
          <a:xfrm rot="5400000">
            <a:off x="4325649" y="2369380"/>
            <a:ext cx="148295" cy="70691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/>
          <p:cNvSpPr/>
          <p:nvPr/>
        </p:nvSpPr>
        <p:spPr>
          <a:xfrm rot="5400000">
            <a:off x="6025349" y="2345416"/>
            <a:ext cx="148295" cy="70691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ket 33"/>
          <p:cNvSpPr/>
          <p:nvPr/>
        </p:nvSpPr>
        <p:spPr>
          <a:xfrm rot="5400000">
            <a:off x="7629205" y="2386250"/>
            <a:ext cx="148295" cy="70691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46939" y="1705699"/>
            <a:ext cx="563076" cy="1553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38624" y="1773285"/>
            <a:ext cx="6511269" cy="15456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955051" y="2899561"/>
            <a:ext cx="1749131" cy="443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4600454" y="2899561"/>
            <a:ext cx="152802" cy="359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987337" y="2813857"/>
            <a:ext cx="619465" cy="4451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1573968" y="2863618"/>
            <a:ext cx="3130214" cy="587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139737" y="2863619"/>
            <a:ext cx="2060452" cy="45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36" y="4982578"/>
            <a:ext cx="3255519" cy="14929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486" y="5192859"/>
            <a:ext cx="882148" cy="536208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6957736" y="6075886"/>
            <a:ext cx="484906" cy="56092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2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G.680 Models (Sec. 9.1): OSNR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IEFT85 - Atlanta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57" y="1417637"/>
            <a:ext cx="5401901" cy="1179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57" y="2837293"/>
            <a:ext cx="6872042" cy="1111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57" y="4316402"/>
            <a:ext cx="8393462" cy="11453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886441" y="2367166"/>
            <a:ext cx="875408" cy="5794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61849" y="2229835"/>
            <a:ext cx="1689166" cy="7167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0800" y="5277076"/>
            <a:ext cx="92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NODE 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0291" y="5244810"/>
            <a:ext cx="92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NODE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8346" y="5277076"/>
            <a:ext cx="9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NODE 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65372" y="4478353"/>
            <a:ext cx="415321" cy="3575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51015" y="4478353"/>
            <a:ext cx="415321" cy="3575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43025" y="4478353"/>
            <a:ext cx="415321" cy="3575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G.680 Models (Sec. 9.2): CD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9971" y="2986596"/>
            <a:ext cx="8229600" cy="3276008"/>
          </a:xfrm>
        </p:spPr>
        <p:txBody>
          <a:bodyPr/>
          <a:lstStyle/>
          <a:p>
            <a:r>
              <a:rPr lang="en-US" dirty="0" smtClean="0"/>
              <a:t>Two approaches to evaluate terms of (9-5)</a:t>
            </a:r>
          </a:p>
          <a:p>
            <a:r>
              <a:rPr lang="en-US" dirty="0" smtClean="0"/>
              <a:t>Worst case</a:t>
            </a:r>
          </a:p>
          <a:p>
            <a:r>
              <a:rPr lang="en-US" dirty="0" smtClean="0"/>
              <a:t>Statistical: means and </a:t>
            </a:r>
            <a:r>
              <a:rPr lang="en-US" dirty="0" err="1" smtClean="0"/>
              <a:t>std</a:t>
            </a:r>
            <a:r>
              <a:rPr lang="en-US" dirty="0" smtClean="0"/>
              <a:t> deviation may be available</a:t>
            </a:r>
          </a:p>
          <a:p>
            <a:r>
              <a:rPr lang="en-US" dirty="0" smtClean="0"/>
              <a:t>Likely shows wavelength dependency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IEFT85 - Atlanta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9" y="1417637"/>
            <a:ext cx="8404342" cy="804671"/>
          </a:xfrm>
          <a:prstGeom prst="rect">
            <a:avLst/>
          </a:prstGeom>
        </p:spPr>
      </p:pic>
      <p:sp>
        <p:nvSpPr>
          <p:cNvPr id="8" name="Right Bracket 7"/>
          <p:cNvSpPr/>
          <p:nvPr/>
        </p:nvSpPr>
        <p:spPr>
          <a:xfrm rot="5400000">
            <a:off x="6014340" y="381717"/>
            <a:ext cx="188138" cy="3493046"/>
          </a:xfrm>
          <a:prstGeom prst="rightBracke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/>
          <p:cNvSpPr/>
          <p:nvPr/>
        </p:nvSpPr>
        <p:spPr>
          <a:xfrm rot="5400000">
            <a:off x="3232992" y="1327934"/>
            <a:ext cx="188138" cy="1600613"/>
          </a:xfrm>
          <a:prstGeom prst="rightBracke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11966" y="2378633"/>
            <a:ext cx="75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NODE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3151" y="2378633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LINK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G.680 Model (Sec. 9.3): PMD/PDL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927256"/>
            <a:ext cx="8229600" cy="2198907"/>
          </a:xfrm>
        </p:spPr>
        <p:txBody>
          <a:bodyPr/>
          <a:lstStyle/>
          <a:p>
            <a:r>
              <a:rPr lang="en-US" dirty="0" smtClean="0"/>
              <a:t>PMD and PDL have a “per node” component.</a:t>
            </a:r>
          </a:p>
          <a:p>
            <a:r>
              <a:rPr lang="en-US" dirty="0" smtClean="0"/>
              <a:t>PDL available as a computational model, not available as Parameter ID in G.697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12" y="1417638"/>
            <a:ext cx="6515679" cy="984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12" y="2704183"/>
            <a:ext cx="5503993" cy="103493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91990" y="1723353"/>
            <a:ext cx="787845" cy="4401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98047" y="2945754"/>
            <a:ext cx="787845" cy="4401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5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rom</a:t>
            </a:r>
            <a:r>
              <a:rPr lang="en-US" dirty="0" smtClean="0"/>
              <a:t> Computational (ITU) </a:t>
            </a:r>
            <a:r>
              <a:rPr lang="en-US" b="1" dirty="0" smtClean="0"/>
              <a:t>To</a:t>
            </a:r>
            <a:r>
              <a:rPr lang="en-US" dirty="0" smtClean="0"/>
              <a:t> Information (IETF)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each parameter</a:t>
            </a:r>
          </a:p>
          <a:p>
            <a:pPr lvl="1"/>
            <a:r>
              <a:rPr lang="en-US" dirty="0" smtClean="0"/>
              <a:t> it’s possible to provide a by node/by link contribution,</a:t>
            </a:r>
          </a:p>
          <a:p>
            <a:pPr lvl="1"/>
            <a:r>
              <a:rPr lang="en-US" dirty="0" smtClean="0"/>
              <a:t>there is a simple function to put together all contributions  (Sum, …).</a:t>
            </a:r>
          </a:p>
          <a:p>
            <a:r>
              <a:rPr lang="en-US" dirty="0" smtClean="0"/>
              <a:t>No hypothesis are done on how each single contribution is provided (e.g. provisioned, computed,  known a priori, ….).</a:t>
            </a:r>
          </a:p>
          <a:p>
            <a:r>
              <a:rPr lang="en-US" dirty="0" smtClean="0"/>
              <a:t>Even if the Computational Model is not perfect allows path computation to choose better paths.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IETF85 - Atlanta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664"/>
            <a:ext cx="8229600" cy="958261"/>
          </a:xfrm>
        </p:spPr>
        <p:txBody>
          <a:bodyPr/>
          <a:lstStyle/>
          <a:p>
            <a:r>
              <a:rPr lang="en-US" dirty="0" smtClean="0"/>
              <a:t>The Information Model (IETF)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7085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Makes room for a list of parameters:</a:t>
            </a:r>
            <a:endParaRPr lang="en-US" dirty="0"/>
          </a:p>
          <a:p>
            <a:pPr lvl="1"/>
            <a:r>
              <a:rPr lang="en-US" dirty="0" smtClean="0"/>
              <a:t>Does not look at parameter semantic.</a:t>
            </a:r>
          </a:p>
          <a:p>
            <a:pPr lvl="1"/>
            <a:r>
              <a:rPr lang="en-US" dirty="0" smtClean="0"/>
              <a:t>Does not look at specific transfer functions.</a:t>
            </a:r>
          </a:p>
          <a:p>
            <a:endParaRPr lang="en-US" dirty="0" smtClean="0"/>
          </a:p>
          <a:p>
            <a:r>
              <a:rPr lang="en-US" dirty="0" smtClean="0"/>
              <a:t>Defines basic building blocks to be added to control plane objects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Impairment Vector (For Node or Link Information)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Impairment Matrix (For Node Information)</a:t>
            </a:r>
          </a:p>
          <a:p>
            <a:endParaRPr lang="en-US" dirty="0" smtClean="0"/>
          </a:p>
          <a:p>
            <a:r>
              <a:rPr lang="en-US" dirty="0" smtClean="0"/>
              <a:t>Generalized from existing RWA-WSON (no I.V.) approach.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5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 Model: Impairment Vector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 list of Optical Parameters. </a:t>
            </a:r>
          </a:p>
          <a:p>
            <a:r>
              <a:rPr lang="en-US" dirty="0" smtClean="0"/>
              <a:t>The list could be extended but currently stick to G.697 Appendix 2.</a:t>
            </a:r>
          </a:p>
          <a:p>
            <a:r>
              <a:rPr lang="en-US" dirty="0" smtClean="0"/>
              <a:t>G.697 is for Monitoring, for the purpose of the Info Model just provide the Parameter Identifiers and encoding.</a:t>
            </a:r>
          </a:p>
          <a:p>
            <a:r>
              <a:rPr lang="en-US" dirty="0" smtClean="0"/>
              <a:t>The encoding draft details how identifiers are mapped.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IETF86 -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2D6-1AA8-934E-ADB0-5042942B1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854</Words>
  <Application>Microsoft Macintosh PowerPoint</Application>
  <PresentationFormat>On-screen Show (4:3)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Information Model for Wavelength Switched Optical Networks (WSON) with Optical Impairments Validation.  draft-martinelli-ccamp-wson-iv-info-01</vt:lpstr>
      <vt:lpstr>Optical Impairment Reload</vt:lpstr>
      <vt:lpstr>The Computational Model (ITU-G.680)</vt:lpstr>
      <vt:lpstr>G.680 Models (Sec. 9.1): OSNR</vt:lpstr>
      <vt:lpstr>G.680 Models (Sec. 9.2): CD</vt:lpstr>
      <vt:lpstr>G.680 Model (Sec. 9.3): PMD/PDL</vt:lpstr>
      <vt:lpstr>From Computational (ITU) To Information (IETF) Model</vt:lpstr>
      <vt:lpstr>The Information Model (IETF)</vt:lpstr>
      <vt:lpstr>Info Model: Impairment Vector</vt:lpstr>
      <vt:lpstr>G.697 Appendix V</vt:lpstr>
      <vt:lpstr>Info Model: Impairment Matrix</vt:lpstr>
      <vt:lpstr>Next Steps</vt:lpstr>
      <vt:lpstr>Q for Q6</vt:lpstr>
      <vt:lpstr>Questions (1)</vt:lpstr>
      <vt:lpstr>Questions (2)</vt:lpstr>
    </vt:vector>
  </TitlesOfParts>
  <Manager/>
  <Company>Cisco Systems,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Giovannu Martinelli</dc:creator>
  <cp:keywords/>
  <dc:description/>
  <cp:lastModifiedBy>Giovannu Martinelli</cp:lastModifiedBy>
  <cp:revision>89</cp:revision>
  <dcterms:created xsi:type="dcterms:W3CDTF">2012-03-23T06:58:42Z</dcterms:created>
  <dcterms:modified xsi:type="dcterms:W3CDTF">2013-03-15T00:57:34Z</dcterms:modified>
  <cp:category/>
</cp:coreProperties>
</file>