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72" r:id="rId2"/>
    <p:sldId id="273" r:id="rId3"/>
    <p:sldId id="274" r:id="rId4"/>
    <p:sldId id="275" r:id="rId5"/>
    <p:sldId id="276" r:id="rId6"/>
    <p:sldId id="277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9" autoAdjust="0"/>
    <p:restoredTop sz="94637" autoAdjust="0"/>
  </p:normalViewPr>
  <p:slideViewPr>
    <p:cSldViewPr snapToGrid="0" snapToObjects="1">
      <p:cViewPr>
        <p:scale>
          <a:sx n="103" d="100"/>
          <a:sy n="103" d="100"/>
        </p:scale>
        <p:origin x="-536" y="-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handoutMaster" Target="handoutMasters/handoutMaster1.xml"/><Relationship Id="rId10" Type="http://schemas.openxmlformats.org/officeDocument/2006/relationships/printerSettings" Target="printerSettings/printerSettings1.bin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9E37D6-BAEB-B948-8AC6-3C26A4C33CF1}" type="datetimeFigureOut">
              <a:rPr lang="en-US" smtClean="0"/>
              <a:t>3/13/13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631729-359F-F54E-9170-B9A09F2C6F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90971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B536EB-88BC-9643-AAAB-31B50C9829E6}" type="datetimeFigureOut">
              <a:rPr lang="en-US" smtClean="0"/>
              <a:t>3/13/13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1E6572-B6EA-2A49-ABCA-5B62EC2F6B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71670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March 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IEFT86 - Orlando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682D6-1AA8-934E-ADB0-5042942B10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2747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IEFT85 - Atlanta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682D6-1AA8-934E-ADB0-5042942B10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888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IEFT85 - Atlanta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682D6-1AA8-934E-ADB0-5042942B10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049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March 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IEFT86 - Orlando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682D6-1AA8-934E-ADB0-5042942B10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217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IEFT85 - Atlanta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682D6-1AA8-934E-ADB0-5042942B10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858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 2012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IEFT85 - Atlanta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682D6-1AA8-934E-ADB0-5042942B10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738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 2012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IEFT85 - Atlanta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682D6-1AA8-934E-ADB0-5042942B10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1903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 2012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IEFT85 - Atlanta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682D6-1AA8-934E-ADB0-5042942B10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325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 2012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IEFT85 - Atlanta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682D6-1AA8-934E-ADB0-5042942B10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678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 2012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IEFT85 - Atlanta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682D6-1AA8-934E-ADB0-5042942B10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7834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 2012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IEFT85 - Atlanta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682D6-1AA8-934E-ADB0-5042942B10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201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March 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IEFT86 - Orlando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B682D6-1AA8-934E-ADB0-5042942B10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997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7528" y="564518"/>
            <a:ext cx="8613870" cy="2300920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Encoding for WSON Information Model with Impairments </a:t>
            </a:r>
            <a:r>
              <a:rPr lang="en-US" sz="4000" dirty="0" smtClean="0"/>
              <a:t>Validation</a:t>
            </a:r>
            <a:br>
              <a:rPr lang="en-US" sz="4000" dirty="0" smtClean="0"/>
            </a:br>
            <a:r>
              <a:rPr lang="en-US" sz="4000" dirty="0"/>
              <a:t/>
            </a:r>
            <a:br>
              <a:rPr lang="en-US" sz="4000" dirty="0"/>
            </a:br>
            <a:r>
              <a:rPr lang="en-US" sz="4000" b="1" dirty="0"/>
              <a:t>draft-martinelli-ccamp-wson-iv-encode-01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pPr algn="l"/>
            <a:r>
              <a:rPr lang="en-US" dirty="0"/>
              <a:t>Giovanni Martinelli, Cisco (*)</a:t>
            </a:r>
          </a:p>
          <a:p>
            <a:pPr algn="l"/>
            <a:r>
              <a:rPr lang="en-US" dirty="0" err="1"/>
              <a:t>Moustafa</a:t>
            </a:r>
            <a:r>
              <a:rPr lang="en-US" dirty="0"/>
              <a:t> </a:t>
            </a:r>
            <a:r>
              <a:rPr lang="en-US" dirty="0" err="1"/>
              <a:t>Kattan</a:t>
            </a:r>
            <a:r>
              <a:rPr lang="en-US" dirty="0"/>
              <a:t>, Cisco</a:t>
            </a:r>
          </a:p>
          <a:p>
            <a:pPr algn="l"/>
            <a:r>
              <a:rPr lang="en-US" dirty="0"/>
              <a:t>Gabriele </a:t>
            </a:r>
            <a:r>
              <a:rPr lang="en-US" dirty="0" err="1"/>
              <a:t>Galimberti</a:t>
            </a:r>
            <a:r>
              <a:rPr lang="en-US" dirty="0"/>
              <a:t>, Cisco</a:t>
            </a:r>
          </a:p>
          <a:p>
            <a:pPr algn="l"/>
            <a:r>
              <a:rPr lang="en-US" dirty="0"/>
              <a:t>Andrea </a:t>
            </a:r>
            <a:r>
              <a:rPr lang="en-US" dirty="0" err="1"/>
              <a:t>Zanardi</a:t>
            </a:r>
            <a:r>
              <a:rPr lang="en-US" dirty="0"/>
              <a:t>, Create-Net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IETF86 - Orlando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682D6-1AA8-934E-ADB0-5042942B109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885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Impairment Encode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From Info Model to bits &amp; bytes</a:t>
            </a:r>
          </a:p>
          <a:p>
            <a:r>
              <a:rPr lang="en-US" dirty="0" smtClean="0"/>
              <a:t>Allow a minimum amount of information</a:t>
            </a:r>
          </a:p>
          <a:p>
            <a:pPr lvl="1"/>
            <a:r>
              <a:rPr lang="en-US" dirty="0" smtClean="0"/>
              <a:t>Factorizations (by node, for all wavelength)</a:t>
            </a:r>
          </a:p>
          <a:p>
            <a:r>
              <a:rPr lang="en-US" dirty="0" smtClean="0"/>
              <a:t>Proposal: still to be refined.</a:t>
            </a:r>
          </a:p>
          <a:p>
            <a:r>
              <a:rPr lang="en-US" dirty="0" smtClean="0"/>
              <a:t>Single parameter as per G.697 Appendix V.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IETF86 - Orlando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682D6-1AA8-934E-ADB0-5042942B109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3562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Single Parameter Encoding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146026"/>
            <a:ext cx="8229600" cy="1980137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S: standard bit, 1 means ITU parameters</a:t>
            </a:r>
          </a:p>
          <a:p>
            <a:r>
              <a:rPr lang="en-US" dirty="0" err="1" smtClean="0"/>
              <a:t>ParamSource</a:t>
            </a:r>
            <a:r>
              <a:rPr lang="en-US" dirty="0" smtClean="0"/>
              <a:t>/</a:t>
            </a:r>
            <a:r>
              <a:rPr lang="en-US" dirty="0" err="1" smtClean="0"/>
              <a:t>ParamID</a:t>
            </a:r>
            <a:r>
              <a:rPr lang="en-US" dirty="0" smtClean="0"/>
              <a:t>: </a:t>
            </a:r>
            <a:r>
              <a:rPr lang="en-US" dirty="0" smtClean="0">
                <a:solidFill>
                  <a:srgbClr val="FF0000"/>
                </a:solidFill>
              </a:rPr>
              <a:t>G.697 </a:t>
            </a:r>
            <a:r>
              <a:rPr lang="en-US" dirty="0" smtClean="0"/>
              <a:t>Appendix V</a:t>
            </a:r>
          </a:p>
          <a:p>
            <a:r>
              <a:rPr lang="en-US" dirty="0" smtClean="0"/>
              <a:t>Value/Variance IEEE 32bit floating point (</a:t>
            </a:r>
            <a:r>
              <a:rPr lang="en-US" dirty="0" smtClean="0">
                <a:solidFill>
                  <a:srgbClr val="FF0000"/>
                </a:solidFill>
              </a:rPr>
              <a:t>G.697</a:t>
            </a:r>
            <a:r>
              <a:rPr lang="en-US" dirty="0" smtClean="0"/>
              <a:t>).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IETF86 - Orlando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682D6-1AA8-934E-ADB0-5042942B1093}" type="slidenum">
              <a:rPr lang="en-US" smtClean="0"/>
              <a:t>3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57200" y="1546399"/>
            <a:ext cx="8207297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a-DK" sz="1400" dirty="0">
                <a:latin typeface="Courier New"/>
                <a:cs typeface="Courier New"/>
              </a:rPr>
              <a:t> 0                   1                   2                   3</a:t>
            </a:r>
          </a:p>
          <a:p>
            <a:r>
              <a:rPr lang="da-DK" sz="1400" dirty="0">
                <a:latin typeface="Courier New"/>
                <a:cs typeface="Courier New"/>
              </a:rPr>
              <a:t>    0 1 2 3 4 5 6 7 8 9 0 1 2 3 4 5 6 7 8 9 0 1 2 3 4 5 6 7 8 9 0 1</a:t>
            </a:r>
          </a:p>
          <a:p>
            <a:r>
              <a:rPr lang="da-DK" sz="1400" dirty="0">
                <a:latin typeface="Courier New"/>
                <a:cs typeface="Courier New"/>
              </a:rPr>
              <a:t>   +-+-+-+-+-+-+-+-+-+-+-+-+-+-+-+-+-+-+-+-+-+-+-+-+-+-+-+-+-+-+-+-+</a:t>
            </a:r>
          </a:p>
          <a:p>
            <a:r>
              <a:rPr lang="da-DK" sz="1400" dirty="0">
                <a:latin typeface="Courier New"/>
                <a:cs typeface="Courier New"/>
              </a:rPr>
              <a:t>   |S|        </a:t>
            </a:r>
            <a:r>
              <a:rPr lang="da-DK" sz="1400" dirty="0" err="1">
                <a:latin typeface="Courier New"/>
                <a:cs typeface="Courier New"/>
              </a:rPr>
              <a:t>Reserved</a:t>
            </a:r>
            <a:r>
              <a:rPr lang="da-DK" sz="1400" dirty="0">
                <a:latin typeface="Courier New"/>
                <a:cs typeface="Courier New"/>
              </a:rPr>
              <a:t>             |  </a:t>
            </a:r>
            <a:r>
              <a:rPr lang="da-DK" sz="1400" dirty="0" err="1">
                <a:latin typeface="Courier New"/>
                <a:cs typeface="Courier New"/>
              </a:rPr>
              <a:t>ParamSource</a:t>
            </a:r>
            <a:r>
              <a:rPr lang="da-DK" sz="1400" dirty="0">
                <a:latin typeface="Courier New"/>
                <a:cs typeface="Courier New"/>
              </a:rPr>
              <a:t>  |    </a:t>
            </a:r>
            <a:r>
              <a:rPr lang="da-DK" sz="1400" dirty="0" err="1">
                <a:latin typeface="Courier New"/>
                <a:cs typeface="Courier New"/>
              </a:rPr>
              <a:t>ParamID</a:t>
            </a:r>
            <a:r>
              <a:rPr lang="da-DK" sz="1400" dirty="0">
                <a:latin typeface="Courier New"/>
                <a:cs typeface="Courier New"/>
              </a:rPr>
              <a:t>    |</a:t>
            </a:r>
          </a:p>
          <a:p>
            <a:r>
              <a:rPr lang="da-DK" sz="1400" dirty="0">
                <a:latin typeface="Courier New"/>
                <a:cs typeface="Courier New"/>
              </a:rPr>
              <a:t>   +-+-+-+-+-+-+-+-+-+-+-+-+-+-+-+-+-+-+-+-+-+-+-+-+-+-+-+-+-+-+-+-+</a:t>
            </a:r>
          </a:p>
          <a:p>
            <a:r>
              <a:rPr lang="da-DK" sz="1400" dirty="0">
                <a:latin typeface="Courier New"/>
                <a:cs typeface="Courier New"/>
              </a:rPr>
              <a:t>   |                            Value                              |</a:t>
            </a:r>
          </a:p>
          <a:p>
            <a:r>
              <a:rPr lang="da-DK" sz="1400" dirty="0">
                <a:latin typeface="Courier New"/>
                <a:cs typeface="Courier New"/>
              </a:rPr>
              <a:t>   +-+-+-+-+-+-+-+-+-+-+-+-+-+-+-+-+-+-+-+-+-+-+-+-+-+-+-+-+-+-+-+-+</a:t>
            </a:r>
          </a:p>
          <a:p>
            <a:r>
              <a:rPr lang="da-DK" sz="1400" dirty="0">
                <a:latin typeface="Courier New"/>
                <a:cs typeface="Courier New"/>
              </a:rPr>
              <a:t>   |                           </a:t>
            </a:r>
            <a:r>
              <a:rPr lang="da-DK" sz="1400" dirty="0" err="1">
                <a:latin typeface="Courier New"/>
                <a:cs typeface="Courier New"/>
              </a:rPr>
              <a:t>Variance</a:t>
            </a:r>
            <a:r>
              <a:rPr lang="da-DK" sz="1400" dirty="0">
                <a:latin typeface="Courier New"/>
                <a:cs typeface="Courier New"/>
              </a:rPr>
              <a:t>                            |</a:t>
            </a:r>
          </a:p>
          <a:p>
            <a:r>
              <a:rPr lang="da-DK" sz="1400" dirty="0">
                <a:latin typeface="Courier New"/>
                <a:cs typeface="Courier New"/>
              </a:rPr>
              <a:t>   +-+-+-+-+-+-+-+-+-+-+-+-+-+-+-+-+-+-+-+-+-+-+-+-+-+-+-+-+-+-+-+-+</a:t>
            </a:r>
            <a:endParaRPr lang="en-US" sz="1400" dirty="0">
              <a:latin typeface="Courier New"/>
              <a:cs typeface="Courier New"/>
            </a:endParaRPr>
          </a:p>
        </p:txBody>
      </p:sp>
      <p:sp>
        <p:nvSpPr>
          <p:cNvPr id="8" name="Oval 7"/>
          <p:cNvSpPr/>
          <p:nvPr/>
        </p:nvSpPr>
        <p:spPr>
          <a:xfrm>
            <a:off x="4519368" y="2107670"/>
            <a:ext cx="1319276" cy="616645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6299286" y="2107670"/>
            <a:ext cx="1319276" cy="616645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Bracket 10"/>
          <p:cNvSpPr/>
          <p:nvPr/>
        </p:nvSpPr>
        <p:spPr>
          <a:xfrm>
            <a:off x="7817018" y="2576759"/>
            <a:ext cx="123297" cy="850700"/>
          </a:xfrm>
          <a:prstGeom prst="rightBracke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69122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Impairment Vector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303470"/>
            <a:ext cx="8229600" cy="1822693"/>
          </a:xfrm>
        </p:spPr>
        <p:txBody>
          <a:bodyPr/>
          <a:lstStyle/>
          <a:p>
            <a:r>
              <a:rPr lang="en-US" dirty="0" smtClean="0"/>
              <a:t>A list of optical parameters</a:t>
            </a:r>
          </a:p>
          <a:p>
            <a:r>
              <a:rPr lang="en-US" dirty="0" smtClean="0"/>
              <a:t>May have wavelength dependency (flag: W, WSON Label Set)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IETF86 - Orlando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682D6-1AA8-934E-ADB0-5042942B1093}" type="slidenum">
              <a:rPr lang="en-US" smtClean="0"/>
              <a:t>4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57200" y="1589383"/>
            <a:ext cx="8207297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a-DK" sz="1400" dirty="0">
                <a:latin typeface="Courier New"/>
                <a:cs typeface="Courier New"/>
              </a:rPr>
              <a:t>  0                   1                   2                   3</a:t>
            </a:r>
          </a:p>
          <a:p>
            <a:r>
              <a:rPr lang="da-DK" sz="1400" dirty="0">
                <a:latin typeface="Courier New"/>
                <a:cs typeface="Courier New"/>
              </a:rPr>
              <a:t>    0 1 2 3 4 5 6 7 8 9 0 1 2 3 4 5 6 7 8 9 0 1 2 3 4 5 6 7 8 9 0 1</a:t>
            </a:r>
          </a:p>
          <a:p>
            <a:r>
              <a:rPr lang="da-DK" sz="1400" dirty="0">
                <a:latin typeface="Courier New"/>
                <a:cs typeface="Courier New"/>
              </a:rPr>
              <a:t>   +-+-+-+-+-+-+-+-+-+-+-+-+-+-+-+-+-+-+-+-+-+-+-+-+-+-+-+-+-+-+-+-+</a:t>
            </a:r>
          </a:p>
          <a:p>
            <a:r>
              <a:rPr lang="da-DK" sz="1400" dirty="0">
                <a:latin typeface="Courier New"/>
                <a:cs typeface="Courier New"/>
              </a:rPr>
              <a:t>   |W|       </a:t>
            </a:r>
            <a:r>
              <a:rPr lang="da-DK" sz="1400" dirty="0" err="1">
                <a:latin typeface="Courier New"/>
                <a:cs typeface="Courier New"/>
              </a:rPr>
              <a:t>Reserved</a:t>
            </a:r>
            <a:r>
              <a:rPr lang="da-DK" sz="1400" dirty="0">
                <a:latin typeface="Courier New"/>
                <a:cs typeface="Courier New"/>
              </a:rPr>
              <a:t>              |            </a:t>
            </a:r>
            <a:r>
              <a:rPr lang="da-DK" sz="1400" dirty="0" err="1">
                <a:latin typeface="Courier New"/>
                <a:cs typeface="Courier New"/>
              </a:rPr>
              <a:t>Length</a:t>
            </a:r>
            <a:r>
              <a:rPr lang="da-DK" sz="1400" dirty="0">
                <a:latin typeface="Courier New"/>
                <a:cs typeface="Courier New"/>
              </a:rPr>
              <a:t>             |</a:t>
            </a:r>
          </a:p>
          <a:p>
            <a:r>
              <a:rPr lang="da-DK" sz="1400" dirty="0">
                <a:latin typeface="Courier New"/>
                <a:cs typeface="Courier New"/>
              </a:rPr>
              <a:t>   +-+-+-+-+-+-+-+-+-+-+-+-+-+-+-+-+-+-+-+-+-+-+-+-+-+-+-+-+-+-+-+-+</a:t>
            </a:r>
          </a:p>
          <a:p>
            <a:r>
              <a:rPr lang="da-DK" sz="1400" dirty="0">
                <a:latin typeface="Courier New"/>
                <a:cs typeface="Courier New"/>
              </a:rPr>
              <a:t>   |                         Label Set                             |</a:t>
            </a:r>
          </a:p>
          <a:p>
            <a:r>
              <a:rPr lang="da-DK" sz="1400" dirty="0">
                <a:latin typeface="Courier New"/>
                <a:cs typeface="Courier New"/>
              </a:rPr>
              <a:t>   :                                                               :</a:t>
            </a:r>
          </a:p>
          <a:p>
            <a:r>
              <a:rPr lang="da-DK" sz="1400" dirty="0">
                <a:latin typeface="Courier New"/>
                <a:cs typeface="Courier New"/>
              </a:rPr>
              <a:t>   +-+-+-+-+-+-+-+-+-+-+-+-+-+-+-+-+-+-+-+-+-+-+-+-+-+-+-+-+-+-+-+-+</a:t>
            </a:r>
          </a:p>
          <a:p>
            <a:r>
              <a:rPr lang="da-DK" sz="1400" dirty="0">
                <a:latin typeface="Courier New"/>
                <a:cs typeface="Courier New"/>
              </a:rPr>
              <a:t>   |                  Optical </a:t>
            </a:r>
            <a:r>
              <a:rPr lang="da-DK" sz="1400" dirty="0" err="1">
                <a:latin typeface="Courier New"/>
                <a:cs typeface="Courier New"/>
              </a:rPr>
              <a:t>Param</a:t>
            </a:r>
            <a:r>
              <a:rPr lang="da-DK" sz="1400" dirty="0">
                <a:latin typeface="Courier New"/>
                <a:cs typeface="Courier New"/>
              </a:rPr>
              <a:t> sub-TLV(s)                     |</a:t>
            </a:r>
          </a:p>
          <a:p>
            <a:r>
              <a:rPr lang="da-DK" sz="1400" dirty="0">
                <a:latin typeface="Courier New"/>
                <a:cs typeface="Courier New"/>
              </a:rPr>
              <a:t>   :                                                               |</a:t>
            </a:r>
          </a:p>
          <a:p>
            <a:r>
              <a:rPr lang="da-DK" sz="1400" dirty="0">
                <a:latin typeface="Courier New"/>
                <a:cs typeface="Courier New"/>
              </a:rPr>
              <a:t>   +-+-+-+-+-+-+-+-+-+-+-+-+-+-+-+-+-+-+-+-+-+-+-+-+-+-+-+-+-+-+-+-+</a:t>
            </a:r>
          </a:p>
        </p:txBody>
      </p:sp>
    </p:spTree>
    <p:extLst>
      <p:ext uri="{BB962C8B-B14F-4D97-AF65-F5344CB8AC3E}">
        <p14:creationId xmlns:p14="http://schemas.microsoft.com/office/powerpoint/2010/main" val="4404561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4897" y="94717"/>
            <a:ext cx="8229600" cy="787862"/>
          </a:xfrm>
        </p:spPr>
        <p:txBody>
          <a:bodyPr/>
          <a:lstStyle/>
          <a:p>
            <a:r>
              <a:rPr lang="en-US" dirty="0" smtClean="0"/>
              <a:t>Impairment Matrix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610018"/>
            <a:ext cx="8229600" cy="1791204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Connectivity = 2 (proposed) for Impairment.</a:t>
            </a:r>
          </a:p>
          <a:p>
            <a:r>
              <a:rPr lang="en-US" dirty="0" err="1" smtClean="0"/>
              <a:t>MatrixID</a:t>
            </a:r>
            <a:r>
              <a:rPr lang="en-US" dirty="0" smtClean="0"/>
              <a:t>, unique in node scope (Multiple matrices allowed).</a:t>
            </a:r>
          </a:p>
          <a:p>
            <a:r>
              <a:rPr lang="en-US" dirty="0" smtClean="0"/>
              <a:t>N</a:t>
            </a:r>
            <a:r>
              <a:rPr lang="en-US" dirty="0"/>
              <a:t> </a:t>
            </a:r>
            <a:r>
              <a:rPr lang="en-US" dirty="0" smtClean="0"/>
              <a:t>= Node Scope. The Imp. Vector is applicable to all node connections (link set pairs).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IETF86 - Orlando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682D6-1AA8-934E-ADB0-5042942B1093}" type="slidenum">
              <a:rPr lang="en-US" smtClean="0"/>
              <a:t>5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34897" y="794374"/>
            <a:ext cx="8207297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a-DK" sz="1400" dirty="0">
                <a:latin typeface="Courier New"/>
                <a:cs typeface="Courier New"/>
              </a:rPr>
              <a:t>  0                   1                   2                   3</a:t>
            </a:r>
          </a:p>
          <a:p>
            <a:r>
              <a:rPr lang="da-DK" sz="1400" dirty="0">
                <a:latin typeface="Courier New"/>
                <a:cs typeface="Courier New"/>
              </a:rPr>
              <a:t>    0 1 2 3 4 5 6 7 8 9 0 1 2 3 4 5 6 7 8 9 0 1 2 3 4 5 6 7 8 9 0 1</a:t>
            </a:r>
          </a:p>
          <a:p>
            <a:r>
              <a:rPr lang="da-DK" sz="1400" dirty="0">
                <a:latin typeface="Courier New"/>
                <a:cs typeface="Courier New"/>
              </a:rPr>
              <a:t>   </a:t>
            </a:r>
            <a:r>
              <a:rPr lang="da-DK" sz="1400" dirty="0" smtClean="0">
                <a:latin typeface="Courier New"/>
                <a:cs typeface="Courier New"/>
              </a:rPr>
              <a:t>+</a:t>
            </a:r>
            <a:r>
              <a:rPr lang="da-DK" sz="1400" dirty="0">
                <a:latin typeface="Courier New"/>
                <a:cs typeface="Courier New"/>
              </a:rPr>
              <a:t>-+-+-+-+-+-+-+-+-+-</a:t>
            </a:r>
            <a:r>
              <a:rPr lang="da-DK" sz="1400" dirty="0" smtClean="0">
                <a:latin typeface="Courier New"/>
                <a:cs typeface="Courier New"/>
              </a:rPr>
              <a:t>+-+{--</a:t>
            </a:r>
            <a:r>
              <a:rPr lang="da-DK" sz="1400" dirty="0">
                <a:latin typeface="Courier New"/>
                <a:cs typeface="Courier New"/>
              </a:rPr>
              <a:t>+-+-+-+-+-+-+-+-+-+-+-+-+-+-+-+-+-+-+-+-+</a:t>
            </a:r>
          </a:p>
          <a:p>
            <a:r>
              <a:rPr lang="da-DK" sz="1400" dirty="0">
                <a:latin typeface="Courier New"/>
                <a:cs typeface="Courier New"/>
              </a:rPr>
              <a:t>   | Connectivity  |   </a:t>
            </a:r>
            <a:r>
              <a:rPr lang="da-DK" sz="1400" dirty="0" err="1">
                <a:latin typeface="Courier New"/>
                <a:cs typeface="Courier New"/>
              </a:rPr>
              <a:t>MatrixID</a:t>
            </a:r>
            <a:r>
              <a:rPr lang="da-DK" sz="1400" dirty="0">
                <a:latin typeface="Courier New"/>
                <a:cs typeface="Courier New"/>
              </a:rPr>
              <a:t>    |             </a:t>
            </a:r>
            <a:r>
              <a:rPr lang="da-DK" sz="1400" dirty="0" err="1">
                <a:latin typeface="Courier New"/>
                <a:cs typeface="Courier New"/>
              </a:rPr>
              <a:t>Reserved</a:t>
            </a:r>
            <a:r>
              <a:rPr lang="da-DK" sz="1400" dirty="0">
                <a:latin typeface="Courier New"/>
                <a:cs typeface="Courier New"/>
              </a:rPr>
              <a:t>      |W|N|</a:t>
            </a:r>
          </a:p>
          <a:p>
            <a:r>
              <a:rPr lang="da-DK" sz="1400" dirty="0">
                <a:latin typeface="Courier New"/>
                <a:cs typeface="Courier New"/>
              </a:rPr>
              <a:t>   +-+-+-+-+-+-+-+-+-+-+-+-+-+-+-+-+-+-+-+-+-+-+-+-+-+-+-+-+-+-+-+-+</a:t>
            </a:r>
          </a:p>
          <a:p>
            <a:r>
              <a:rPr lang="da-DK" sz="1400" dirty="0">
                <a:latin typeface="Courier New"/>
                <a:cs typeface="Courier New"/>
              </a:rPr>
              <a:t>   |                         Link Set A #1                         |</a:t>
            </a:r>
          </a:p>
          <a:p>
            <a:r>
              <a:rPr lang="da-DK" sz="1400" dirty="0">
                <a:latin typeface="Courier New"/>
                <a:cs typeface="Courier New"/>
              </a:rPr>
              <a:t>   :                               :                               :</a:t>
            </a:r>
          </a:p>
          <a:p>
            <a:r>
              <a:rPr lang="da-DK" sz="1400" dirty="0">
                <a:latin typeface="Courier New"/>
                <a:cs typeface="Courier New"/>
              </a:rPr>
              <a:t>   +-+-+-+-+-+-+-+-+-+-+-+-+-+-+-+-+-+-+-+-+-+-+-+-+-+-+-+-+-+-+-+-+</a:t>
            </a:r>
          </a:p>
          <a:p>
            <a:r>
              <a:rPr lang="da-DK" sz="1400" dirty="0">
                <a:latin typeface="Courier New"/>
                <a:cs typeface="Courier New"/>
              </a:rPr>
              <a:t>   |                         Link Set B #1                         |</a:t>
            </a:r>
          </a:p>
          <a:p>
            <a:r>
              <a:rPr lang="da-DK" sz="1400" dirty="0">
                <a:latin typeface="Courier New"/>
                <a:cs typeface="Courier New"/>
              </a:rPr>
              <a:t>   :                               :                               :</a:t>
            </a:r>
          </a:p>
          <a:p>
            <a:r>
              <a:rPr lang="da-DK" sz="1400" dirty="0">
                <a:latin typeface="Courier New"/>
                <a:cs typeface="Courier New"/>
              </a:rPr>
              <a:t>   +-+-+-+-+-+-+-+-+-+-+-+-+-+-+-+-+-+-+-+-+-+-+-+-+-+-+-+-+-+-+-+-+</a:t>
            </a:r>
          </a:p>
          <a:p>
            <a:r>
              <a:rPr lang="da-DK" sz="1400" dirty="0">
                <a:latin typeface="Courier New"/>
                <a:cs typeface="Courier New"/>
              </a:rPr>
              <a:t>   |                </a:t>
            </a:r>
            <a:r>
              <a:rPr lang="da-DK" sz="1400" dirty="0" err="1">
                <a:latin typeface="Courier New"/>
                <a:cs typeface="Courier New"/>
              </a:rPr>
              <a:t>Impairment</a:t>
            </a:r>
            <a:r>
              <a:rPr lang="da-DK" sz="1400" dirty="0">
                <a:latin typeface="Courier New"/>
                <a:cs typeface="Courier New"/>
              </a:rPr>
              <a:t> </a:t>
            </a:r>
            <a:r>
              <a:rPr lang="da-DK" sz="1400" dirty="0" err="1">
                <a:latin typeface="Courier New"/>
                <a:cs typeface="Courier New"/>
              </a:rPr>
              <a:t>Vector</a:t>
            </a:r>
            <a:r>
              <a:rPr lang="da-DK" sz="1400" dirty="0">
                <a:latin typeface="Courier New"/>
                <a:cs typeface="Courier New"/>
              </a:rPr>
              <a:t> sub-TLV(s)                   |</a:t>
            </a:r>
          </a:p>
          <a:p>
            <a:r>
              <a:rPr lang="da-DK" sz="1400" dirty="0">
                <a:latin typeface="Courier New"/>
                <a:cs typeface="Courier New"/>
              </a:rPr>
              <a:t>   :                               :                               :</a:t>
            </a:r>
          </a:p>
          <a:p>
            <a:r>
              <a:rPr lang="da-DK" sz="1400" dirty="0">
                <a:latin typeface="Courier New"/>
                <a:cs typeface="Courier New"/>
              </a:rPr>
              <a:t>   +-+-+-+-+-+-+-+-+-+-+-+-+-+-+-+-+-+-+-+-+-+-+-+-+-+-+-+-+-+-+-+-+</a:t>
            </a:r>
          </a:p>
          <a:p>
            <a:r>
              <a:rPr lang="da-DK" sz="1400" dirty="0">
                <a:latin typeface="Courier New"/>
                <a:cs typeface="Courier New"/>
              </a:rPr>
              <a:t>   |       </a:t>
            </a:r>
            <a:r>
              <a:rPr lang="da-DK" sz="1400" dirty="0" err="1">
                <a:latin typeface="Courier New"/>
                <a:cs typeface="Courier New"/>
              </a:rPr>
              <a:t>Additional</a:t>
            </a:r>
            <a:r>
              <a:rPr lang="da-DK" sz="1400" dirty="0">
                <a:latin typeface="Courier New"/>
                <a:cs typeface="Courier New"/>
              </a:rPr>
              <a:t> Link Set pairs and Optical Parameters        |</a:t>
            </a:r>
          </a:p>
          <a:p>
            <a:r>
              <a:rPr lang="da-DK" sz="1400" dirty="0">
                <a:latin typeface="Courier New"/>
                <a:cs typeface="Courier New"/>
              </a:rPr>
              <a:t>   :                               :                               :</a:t>
            </a:r>
          </a:p>
          <a:p>
            <a:r>
              <a:rPr lang="da-DK" sz="1400" dirty="0">
                <a:latin typeface="Courier New"/>
                <a:cs typeface="Courier New"/>
              </a:rPr>
              <a:t>   +-+-+-+-+-+-+-+-+-+-+-+-+-+-+-+-+-+-+-+-+-+-+-+-+-+-+-+-+-+-+-+-+</a:t>
            </a:r>
          </a:p>
        </p:txBody>
      </p:sp>
    </p:spTree>
    <p:extLst>
      <p:ext uri="{BB962C8B-B14F-4D97-AF65-F5344CB8AC3E}">
        <p14:creationId xmlns:p14="http://schemas.microsoft.com/office/powerpoint/2010/main" val="40331116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369060"/>
          </a:xfrm>
        </p:spPr>
        <p:txBody>
          <a:bodyPr/>
          <a:lstStyle/>
          <a:p>
            <a:r>
              <a:rPr lang="en-US" dirty="0" smtClean="0"/>
              <a:t>To refine flag management: node vs. wavelength factorization.</a:t>
            </a:r>
          </a:p>
          <a:p>
            <a:r>
              <a:rPr lang="en-US" dirty="0" smtClean="0"/>
              <a:t>Fate sharing with the companion (</a:t>
            </a:r>
            <a:r>
              <a:rPr lang="en-US" smtClean="0"/>
              <a:t>just presented) info model.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IETF86 - Orlando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682D6-1AA8-934E-ADB0-5042942B1093}" type="slidenum">
              <a:rPr lang="en-US" smtClean="0"/>
              <a:t>6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590800" y="4555039"/>
            <a:ext cx="388114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THANK YOU!</a:t>
            </a:r>
            <a:endParaRPr lang="en-US" sz="54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34832910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971</TotalTime>
  <Words>1384</Words>
  <Application>Microsoft Macintosh PowerPoint</Application>
  <PresentationFormat>On-screen Show (4:3)</PresentationFormat>
  <Paragraphs>81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Encoding for WSON Information Model with Impairments Validation  draft-martinelli-ccamp-wson-iv-encode-01</vt:lpstr>
      <vt:lpstr>Impairment Encode</vt:lpstr>
      <vt:lpstr>Single Parameter Encoding</vt:lpstr>
      <vt:lpstr>Impairment Vector</vt:lpstr>
      <vt:lpstr>Impairment Matrix</vt:lpstr>
      <vt:lpstr>Conclusion</vt:lpstr>
    </vt:vector>
  </TitlesOfParts>
  <Manager/>
  <Company>Cisco Systems, Inc.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IETF86 WSON IV Info Model</dc:title>
  <dc:subject/>
  <dc:creator>Giovannu Martinelli</dc:creator>
  <cp:keywords/>
  <dc:description/>
  <cp:lastModifiedBy>Giovannu Martinelli</cp:lastModifiedBy>
  <cp:revision>58</cp:revision>
  <dcterms:created xsi:type="dcterms:W3CDTF">2012-03-23T06:58:42Z</dcterms:created>
  <dcterms:modified xsi:type="dcterms:W3CDTF">2013-03-13T18:18:43Z</dcterms:modified>
  <cp:category/>
</cp:coreProperties>
</file>