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4" r:id="rId4"/>
    <p:sldId id="266" r:id="rId5"/>
    <p:sldId id="268" r:id="rId6"/>
    <p:sldId id="269" r:id="rId7"/>
    <p:sldId id="270" r:id="rId8"/>
    <p:sldId id="271" r:id="rId9"/>
    <p:sldId id="272" r:id="rId10"/>
    <p:sldId id="258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96" d="100"/>
          <a:sy n="96" d="100"/>
        </p:scale>
        <p:origin x="-4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1919375-4F96-4049-9521-D92617473564}" type="datetime1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F6F79DD4-055E-49FE-A777-F1314F0DC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8219E-5C51-4B83-9D48-E0CC1F072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1C7C3-E61D-41BD-8CC7-25F617C39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5B405-DCA6-4B75-8952-298829BC5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2EEE6-0395-4A90-9170-4E2B2879B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AE127-F3C9-407D-97F4-35E4EA01C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FDD95-0DD7-4031-A019-92E7FE61C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C3DA7-7B96-4460-AC62-3CB0A5966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557D-1168-4FA0-BB81-45F68C76B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8D097-DA19-46B5-AC26-7031531ED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DCB53-E3CB-47DE-B6D9-2A05C7E23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E0BE7-35FA-41AB-AECF-10ABA92C1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r>
              <a:rPr lang="en-US"/>
              <a:t>79th IETF Beijing,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310B7F5-4AA4-48DB-9F82-331B03775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galikunze-ccamp-g-698-2-snmp-mib/" TargetMode="External"/><Relationship Id="rId2" Type="http://schemas.openxmlformats.org/officeDocument/2006/relationships/hyperlink" Target="https://datatracker.ietf.org/doc/draft-dharinigert-ccamp-g-698-2-lmp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305800" cy="1470025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Extension to the Link Management Protocol (LMP/DWDM -rfc4209) for Dense Wavelength Division Multiplexing (DWDM) Optical Line Systems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8229600" cy="609600"/>
          </a:xfrm>
        </p:spPr>
        <p:txBody>
          <a:bodyPr/>
          <a:lstStyle/>
          <a:p>
            <a:pPr>
              <a:defRPr/>
            </a:pP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draft-dharinigert-ccamp-g-698-2-lmp-02.txt</a:t>
            </a:r>
          </a:p>
          <a:p>
            <a:pPr eaLnBrk="1" hangingPunct="1">
              <a:defRPr/>
            </a:pPr>
            <a:endParaRPr lang="en-GB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752600" y="4343400"/>
            <a:ext cx="556895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altLang="zh-CN" b="1">
                <a:latin typeface="Arial" charset="0"/>
              </a:rPr>
              <a:t>Dharini Hiremagalur         </a:t>
            </a:r>
            <a:r>
              <a:rPr lang="de-DE" altLang="zh-CN">
                <a:latin typeface="Arial" charset="0"/>
              </a:rPr>
              <a:t>Juniper Networks</a:t>
            </a:r>
          </a:p>
          <a:p>
            <a:r>
              <a:rPr lang="en-US" b="1">
                <a:latin typeface="Arial" charset="0"/>
              </a:rPr>
              <a:t>Gert Grammel                   </a:t>
            </a:r>
            <a:r>
              <a:rPr lang="de-DE" altLang="zh-CN">
                <a:latin typeface="Arial" charset="0"/>
              </a:rPr>
              <a:t>Juniper Networks</a:t>
            </a:r>
          </a:p>
          <a:p>
            <a:r>
              <a:rPr lang="en-US" altLang="zh-CN" b="1">
                <a:latin typeface="Arial" charset="0"/>
              </a:rPr>
              <a:t>John E. Drake 		</a:t>
            </a:r>
            <a:r>
              <a:rPr lang="en-US" altLang="zh-CN">
                <a:latin typeface="Arial" charset="0"/>
              </a:rPr>
              <a:t>Juniper Networks</a:t>
            </a:r>
            <a:endParaRPr lang="en-US" altLang="zh-CN" b="1">
              <a:latin typeface="Arial" charset="0"/>
            </a:endParaRPr>
          </a:p>
          <a:p>
            <a:r>
              <a:rPr lang="en-US" altLang="zh-CN" b="1">
                <a:latin typeface="Arial" charset="0"/>
              </a:rPr>
              <a:t>Gabriele Galimberti </a:t>
            </a:r>
            <a:r>
              <a:rPr lang="en-US" altLang="zh-CN">
                <a:latin typeface="Arial" charset="0"/>
              </a:rPr>
              <a:t>	Cisco Systems</a:t>
            </a:r>
          </a:p>
          <a:p>
            <a:r>
              <a:rPr lang="en-US" altLang="zh-CN" b="1">
                <a:latin typeface="Arial" charset="0"/>
              </a:rPr>
              <a:t>Zafar Ali 		</a:t>
            </a:r>
            <a:r>
              <a:rPr lang="en-US" altLang="zh-CN">
                <a:latin typeface="Arial" charset="0"/>
              </a:rPr>
              <a:t>Cisco Systems</a:t>
            </a:r>
          </a:p>
          <a:p>
            <a:r>
              <a:rPr lang="en-US" altLang="zh-CN" b="1">
                <a:latin typeface="Arial" charset="0"/>
              </a:rPr>
              <a:t>Ruediger Kunze		</a:t>
            </a:r>
            <a:r>
              <a:rPr lang="en-US" altLang="zh-CN">
                <a:latin typeface="Arial" charset="0"/>
              </a:rPr>
              <a:t>Deutsche Telekom</a:t>
            </a:r>
            <a:endParaRPr lang="de-DE" altLang="zh-CN">
              <a:latin typeface="Arial" charset="0"/>
            </a:endParaRPr>
          </a:p>
        </p:txBody>
      </p:sp>
      <p:sp>
        <p:nvSpPr>
          <p:cNvPr id="14340" name="Date Placeholder 4"/>
          <p:cNvSpPr>
            <a:spLocks noGrp="1"/>
          </p:cNvSpPr>
          <p:nvPr>
            <p:ph type="dt" sz="quarter" idx="10"/>
          </p:nvPr>
        </p:nvSpPr>
        <p:spPr bwMode="auto">
          <a:xfrm>
            <a:off x="381000" y="63404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>
                <a:latin typeface="Calibri" pitchFamily="34" charset="0"/>
              </a:rPr>
              <a:t>March 2013</a:t>
            </a:r>
            <a:endParaRPr lang="en-US" smtClean="0">
              <a:latin typeface="Calibri" pitchFamily="34" charset="0"/>
            </a:endParaRPr>
          </a:p>
        </p:txBody>
      </p:sp>
      <p:sp>
        <p:nvSpPr>
          <p:cNvPr id="1434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  <p:sp>
        <p:nvSpPr>
          <p:cNvPr id="1434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02F3F3C-FC5F-4DCB-916A-688B4E207C2A}" type="slidenum">
              <a:rPr lang="en-US" smtClean="0">
                <a:latin typeface="Calibri" pitchFamily="34" charset="0"/>
              </a:rPr>
              <a:pPr/>
              <a:t>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22238"/>
            <a:ext cx="8229600" cy="715962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Draft Changes and Next Steps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4114800"/>
          </a:xfrm>
        </p:spPr>
        <p:txBody>
          <a:bodyPr/>
          <a:lstStyle/>
          <a:p>
            <a:pPr marL="0" lvl="1" indent="0">
              <a:buFont typeface="Arial" charset="0"/>
              <a:buNone/>
              <a:defRPr/>
            </a:pPr>
            <a:r>
              <a:rPr lang="en-GB" dirty="0" smtClean="0"/>
              <a:t>Changes</a:t>
            </a:r>
          </a:p>
          <a:p>
            <a:pPr marL="914400" lvl="2" indent="-514350">
              <a:buFont typeface="+mj-lt"/>
              <a:buAutoNum type="arabicPeriod"/>
              <a:defRPr/>
            </a:pPr>
            <a:r>
              <a:rPr lang="en-GB" sz="2000" dirty="0" smtClean="0"/>
              <a:t>Updated </a:t>
            </a:r>
            <a:r>
              <a:rPr lang="en-GB" sz="2000" dirty="0"/>
              <a:t>revision</a:t>
            </a:r>
          </a:p>
          <a:p>
            <a:pPr marL="1200150" lvl="3" indent="-342900">
              <a:buFont typeface="Arial" charset="0"/>
              <a:buNone/>
              <a:defRPr/>
            </a:pPr>
            <a:r>
              <a:rPr lang="en-GB" sz="1400" dirty="0">
                <a:latin typeface="Arial" charset="0"/>
                <a:cs typeface="Arial" charset="0"/>
              </a:rPr>
              <a:t>draft-dharinigert-ccamp-g-698-2-lmp-02.txt</a:t>
            </a:r>
          </a:p>
          <a:p>
            <a:pPr marL="914400" lvl="1" indent="-514350">
              <a:buFont typeface="+mj-lt"/>
              <a:buAutoNum type="arabicPeriod" startAt="2"/>
              <a:defRPr/>
            </a:pPr>
            <a:r>
              <a:rPr lang="en-US" sz="2000" dirty="0" smtClean="0"/>
              <a:t>Modified</a:t>
            </a:r>
            <a:r>
              <a:rPr lang="en-US" sz="2000" dirty="0"/>
              <a:t>: </a:t>
            </a:r>
          </a:p>
          <a:p>
            <a:pPr lvl="2">
              <a:defRPr/>
            </a:pPr>
            <a:r>
              <a:rPr lang="en-GB" sz="1600" dirty="0"/>
              <a:t>Kept alignment with draft-galikunze-ccamp-g-698-2-snmp-mib-02.txt</a:t>
            </a:r>
          </a:p>
          <a:p>
            <a:pPr lvl="2">
              <a:defRPr/>
            </a:pPr>
            <a:r>
              <a:rPr lang="en-GB" sz="1600" dirty="0"/>
              <a:t>Modified Frequency and Wavelength as per RFC6205 </a:t>
            </a:r>
            <a:r>
              <a:rPr lang="en-US" sz="1600" dirty="0"/>
              <a:t>sec.3.2 and 3.3 TLV): Grid / Cannel Spacing / Identifier / n</a:t>
            </a:r>
            <a:r>
              <a:rPr lang="en-GB" sz="1600" dirty="0"/>
              <a:t>    </a:t>
            </a:r>
          </a:p>
          <a:p>
            <a:pPr lvl="2">
              <a:defRPr/>
            </a:pPr>
            <a:r>
              <a:rPr lang="en-GB" sz="1600" dirty="0"/>
              <a:t>Cosmetic changes </a:t>
            </a:r>
          </a:p>
          <a:p>
            <a:pPr marL="0" indent="0" eaLnBrk="1" hangingPunct="1">
              <a:lnSpc>
                <a:spcPct val="90000"/>
              </a:lnSpc>
              <a:buClr>
                <a:srgbClr val="002060"/>
              </a:buClr>
              <a:buFont typeface="Arial" charset="0"/>
              <a:buNone/>
              <a:defRPr/>
            </a:pPr>
            <a:r>
              <a:rPr lang="en-GB" sz="2800" dirty="0" smtClean="0"/>
              <a:t>Next Steps</a:t>
            </a:r>
            <a:endParaRPr lang="en-GB" sz="2800" dirty="0"/>
          </a:p>
          <a:p>
            <a:pPr marL="914400" lvl="1" indent="-514350" eaLnBrk="1" hangingPunct="1">
              <a:lnSpc>
                <a:spcPct val="90000"/>
              </a:lnSpc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sz="2000" dirty="0" smtClean="0"/>
              <a:t>Get </a:t>
            </a:r>
            <a:r>
              <a:rPr lang="en-GB" sz="2000" dirty="0" err="1" smtClean="0"/>
              <a:t>ccamp</a:t>
            </a:r>
            <a:r>
              <a:rPr lang="en-GB" sz="2000" dirty="0" smtClean="0"/>
              <a:t> consensus to go for WG status</a:t>
            </a:r>
          </a:p>
          <a:p>
            <a:pPr marL="914400" lvl="1" indent="-514350" eaLnBrk="1" hangingPunct="1">
              <a:lnSpc>
                <a:spcPct val="90000"/>
              </a:lnSpc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sz="2000" dirty="0" smtClean="0"/>
              <a:t>Keep alignment with draft-galikunze-ccamp-g-698-2-snmp-mib-02.txt</a:t>
            </a:r>
          </a:p>
          <a:p>
            <a:pPr marL="914400" lvl="1" indent="-514350" eaLnBrk="1" hangingPunct="1">
              <a:lnSpc>
                <a:spcPct val="90000"/>
              </a:lnSpc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sz="2000" dirty="0" smtClean="0"/>
              <a:t>Cover the parameter set of G.698.2</a:t>
            </a:r>
          </a:p>
          <a:p>
            <a:pPr marL="514350" indent="-514350" eaLnBrk="1" hangingPunct="1">
              <a:lnSpc>
                <a:spcPct val="90000"/>
              </a:lnSpc>
              <a:buClr>
                <a:srgbClr val="002060"/>
              </a:buClr>
              <a:buFont typeface="+mj-lt"/>
              <a:buAutoNum type="arabicPeriod"/>
              <a:defRPr/>
            </a:pPr>
            <a:endParaRPr lang="en-GB" dirty="0" smtClean="0"/>
          </a:p>
        </p:txBody>
      </p:sp>
      <p:sp>
        <p:nvSpPr>
          <p:cNvPr id="23555" name="Date Placeholder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92E161-82A9-4CFE-BFC7-EB8F118AC02F}" type="slidenum">
              <a:rPr lang="en-US" smtClean="0">
                <a:latin typeface="Calibri" pitchFamily="34" charset="0"/>
              </a:rPr>
              <a:pPr/>
              <a:t>10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3557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400800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>
                <a:ea typeface="ＭＳ Ｐゴシック" pitchFamily="34" charset="-128"/>
              </a:rPr>
              <a:t>Questions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smtClean="0">
                <a:ea typeface="ＭＳ Ｐゴシック" pitchFamily="34" charset="-128"/>
              </a:rPr>
              <a:t>Does the draft cover all the G.698.2 parameters?</a:t>
            </a:r>
          </a:p>
          <a:p>
            <a:r>
              <a:rPr lang="de-DE" sz="2800" smtClean="0">
                <a:ea typeface="ＭＳ Ｐゴシック" pitchFamily="34" charset="-128"/>
              </a:rPr>
              <a:t>Can Q6 provide guidance on which parameters is work ongoing: 10G, 40G, 100G, 400G, 1T? </a:t>
            </a:r>
          </a:p>
          <a:p>
            <a:r>
              <a:rPr lang="de-DE" sz="2800" smtClean="0">
                <a:ea typeface="ＭＳ Ｐゴシック" pitchFamily="34" charset="-128"/>
              </a:rPr>
              <a:t>What are the provisions in the information model to deal with Transceivers that meet a set of application codes in future? E.g. A standard receiver and a high-sensitivity-receiver that can operate under the same conditions but also in an extended range?</a:t>
            </a:r>
          </a:p>
          <a:p>
            <a:endParaRPr lang="de-DE" sz="2800" smtClean="0">
              <a:ea typeface="ＭＳ Ｐゴシック" pitchFamily="34" charset="-128"/>
            </a:endParaRP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09C122-817F-4504-B001-47805EC736C5}" type="slidenum">
              <a:rPr lang="en-US" smtClean="0">
                <a:latin typeface="Calibri" pitchFamily="34" charset="0"/>
              </a:rPr>
              <a:pPr/>
              <a:t>11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458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2458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a typeface="ＭＳ Ｐゴシック" pitchFamily="34" charset="-128"/>
              </a:rPr>
              <a:t>Motivation &amp; Problem statement</a:t>
            </a:r>
            <a:endParaRPr lang="en-GB" sz="2000" smtClean="0">
              <a:ea typeface="ＭＳ Ｐゴシック" pitchFamily="34" charset="-128"/>
            </a:endParaRPr>
          </a:p>
        </p:txBody>
      </p:sp>
      <p:sp>
        <p:nvSpPr>
          <p:cNvPr id="101274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GB" sz="2000" dirty="0" smtClean="0"/>
              <a:t>Motivation</a:t>
            </a:r>
            <a:endParaRPr lang="en-GB" sz="1800" dirty="0" smtClean="0"/>
          </a:p>
          <a:p>
            <a:pPr marL="457200" indent="-457200">
              <a:buFont typeface="+mj-lt"/>
              <a:buAutoNum type="arabicPeriod"/>
              <a:defRPr/>
            </a:pPr>
            <a:r>
              <a:rPr lang="en-GB" sz="1800" dirty="0" smtClean="0"/>
              <a:t>RFC4209 extension to cover the parameters as defined in G. 698.2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GB" sz="1800" dirty="0" smtClean="0">
                <a:hlinkClick r:id="rId2"/>
              </a:rPr>
              <a:t>draft-dharinigert-ccamp-g-698-2-lmp</a:t>
            </a:r>
            <a:r>
              <a:rPr lang="en-GB" sz="1800" dirty="0" smtClean="0"/>
              <a:t> extensions are in alignment with </a:t>
            </a:r>
            <a:r>
              <a:rPr lang="en-GB" sz="1800" dirty="0" smtClean="0">
                <a:hlinkClick r:id="rId3"/>
              </a:rPr>
              <a:t>draft-galikunze-ccamp-g-698-2-snmp-mib</a:t>
            </a:r>
            <a:r>
              <a:rPr lang="en-GB" sz="1800" dirty="0" smtClean="0"/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dirty="0" smtClean="0"/>
              <a:t>The need of this work has been highlighted during the discussion at IETF-83, IETF-84 and IETF-85 </a:t>
            </a:r>
            <a:endParaRPr lang="en-GB" sz="2000" dirty="0"/>
          </a:p>
          <a:p>
            <a:pPr marL="0" indent="0">
              <a:lnSpc>
                <a:spcPct val="150000"/>
              </a:lnSpc>
              <a:buFont typeface="Arial" charset="0"/>
              <a:buNone/>
              <a:defRPr/>
            </a:pPr>
            <a:r>
              <a:rPr lang="en-GB" sz="2000" dirty="0" smtClean="0"/>
              <a:t>Problem Statement</a:t>
            </a:r>
            <a:endParaRPr lang="en-GB" sz="2000" dirty="0"/>
          </a:p>
          <a:p>
            <a:pPr>
              <a:buFont typeface="+mj-lt"/>
              <a:buAutoNum type="arabicPeriod"/>
              <a:defRPr/>
            </a:pPr>
            <a:r>
              <a:rPr lang="en-US" sz="1800" dirty="0" smtClean="0"/>
              <a:t>Correlate and check Link properties of both ends of a link and notify inconsistency.</a:t>
            </a:r>
          </a:p>
          <a:p>
            <a:pPr>
              <a:buFont typeface="+mj-lt"/>
              <a:buAutoNum type="arabicPeriod"/>
              <a:defRPr/>
            </a:pPr>
            <a:r>
              <a:rPr lang="en-US" sz="1800" dirty="0" smtClean="0"/>
              <a:t>Extending Link Property correlation for G.698.2 based links</a:t>
            </a:r>
          </a:p>
          <a:p>
            <a:pPr>
              <a:buFont typeface="+mj-lt"/>
              <a:buAutoNum type="arabicPeriod"/>
              <a:defRPr/>
            </a:pPr>
            <a:r>
              <a:rPr lang="en-US" sz="1800" dirty="0" smtClean="0"/>
              <a:t>Extend RFC4209 covering  Application Codes</a:t>
            </a:r>
          </a:p>
        </p:txBody>
      </p:sp>
      <p:sp>
        <p:nvSpPr>
          <p:cNvPr id="1536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1536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>
                <a:ea typeface="ＭＳ Ｐゴシック" pitchFamily="34" charset="-128"/>
              </a:rPr>
              <a:t>About LMP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RFC4204 (LMP</a:t>
            </a:r>
            <a:r>
              <a:rPr lang="en-US" sz="2400" dirty="0"/>
              <a:t>) and RFC4209 (LMP-WDM</a:t>
            </a:r>
            <a:r>
              <a:rPr lang="en-US" sz="2400" dirty="0" smtClean="0"/>
              <a:t>)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sz="1800" dirty="0" smtClean="0"/>
              <a:t>“For scalability purposes, multiple data links can be combined to form a single traffic engineering (TE) link. Furthermore, the management of TE links is not restricted to in-band messaging, but instead can be done using out-of-band techniques. This document specifies a link management protocol (LMP) that runs between a pair of nodes and is used to manage TE links.”</a:t>
            </a:r>
          </a:p>
          <a:p>
            <a:pPr marL="457200" lvl="1" indent="0">
              <a:buFont typeface="Arial" charset="0"/>
              <a:buNone/>
              <a:defRPr/>
            </a:pPr>
            <a:endParaRPr lang="en-US" sz="1800" dirty="0" smtClean="0"/>
          </a:p>
          <a:p>
            <a:pPr>
              <a:defRPr/>
            </a:pPr>
            <a:r>
              <a:rPr lang="en-US" sz="2400" dirty="0" smtClean="0"/>
              <a:t>Currently addressing Transponder based links only</a:t>
            </a:r>
          </a:p>
          <a:p>
            <a:pPr>
              <a:defRPr/>
            </a:pPr>
            <a:r>
              <a:rPr lang="en-US" sz="2400" dirty="0" smtClean="0"/>
              <a:t>Needs extension for wavelength, optical impairments and transceiver characteristics according to G.698.2 and G.694.1</a:t>
            </a:r>
          </a:p>
          <a:p>
            <a:pPr marL="0" indent="0">
              <a:lnSpc>
                <a:spcPct val="150000"/>
              </a:lnSpc>
              <a:buFont typeface="Arial" charset="0"/>
              <a:buNone/>
              <a:defRPr/>
            </a:pPr>
            <a:r>
              <a:rPr lang="en-US" sz="2400" dirty="0" smtClean="0"/>
              <a:t>NON-GOAL:  LMP </a:t>
            </a:r>
            <a:r>
              <a:rPr lang="en-US" sz="2400" dirty="0"/>
              <a:t>is neither a signaling nor a routing protocol</a:t>
            </a:r>
          </a:p>
          <a:p>
            <a:pPr>
              <a:defRPr/>
            </a:pPr>
            <a:endParaRPr lang="en-US" sz="2400" dirty="0" smtClean="0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DB4327-1092-4800-BC9B-F5DBCB9B5D23}" type="slidenum">
              <a:rPr lang="en-US" smtClean="0">
                <a:latin typeface="Calibri" pitchFamily="34" charset="0"/>
              </a:rPr>
              <a:pPr/>
              <a:t>3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1638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16389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RFC 4209 Extended LMP Model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+-------+  Ss    +--------+             +--------+    Rs  +--------+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|            | ----- |           |             |           |  ----- |           | 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| OXC1 | ----- | OLS1 | ===== | OLS2 |  ----- | OXC2 | 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|            | ----- |           |             |           | ----- |            |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+--------+          +--------+             +--------+        +---------+      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 ^  ^                    ^                          ^                     ^   ^ 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 |  |                    |                           |                    |    |   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|  +-----LMP-----+                           +-----LMP-----+  |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|                                                                                   |    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+-------------------------------LMP------------------------+                </a:t>
            </a:r>
          </a:p>
          <a:p>
            <a:r>
              <a:rPr lang="en-US" sz="1600" smtClean="0">
                <a:ea typeface="ＭＳ Ｐゴシック" pitchFamily="34" charset="-128"/>
              </a:rPr>
              <a:t>  OXC        : is an entity that contains transponders    </a:t>
            </a:r>
          </a:p>
          <a:p>
            <a:r>
              <a:rPr lang="en-US" sz="1600" smtClean="0">
                <a:ea typeface="ＭＳ Ｐゴシック" pitchFamily="34" charset="-128"/>
              </a:rPr>
              <a:t>  OLS        : generic optical system, it can be -  Optical mux, Optical demux,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                     Optical Add Drop Mux, etc              </a:t>
            </a:r>
          </a:p>
          <a:p>
            <a:r>
              <a:rPr lang="en-US" sz="1600" smtClean="0">
                <a:ea typeface="ＭＳ Ｐゴシック" pitchFamily="34" charset="-128"/>
              </a:rPr>
              <a:t>   OLS1 to OLS2 : represents the black-Link itself  </a:t>
            </a:r>
          </a:p>
          <a:p>
            <a:r>
              <a:rPr lang="en-US" sz="1600" smtClean="0">
                <a:ea typeface="ＭＳ Ｐゴシック" pitchFamily="34" charset="-128"/>
              </a:rPr>
              <a:t>   Rs/Ss      :  between the OXC1 and the OXC2</a:t>
            </a:r>
          </a:p>
        </p:txBody>
      </p:sp>
      <p:sp>
        <p:nvSpPr>
          <p:cNvPr id="1741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1741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>
          <a:xfrm>
            <a:off x="142875" y="255588"/>
            <a:ext cx="9075738" cy="741362"/>
          </a:xfrm>
        </p:spPr>
        <p:txBody>
          <a:bodyPr/>
          <a:lstStyle/>
          <a:p>
            <a:r>
              <a:rPr lang="it-IT" smtClean="0">
                <a:ea typeface="ＭＳ Ｐゴシック" pitchFamily="34" charset="-128"/>
              </a:rPr>
              <a:t>Packet/Optical Networking </a:t>
            </a:r>
            <a:r>
              <a:rPr lang="en-US" smtClean="0">
                <a:ea typeface="ＭＳ Ｐゴシック" pitchFamily="34" charset="-128"/>
              </a:rPr>
              <a:t>–</a:t>
            </a:r>
            <a:r>
              <a:rPr lang="it-IT" smtClean="0">
                <a:ea typeface="ＭＳ Ｐゴシック" pitchFamily="34" charset="-128"/>
              </a:rPr>
              <a:t> </a:t>
            </a:r>
            <a:br>
              <a:rPr lang="it-IT" smtClean="0">
                <a:ea typeface="ＭＳ Ｐゴシック" pitchFamily="34" charset="-128"/>
              </a:rPr>
            </a:br>
            <a:r>
              <a:rPr lang="en-US" smtClean="0">
                <a:ea typeface="ＭＳ Ｐゴシック" pitchFamily="34" charset="-128"/>
              </a:rPr>
              <a:t>An example for an architecture </a:t>
            </a:r>
            <a:endParaRPr lang="it-IT" smtClean="0">
              <a:ea typeface="ＭＳ Ｐゴシック" pitchFamily="34" charset="-128"/>
            </a:endParaRPr>
          </a:p>
        </p:txBody>
      </p:sp>
      <p:sp>
        <p:nvSpPr>
          <p:cNvPr id="18434" name="TextBox 50"/>
          <p:cNvSpPr txBox="1">
            <a:spLocks noChangeArrowheads="1"/>
          </p:cNvSpPr>
          <p:nvPr/>
        </p:nvSpPr>
        <p:spPr bwMode="auto">
          <a:xfrm>
            <a:off x="3448050" y="3098800"/>
            <a:ext cx="2327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MPLS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1676400"/>
            <a:ext cx="9144000" cy="19732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8436" name="Picture 45" descr="Generic Router 2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3" y="2339975"/>
            <a:ext cx="1182687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3" name="Straight Arrow Connector 42"/>
          <p:cNvCxnSpPr/>
          <p:nvPr/>
        </p:nvCxnSpPr>
        <p:spPr>
          <a:xfrm>
            <a:off x="2151063" y="3017838"/>
            <a:ext cx="4889500" cy="476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438" name="Picture 47" descr="Generic Router 2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9488" y="2339975"/>
            <a:ext cx="1182687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48"/>
          <p:cNvSpPr>
            <a:spLocks noChangeArrowheads="1"/>
          </p:cNvSpPr>
          <p:nvPr/>
        </p:nvSpPr>
        <p:spPr bwMode="auto">
          <a:xfrm>
            <a:off x="0" y="1981200"/>
            <a:ext cx="877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Arial" charset="0"/>
              </a:rPr>
              <a:t>Router</a:t>
            </a:r>
          </a:p>
        </p:txBody>
      </p:sp>
      <p:sp>
        <p:nvSpPr>
          <p:cNvPr id="18440" name="Rectangle 49"/>
          <p:cNvSpPr>
            <a:spLocks noChangeArrowheads="1"/>
          </p:cNvSpPr>
          <p:nvPr/>
        </p:nvSpPr>
        <p:spPr bwMode="auto">
          <a:xfrm>
            <a:off x="8382000" y="1981200"/>
            <a:ext cx="877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Arial" charset="0"/>
              </a:rPr>
              <a:t>Router</a:t>
            </a:r>
          </a:p>
        </p:txBody>
      </p:sp>
      <p:pic>
        <p:nvPicPr>
          <p:cNvPr id="1844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2525" y="1849438"/>
            <a:ext cx="18383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1057275" y="3498850"/>
            <a:ext cx="6862763" cy="1684338"/>
            <a:chOff x="1056789" y="3499325"/>
            <a:chExt cx="6863249" cy="1684254"/>
          </a:xfrm>
        </p:grpSpPr>
        <p:grpSp>
          <p:nvGrpSpPr>
            <p:cNvPr id="18471" name="Group 70"/>
            <p:cNvGrpSpPr>
              <a:grpSpLocks/>
            </p:cNvGrpSpPr>
            <p:nvPr/>
          </p:nvGrpSpPr>
          <p:grpSpPr bwMode="auto">
            <a:xfrm>
              <a:off x="1263650" y="3499325"/>
              <a:ext cx="6656388" cy="1684254"/>
              <a:chOff x="1263650" y="3499325"/>
              <a:chExt cx="6656388" cy="168425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 flipH="1">
                <a:off x="6727741" y="3510437"/>
                <a:ext cx="1192297" cy="1198502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263179" y="3499325"/>
                <a:ext cx="1127205" cy="1211203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Left-Right Arrow 57"/>
              <p:cNvSpPr/>
              <p:nvPr/>
            </p:nvSpPr>
            <p:spPr>
              <a:xfrm rot="2774039">
                <a:off x="760006" y="4108867"/>
                <a:ext cx="1674729" cy="474696"/>
              </a:xfrm>
              <a:prstGeom prst="leftRightArrow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LMP</a:t>
                </a:r>
                <a:endParaRPr lang="en-US" dirty="0"/>
              </a:p>
            </p:txBody>
          </p:sp>
          <p:sp>
            <p:nvSpPr>
              <p:cNvPr id="59" name="Left-Right Arrow 58"/>
              <p:cNvSpPr/>
              <p:nvPr/>
            </p:nvSpPr>
            <p:spPr>
              <a:xfrm rot="18821524">
                <a:off x="6672276" y="4107279"/>
                <a:ext cx="1674728" cy="474696"/>
              </a:xfrm>
              <a:prstGeom prst="leftRightArrow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LMP</a:t>
                </a:r>
                <a:endParaRPr lang="en-US" dirty="0"/>
              </a:p>
            </p:txBody>
          </p:sp>
        </p:grpSp>
        <p:sp>
          <p:nvSpPr>
            <p:cNvPr id="18472" name="TextBox 75"/>
            <p:cNvSpPr txBox="1">
              <a:spLocks noChangeArrowheads="1"/>
            </p:cNvSpPr>
            <p:nvPr/>
          </p:nvSpPr>
          <p:spPr bwMode="auto">
            <a:xfrm>
              <a:off x="1056789" y="4385180"/>
              <a:ext cx="382588" cy="38258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333333"/>
                  </a:solidFill>
                  <a:latin typeface="Arial" charset="0"/>
                </a:rPr>
                <a:t>3</a:t>
              </a:r>
            </a:p>
          </p:txBody>
        </p:sp>
      </p:grpSp>
      <p:pic>
        <p:nvPicPr>
          <p:cNvPr id="18443" name="Picture 44" descr="Network Cloud 3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86113" y="4013200"/>
            <a:ext cx="2797175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0025" y="4006850"/>
            <a:ext cx="12382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26"/>
          <p:cNvSpPr/>
          <p:nvPr/>
        </p:nvSpPr>
        <p:spPr>
          <a:xfrm>
            <a:off x="2363788" y="3716338"/>
            <a:ext cx="4376737" cy="2459037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333333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3148013" y="4875213"/>
            <a:ext cx="2820987" cy="142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447" name="Rectangle 32"/>
          <p:cNvSpPr>
            <a:spLocks noChangeArrowheads="1"/>
          </p:cNvSpPr>
          <p:nvPr/>
        </p:nvSpPr>
        <p:spPr bwMode="auto">
          <a:xfrm>
            <a:off x="3798888" y="5310188"/>
            <a:ext cx="1719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33"/>
                </a:solidFill>
                <a:latin typeface="Arial" charset="0"/>
              </a:rPr>
              <a:t>ITU-T G.698.2 </a:t>
            </a:r>
          </a:p>
        </p:txBody>
      </p:sp>
      <p:sp>
        <p:nvSpPr>
          <p:cNvPr id="18448" name="TextBox 39"/>
          <p:cNvSpPr txBox="1">
            <a:spLocks noChangeArrowheads="1"/>
          </p:cNvSpPr>
          <p:nvPr/>
        </p:nvSpPr>
        <p:spPr bwMode="auto">
          <a:xfrm>
            <a:off x="3444875" y="5214938"/>
            <a:ext cx="382588" cy="3841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33"/>
                </a:solidFill>
                <a:latin typeface="Arial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2390503" y="4383226"/>
            <a:ext cx="757646" cy="7315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FF"/>
                </a:solidFill>
              </a:rPr>
              <a:t>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69726" y="4370163"/>
            <a:ext cx="757646" cy="7315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FF"/>
                </a:solidFill>
              </a:rPr>
              <a:t>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446317" y="5647018"/>
            <a:ext cx="4227616" cy="457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FF"/>
                </a:solidFill>
              </a:rPr>
              <a:t>Optical </a:t>
            </a:r>
            <a:r>
              <a:rPr lang="en-US" dirty="0">
                <a:solidFill>
                  <a:srgbClr val="FFFFFF"/>
                </a:solidFill>
              </a:rPr>
              <a:t>N</a:t>
            </a:r>
            <a:r>
              <a:rPr lang="en-US" dirty="0">
                <a:solidFill>
                  <a:srgbClr val="FFFFFF"/>
                </a:solidFill>
              </a:rPr>
              <a:t>MS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2744788" y="5130800"/>
            <a:ext cx="0" cy="4937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459" name="TextBox 53"/>
          <p:cNvSpPr txBox="1">
            <a:spLocks noChangeArrowheads="1"/>
          </p:cNvSpPr>
          <p:nvPr/>
        </p:nvSpPr>
        <p:spPr bwMode="auto">
          <a:xfrm>
            <a:off x="2759075" y="5238750"/>
            <a:ext cx="86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rgbClr val="333333"/>
                </a:solidFill>
                <a:latin typeface="Arial" charset="0"/>
              </a:rPr>
              <a:t>SNMP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6389688" y="5130800"/>
            <a:ext cx="0" cy="4937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461" name="TextBox 56"/>
          <p:cNvSpPr txBox="1">
            <a:spLocks noChangeArrowheads="1"/>
          </p:cNvSpPr>
          <p:nvPr/>
        </p:nvSpPr>
        <p:spPr bwMode="auto">
          <a:xfrm>
            <a:off x="5467350" y="5238750"/>
            <a:ext cx="86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>
                <a:solidFill>
                  <a:srgbClr val="333333"/>
                </a:solidFill>
                <a:latin typeface="Arial" charset="0"/>
              </a:rPr>
              <a:t>SNMP</a:t>
            </a:r>
          </a:p>
        </p:txBody>
      </p:sp>
      <p:sp>
        <p:nvSpPr>
          <p:cNvPr id="18462" name="TextBox 80"/>
          <p:cNvSpPr txBox="1">
            <a:spLocks noChangeArrowheads="1"/>
          </p:cNvSpPr>
          <p:nvPr/>
        </p:nvSpPr>
        <p:spPr bwMode="auto">
          <a:xfrm>
            <a:off x="2095500" y="5211763"/>
            <a:ext cx="382588" cy="3825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33"/>
                </a:solidFill>
                <a:latin typeface="Arial" charset="0"/>
              </a:rPr>
              <a:t>2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1252538" y="1876425"/>
            <a:ext cx="0" cy="4937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464" name="TextBox 64"/>
          <p:cNvSpPr txBox="1">
            <a:spLocks noChangeArrowheads="1"/>
          </p:cNvSpPr>
          <p:nvPr/>
        </p:nvSpPr>
        <p:spPr bwMode="auto">
          <a:xfrm>
            <a:off x="1268413" y="1984375"/>
            <a:ext cx="86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charset="0"/>
              </a:rPr>
              <a:t>SNMP</a:t>
            </a:r>
          </a:p>
        </p:txBody>
      </p:sp>
      <p:sp>
        <p:nvSpPr>
          <p:cNvPr id="18465" name="TextBox 65"/>
          <p:cNvSpPr txBox="1">
            <a:spLocks noChangeArrowheads="1"/>
          </p:cNvSpPr>
          <p:nvPr/>
        </p:nvSpPr>
        <p:spPr bwMode="auto">
          <a:xfrm>
            <a:off x="1854200" y="1957388"/>
            <a:ext cx="382588" cy="3825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33"/>
                </a:solidFill>
                <a:latin typeface="Arial" charset="0"/>
              </a:rPr>
              <a:t>2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7910513" y="1836738"/>
            <a:ext cx="0" cy="4937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467" name="TextBox 69"/>
          <p:cNvSpPr txBox="1">
            <a:spLocks noChangeArrowheads="1"/>
          </p:cNvSpPr>
          <p:nvPr/>
        </p:nvSpPr>
        <p:spPr bwMode="auto">
          <a:xfrm>
            <a:off x="7926388" y="1946275"/>
            <a:ext cx="86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charset="0"/>
              </a:rPr>
              <a:t>SNMP</a:t>
            </a:r>
          </a:p>
        </p:txBody>
      </p:sp>
      <p:sp>
        <p:nvSpPr>
          <p:cNvPr id="18468" name="TextBox 70"/>
          <p:cNvSpPr txBox="1">
            <a:spLocks noChangeArrowheads="1"/>
          </p:cNvSpPr>
          <p:nvPr/>
        </p:nvSpPr>
        <p:spPr bwMode="auto">
          <a:xfrm>
            <a:off x="7329488" y="1941513"/>
            <a:ext cx="382587" cy="3825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33"/>
                </a:solidFill>
                <a:latin typeface="Arial" charset="0"/>
              </a:rPr>
              <a:t>2</a:t>
            </a:r>
          </a:p>
        </p:txBody>
      </p:sp>
      <p:sp>
        <p:nvSpPr>
          <p:cNvPr id="1846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1847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G.698.2-LMP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SzPct val="90000"/>
              <a:buFont typeface="+mj-lt"/>
              <a:buAutoNum type="arabicPeriod"/>
              <a:defRPr/>
            </a:pPr>
            <a:r>
              <a:rPr lang="en-US" sz="2000" dirty="0" smtClean="0"/>
              <a:t>Goal: LMP correlates the link properties east and west of G.698.2 reference points (</a:t>
            </a:r>
            <a:r>
              <a:rPr lang="en-US" sz="2000" dirty="0" err="1" smtClean="0"/>
              <a:t>Rs</a:t>
            </a:r>
            <a:r>
              <a:rPr lang="en-US" sz="2000" dirty="0" smtClean="0"/>
              <a:t> / </a:t>
            </a:r>
            <a:r>
              <a:rPr lang="en-US" sz="2000" dirty="0" err="1" smtClean="0"/>
              <a:t>Ss</a:t>
            </a:r>
            <a:r>
              <a:rPr lang="en-US" sz="2000" dirty="0" smtClean="0"/>
              <a:t>):</a:t>
            </a:r>
          </a:p>
          <a:p>
            <a:pPr marL="857250" lvl="1" indent="-457200">
              <a:buSzPct val="90000"/>
              <a:defRPr/>
            </a:pPr>
            <a:r>
              <a:rPr lang="en-US" sz="1800" dirty="0" smtClean="0"/>
              <a:t>Ensure that both ends match </a:t>
            </a:r>
            <a:r>
              <a:rPr lang="en-US" sz="1800" b="1" dirty="0" smtClean="0"/>
              <a:t>before</a:t>
            </a:r>
            <a:r>
              <a:rPr lang="en-US" sz="1800" dirty="0" smtClean="0"/>
              <a:t> wavelength is lit-up</a:t>
            </a:r>
          </a:p>
          <a:p>
            <a:pPr marL="457200" indent="-457200">
              <a:buSzPct val="90000"/>
              <a:buFont typeface="+mj-lt"/>
              <a:buAutoNum type="arabicPeriod"/>
              <a:defRPr/>
            </a:pPr>
            <a:r>
              <a:rPr lang="en-US" sz="2000" dirty="0" smtClean="0"/>
              <a:t>How it works for standard application codes:</a:t>
            </a:r>
          </a:p>
          <a:p>
            <a:pPr lvl="1">
              <a:defRPr/>
            </a:pPr>
            <a:r>
              <a:rPr lang="en-US" sz="1800" dirty="0" smtClean="0"/>
              <a:t>When connected, Router  and Optical Line System perform discovery procedures and exchange Application codes and BL messages.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90600" y="4191000"/>
            <a:ext cx="7045890" cy="1905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/>
            <a:ext uri="{91240B29-F687-4F45-9708-019B960494DF}"/>
          </a:extLst>
        </p:spPr>
      </p:pic>
      <p:sp>
        <p:nvSpPr>
          <p:cNvPr id="1946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1946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Extended RFC4209 LMP Messages for G.698.2 (1)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sz="1200" b="1" smtClean="0">
                <a:ea typeface="ＭＳ Ｐゴシック" pitchFamily="34" charset="-128"/>
              </a:rPr>
              <a:t>The general parameters   -    BL_General</a:t>
            </a:r>
          </a:p>
          <a:p>
            <a:pPr>
              <a:buFont typeface="Arial" charset="0"/>
              <a:buNone/>
            </a:pPr>
            <a:r>
              <a:rPr lang="en-US" sz="1600" smtClean="0">
                <a:ea typeface="ＭＳ Ｐゴシック" pitchFamily="34" charset="-128"/>
              </a:rPr>
              <a:t>     </a:t>
            </a:r>
            <a:r>
              <a:rPr lang="en-US" sz="1000" smtClean="0">
                <a:ea typeface="ＭＳ Ｐゴシック" pitchFamily="34" charset="-128"/>
              </a:rPr>
              <a:t>These are the general parameters as described in [G698.2]</a:t>
            </a:r>
          </a:p>
          <a:p>
            <a:pPr>
              <a:buFont typeface="Arial" charset="0"/>
              <a:buNone/>
            </a:pPr>
            <a:r>
              <a:rPr lang="en-US" sz="1000" b="1" smtClean="0">
                <a:ea typeface="ＭＳ Ｐゴシック" pitchFamily="34" charset="-128"/>
              </a:rPr>
              <a:t>       </a:t>
            </a:r>
            <a:r>
              <a:rPr lang="en-US" sz="1000" smtClean="0">
                <a:ea typeface="ＭＳ Ｐゴシック" pitchFamily="34" charset="-128"/>
              </a:rPr>
              <a:t>1. Bit-Rate/line coding of optical tributary signals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2. Wavelength - (Tera Hertz) 4 bytes (see RFC6205 sec.3.2  and 3.3 TLV):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                            Grid / Cannel Spacing / Identifier / n    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3. Min Wavelength Range - (Tera Hertz) 4 bytes (see RFC6205 sec.3.2 and 3.3 TLV):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                         Grid/Cannel Spacing/Identifier/n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4. Max Wavelength Range - (Tera Hertz) 4 bytes (see RFC6205  sec.3.2 and 3.3 TLV):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                          Grid/Cannel Spacing/Identifier/n  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5. BER mantissa    - 4 bytes  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6. BER exponent   - 4 bytes   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7. FEC Coding     - 1 byte   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8. Administrative state - 1 byte  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9. Operation state      - 1 byte</a:t>
            </a:r>
          </a:p>
          <a:p>
            <a:endParaRPr lang="en-US" sz="1200" b="1" smtClean="0">
              <a:ea typeface="ＭＳ Ｐゴシック" pitchFamily="34" charset="-128"/>
            </a:endParaRPr>
          </a:p>
          <a:p>
            <a:r>
              <a:rPr lang="en-US" sz="1200" b="1" smtClean="0">
                <a:ea typeface="ＭＳ Ｐゴシック" pitchFamily="34" charset="-128"/>
              </a:rPr>
              <a:t>Black Link ApplicationCode - BL_ApplicationCode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1. Single-channel application codes -- 32 bytes       (from [G698.1]/[G698.2]/[G959.1]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2. Vendor Transceiver Class -- 32 bytes</a:t>
            </a:r>
          </a:p>
          <a:p>
            <a:pPr>
              <a:buFont typeface="Arial" charset="0"/>
              <a:buNone/>
            </a:pPr>
            <a:endParaRPr lang="en-US" sz="1200" b="1" smtClean="0">
              <a:ea typeface="ＭＳ Ｐゴシック" pitchFamily="34" charset="-128"/>
            </a:endParaRPr>
          </a:p>
          <a:p>
            <a:endParaRPr lang="en-US" sz="1200" b="1" smtClean="0">
              <a:ea typeface="ＭＳ Ｐゴシック" pitchFamily="34" charset="-128"/>
            </a:endParaRPr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DD4E0D-DF57-45C7-BC90-8DC84A360334}" type="slidenum">
              <a:rPr lang="en-US" smtClean="0">
                <a:latin typeface="Calibri" pitchFamily="34" charset="0"/>
              </a:rPr>
              <a:pPr/>
              <a:t>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Extended RFC4209 LMP Messages for G.698.2 (2)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sz="1200" b="1" smtClean="0">
                <a:ea typeface="ＭＳ Ｐゴシック" pitchFamily="34" charset="-128"/>
              </a:rPr>
              <a:t>Black Link - BL_Ss  </a:t>
            </a:r>
          </a:p>
          <a:p>
            <a:pPr>
              <a:buFont typeface="Arial" charset="0"/>
              <a:buNone/>
            </a:pPr>
            <a:r>
              <a:rPr lang="en-US" sz="1200" smtClean="0">
                <a:ea typeface="ＭＳ Ｐゴシック" pitchFamily="34" charset="-128"/>
              </a:rPr>
              <a:t>         These are the G.698.2 parameters at the Source(Ss reference points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1. Minimum Mean Channel Output Power -(0.1 dbm)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2. Maximum Mean Channel Output Power -(0.1 dbm)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3. Minimum Central Frequency - (THz) 4 bytes (see RFC6205   sec.3.2 and 3.3 TLV):    Grid / Cannel Spacing / Identifier / n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4. Maximum Central Frequency - (THz) 4 bytes (see RFC6205   sec.3.2 and 3.3 TLV):    Grid / Cannel Spacing / Identifier / n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5. Maximum Spectral Excursion - (0.1 GHz)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6. Maximum Tx Dispersion OSNR Penalty - (0.1 dbm) 4 bytes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7. Current Output Power - (0.1dbm)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8. Status of TX  - Status of the Transmit link at OXC - 4 bytes</a:t>
            </a:r>
          </a:p>
          <a:p>
            <a:pPr>
              <a:buFont typeface="Arial" charset="0"/>
              <a:buNone/>
            </a:pPr>
            <a:endParaRPr lang="en-US" sz="1000" smtClean="0">
              <a:ea typeface="ＭＳ Ｐゴシック" pitchFamily="34" charset="-128"/>
            </a:endParaRPr>
          </a:p>
          <a:p>
            <a:r>
              <a:rPr lang="en-US" sz="1200" b="1" smtClean="0">
                <a:ea typeface="ＭＳ Ｐゴシック" pitchFamily="34" charset="-128"/>
              </a:rPr>
              <a:t> Black Link - BL_SsRs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These are the G.698.2 parameters for the path (Ss-Rs)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   Minimum Chromatic Dispersion - (ps/nm) 4 bytes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2.  Maximum Chromatic Dispersion -(ps/nm) 4 bytes 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3.  Minimum Src Optical ReturnLoss -(0.1 db) 4 bytes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4.  Maximum Discrete Reflectance Src To Sink - (0.1 db)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5.  Maximum Differential Group Delay - (ps)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6.  Maximum Polarisation Dependent Loss - (0.1 db)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7.  Maximum Inter Channel Crosstalk - (0.1 db) 4 bytes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8.  Interferometric Crosstalk - (0.1 db) 4 bytes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9.  Optical Path OSNR Penalty - (0.1 db)  4 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10. Fiber type - 1 byte</a:t>
            </a:r>
          </a:p>
        </p:txBody>
      </p:sp>
      <p:sp>
        <p:nvSpPr>
          <p:cNvPr id="2150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404B99-3C5C-4198-A1EF-3E2F6BE7DC88}" type="slidenum">
              <a:rPr lang="en-US" smtClean="0">
                <a:latin typeface="Calibri" pitchFamily="34" charset="0"/>
              </a:rPr>
              <a:pPr/>
              <a:t>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Extended RFC4209 LMP Messages for G.698.2 (3)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364163"/>
          </a:xfrm>
        </p:spPr>
        <p:txBody>
          <a:bodyPr/>
          <a:lstStyle/>
          <a:p>
            <a:r>
              <a:rPr lang="en-US" sz="1200" b="1" smtClean="0">
                <a:ea typeface="ＭＳ Ｐゴシック" pitchFamily="34" charset="-128"/>
              </a:rPr>
              <a:t>Black Link - BL_Rs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These are the G.698.2 parameters at the Sink (Rs reference points).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1.  Minimum Mean Input Power - (0.1dbm) 4bytes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2.  Maximum Mean Input Power - (0.1dbm) 4bytes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3.  Minimum OSNR - (0.1dB) 4bytes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4.  OSNR Tolerance - (0.1dB) 4bytes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5.  Current Input Power at the OXC - (0.1dbm) 4bytes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6.  Threshold of the input power at OLS - The power level above   which the OLS will not function (0.1dbm) 4bytes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7.  Current Optical OSNR (0.1dB)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8   Q factor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9.  Post FEC BER Mantissa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10. Post FEC BER Exponent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11. Status of RX  - Status of the Receive link at OXC - 2bytes</a:t>
            </a:r>
          </a:p>
          <a:p>
            <a:endParaRPr lang="en-US" sz="1000" smtClean="0">
              <a:ea typeface="ＭＳ Ｐゴシック" pitchFamily="34" charset="-128"/>
            </a:endParaRPr>
          </a:p>
          <a:p>
            <a:r>
              <a:rPr lang="en-US" sz="1200" b="1" smtClean="0">
                <a:ea typeface="ＭＳ Ｐゴシック" pitchFamily="34" charset="-128"/>
              </a:rPr>
              <a:t>Black Link - OLS_Status 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  This message is sent by the OLS to the OXC.  It includes the   wavelength information and the status of the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1. Wavelength - The wavelength which has been accepted by the OLS      (Tera Hertz) 4 bytes. (see RFC6205  sec.3.2 and 3.3 TLV): Grid / Cannel Spacing / Identifier / n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2. Length of the  Wavelength Availability Map  1 byte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3. Wavelength Availability bits - variable bits depending on the       number of wavelengths available (For eg 96 bits for C-band 50GHz)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    (Allocation is in multiples of 1byte - 96 bits - 12 bytes)   0 - wavelength is available, 1 - used    - variable length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4. Current Input Power (0.1dbm) 4 bytes   - This is the current input power at OLS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5. Delta between output power at the Src(OXC)and Input Power at OLS (0.1dbm) 4 bytes       - This is the delta between the input power and the transmitted       output power at the OXC (from message 2.2 BL_Src)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6. Threshold of the input power at OLS 4 bytes       - This is the power level above which the OLS will not function.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7. Current Output Power (0.1dbm) 4 bytes       - This is the transmitted output power at the OLS.  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8. Status of Rx link at OLS 2 bytes       - Status of the Receive link at the OLS</a:t>
            </a:r>
          </a:p>
          <a:p>
            <a:pPr>
              <a:buFont typeface="Arial" charset="0"/>
              <a:buNone/>
            </a:pPr>
            <a:r>
              <a:rPr lang="en-US" sz="1000" smtClean="0">
                <a:ea typeface="ＭＳ Ｐゴシック" pitchFamily="34" charset="-128"/>
              </a:rPr>
              <a:t>        9. Status of Tx link at OLS 2 bytes       - Status of the Transmit link at the OLS</a:t>
            </a:r>
          </a:p>
        </p:txBody>
      </p:sp>
      <p:sp>
        <p:nvSpPr>
          <p:cNvPr id="2253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March 2013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IETF 86 - Orlando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50F35F-08A7-4D6F-B599-73251825D190}" type="slidenum">
              <a:rPr lang="en-US" smtClean="0">
                <a:latin typeface="Calibri" pitchFamily="34" charset="0"/>
              </a:rPr>
              <a:pPr/>
              <a:t>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1162</Words>
  <Application>Microsoft Office PowerPoint</Application>
  <PresentationFormat>On-screen Show (4:3)</PresentationFormat>
  <Paragraphs>180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Arial</vt:lpstr>
      <vt:lpstr>ＭＳ Ｐゴシック</vt:lpstr>
      <vt:lpstr>宋体</vt:lpstr>
      <vt:lpstr>Office Theme</vt:lpstr>
      <vt:lpstr>Extension to the Link Management Protocol (LMP/DWDM -rfc4209) for Dense Wavelength Division Multiplexing (DWDM) Optical Line Systems</vt:lpstr>
      <vt:lpstr>Motivation &amp; Problem statement</vt:lpstr>
      <vt:lpstr>About LMP</vt:lpstr>
      <vt:lpstr>RFC 4209 Extended LMP Model</vt:lpstr>
      <vt:lpstr>Packet/Optical Networking –  An example for an architecture </vt:lpstr>
      <vt:lpstr>G.698.2-LMP</vt:lpstr>
      <vt:lpstr>Extended RFC4209 LMP Messages for G.698.2 (1)</vt:lpstr>
      <vt:lpstr>Extended RFC4209 LMP Messages for G.698.2 (2)</vt:lpstr>
      <vt:lpstr>Extended RFC4209 LMP Messages for G.698.2 (3)</vt:lpstr>
      <vt:lpstr>Draft Changes and Next Steps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Signaling Extensions for Wavelength Switched Networks</dc:title>
  <dc:creator>ggrammel@juniper.net</dc:creator>
  <cp:lastModifiedBy>Daniele Ceccarelli</cp:lastModifiedBy>
  <cp:revision>186</cp:revision>
  <dcterms:created xsi:type="dcterms:W3CDTF">2011-03-09T09:35:09Z</dcterms:created>
  <dcterms:modified xsi:type="dcterms:W3CDTF">2013-03-14T14:48:10Z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1288385732</vt:lpwstr>
  </property>
</Properties>
</file>