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302" r:id="rId4"/>
    <p:sldId id="303" r:id="rId5"/>
    <p:sldId id="304" r:id="rId6"/>
    <p:sldId id="305" r:id="rId7"/>
    <p:sldId id="266" r:id="rId8"/>
    <p:sldId id="290" r:id="rId9"/>
    <p:sldId id="291" r:id="rId10"/>
    <p:sldId id="300" r:id="rId11"/>
    <p:sldId id="306" r:id="rId12"/>
    <p:sldId id="287" r:id="rId13"/>
    <p:sldId id="292" r:id="rId14"/>
    <p:sldId id="293" r:id="rId15"/>
    <p:sldId id="294" r:id="rId16"/>
    <p:sldId id="295" r:id="rId17"/>
    <p:sldId id="296" r:id="rId18"/>
    <p:sldId id="297" r:id="rId19"/>
    <p:sldId id="298" r:id="rId20"/>
    <p:sldId id="299" r:id="rId2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087" autoAdjust="0"/>
    <p:restoredTop sz="94719" autoAdjust="0"/>
  </p:normalViewPr>
  <p:slideViewPr>
    <p:cSldViewPr>
      <p:cViewPr varScale="1">
        <p:scale>
          <a:sx n="73" d="100"/>
          <a:sy n="73" d="100"/>
        </p:scale>
        <p:origin x="-498" y="-90"/>
      </p:cViewPr>
      <p:guideLst>
        <p:guide orient="horz" pos="2160"/>
        <p:guide pos="2880"/>
      </p:guideLst>
    </p:cSldViewPr>
  </p:slideViewPr>
  <p:outlineViewPr>
    <p:cViewPr>
      <p:scale>
        <a:sx n="33" d="100"/>
        <a:sy n="33" d="100"/>
      </p:scale>
      <p:origin x="42" y="78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3B2C578-5B40-4058-91F3-B51776472FD3}" type="datetimeFigureOut">
              <a:rPr lang="es-ES"/>
              <a:pPr>
                <a:defRPr/>
              </a:pPr>
              <a:t>13/03/2013</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C83D57-E1DF-481B-A633-9E9744F8AD28}" type="slidenum">
              <a:rPr lang="es-ES"/>
              <a:pPr>
                <a:def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CA0ECF1-8675-436B-8B2B-805219A734FD}" type="datetimeFigureOut">
              <a:rPr lang="es-ES"/>
              <a:pPr>
                <a:defRPr/>
              </a:pPr>
              <a:t>13/03/2013</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FFCA7DD-184D-459B-9C69-C31BB49393E6}" type="slidenum">
              <a:rPr lang="es-ES"/>
              <a:pPr>
                <a:defRPr/>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435280" cy="706090"/>
          </a:xfrm>
        </p:spPr>
        <p:txBody>
          <a:bodyPr>
            <a:noAutofit/>
          </a:bodyPr>
          <a:lstStyle>
            <a:lvl1pPr algn="l">
              <a:defRPr sz="3200">
                <a:solidFill>
                  <a:schemeClr val="accent1">
                    <a:lumMod val="75000"/>
                  </a:schemeClr>
                </a:solidFill>
              </a:defRPr>
            </a:lvl1pPr>
          </a:lstStyle>
          <a:p>
            <a:r>
              <a:rPr lang="en-US" noProof="0" smtClean="0"/>
              <a:t>Haga clic para modificar el estilo de título del patrón</a:t>
            </a:r>
            <a:endParaRPr lang="en-US" noProof="0"/>
          </a:p>
        </p:txBody>
      </p:sp>
      <p:sp>
        <p:nvSpPr>
          <p:cNvPr id="3" name="2 Marcador de contenido"/>
          <p:cNvSpPr>
            <a:spLocks noGrp="1"/>
          </p:cNvSpPr>
          <p:nvPr>
            <p:ph idx="1"/>
          </p:nvPr>
        </p:nvSpPr>
        <p:spPr>
          <a:xfrm>
            <a:off x="457200" y="1196752"/>
            <a:ext cx="8291264" cy="5184576"/>
          </a:xfrm>
        </p:spPr>
        <p:txBody>
          <a:bodyPr>
            <a:normAutofit/>
          </a:bodyPr>
          <a:lstStyle>
            <a:lvl1pPr>
              <a:defRPr sz="2400"/>
            </a:lvl1pPr>
            <a:lvl2pPr>
              <a:defRPr sz="2000"/>
            </a:lvl2pPr>
            <a:lvl3pPr>
              <a:defRPr sz="1800"/>
            </a:lvl3pPr>
            <a:lvl4pPr>
              <a:defRPr sz="1600"/>
            </a:lvl4pPr>
            <a:lvl5pPr>
              <a:defRPr sz="1600"/>
            </a:lvl5p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endParaRPr lang="en-US" noProof="0"/>
          </a:p>
        </p:txBody>
      </p:sp>
      <p:sp>
        <p:nvSpPr>
          <p:cNvPr id="4"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78D14CE-0B21-4E54-8DDC-7B8DA3A173A1}" type="datetimeFigureOut">
              <a:rPr lang="es-ES"/>
              <a:pPr>
                <a:defRPr/>
              </a:pPr>
              <a:t>13/03/2013</a:t>
            </a:fld>
            <a:endParaRPr lang="es-ES"/>
          </a:p>
        </p:txBody>
      </p:sp>
      <p:sp>
        <p:nvSpPr>
          <p:cNvPr id="5"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6" name="Slide Number Placeholder 8"/>
          <p:cNvSpPr>
            <a:spLocks noGrp="1"/>
          </p:cNvSpPr>
          <p:nvPr>
            <p:ph type="sldNum" sz="quarter" idx="12"/>
          </p:nvPr>
        </p:nvSpPr>
        <p:spPr>
          <a:xfrm>
            <a:off x="6975475" y="6519863"/>
            <a:ext cx="2133600" cy="365125"/>
          </a:xfrm>
          <a:prstGeom prst="rect">
            <a:avLst/>
          </a:prstGeom>
        </p:spPr>
        <p:txBody>
          <a:bodyPr/>
          <a:lstStyle>
            <a:lvl1pPr fontAlgn="auto">
              <a:spcBef>
                <a:spcPts val="0"/>
              </a:spcBef>
              <a:spcAft>
                <a:spcPts val="0"/>
              </a:spcAft>
              <a:defRPr b="1">
                <a:solidFill>
                  <a:schemeClr val="tx1">
                    <a:lumMod val="95000"/>
                    <a:lumOff val="5000"/>
                  </a:schemeClr>
                </a:solidFill>
                <a:latin typeface="+mn-lt"/>
                <a:cs typeface="+mn-cs"/>
              </a:defRPr>
            </a:lvl1pPr>
          </a:lstStyle>
          <a:p>
            <a:pPr>
              <a:defRPr/>
            </a:pPr>
            <a:fld id="{B260BF17-53F5-4BFE-8FFB-51F317DB80D3}" type="slidenum">
              <a:rPr lang="es-ES"/>
              <a:pPr>
                <a:defRPr/>
              </a:pPr>
              <a:t>‹#›</a:t>
            </a:fld>
            <a:endParaRPr lang="es-E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F80EBEB-D1BE-4BEF-B3C5-B9975BB0491D}" type="datetimeFigureOut">
              <a:rPr lang="es-ES"/>
              <a:pPr>
                <a:defRPr/>
              </a:pPr>
              <a:t>13/03/2013</a:t>
            </a:fld>
            <a:endParaRPr lang="es-ES"/>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60CEF70-67B2-45CD-A73F-F6E01738F089}" type="slidenum">
              <a:rPr lang="es-ES"/>
              <a:pPr>
                <a:defRPr/>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195C385-6D09-461E-92A5-2B53311277A7}" type="datetimeFigureOut">
              <a:rPr lang="es-ES"/>
              <a:pPr>
                <a:defRPr/>
              </a:pPr>
              <a:t>13/03/2013</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F3F6249-C06B-49AC-BDFB-C54629A28A43}" type="slidenum">
              <a:rPr lang="es-ES"/>
              <a:pPr>
                <a:defRPr/>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9989E15-C214-4537-9707-63E69864B69A}" type="datetimeFigureOut">
              <a:rPr lang="es-ES"/>
              <a:pPr>
                <a:defRPr/>
              </a:pPr>
              <a:t>13/03/2013</a:t>
            </a:fld>
            <a:endParaRPr lang="es-ES"/>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D23894B-25F3-43B3-97DB-5D7B327DA80D}" type="slidenum">
              <a:rPr lang="es-ES"/>
              <a:pPr>
                <a:defRPr/>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7F7F34B-7C7D-4537-9126-551095D3D714}" type="datetimeFigureOut">
              <a:rPr lang="es-ES"/>
              <a:pPr>
                <a:defRPr/>
              </a:pPr>
              <a:t>13/03/2013</a:t>
            </a:fld>
            <a:endParaRPr lang="es-ES"/>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77536B-BA9D-4D56-A5CE-512539C8844C}" type="slidenum">
              <a:rPr lang="es-ES"/>
              <a:pPr>
                <a:defRPr/>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2CADA15-652F-4D1E-93E5-BBDE9DAA736E}" type="datetimeFigureOut">
              <a:rPr lang="es-ES"/>
              <a:pPr>
                <a:defRPr/>
              </a:pPr>
              <a:t>13/03/2013</a:t>
            </a:fld>
            <a:endParaRPr lang="es-ES"/>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BEDF35F-E8F1-4A54-B424-9C80D4133EE7}" type="slidenum">
              <a:rPr lang="es-ES"/>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748746A-1D0F-48BE-A900-481CEB3EA197}" type="datetimeFigureOut">
              <a:rPr lang="es-ES"/>
              <a:pPr>
                <a:defRPr/>
              </a:pPr>
              <a:t>13/03/2013</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21D18D35-4AEB-4B63-B3FD-5B971A4A7A20}" type="slidenum">
              <a:rPr lang="es-ES"/>
              <a:pPr>
                <a:defRPr/>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21ECB12-D5BE-4EF3-910D-09F0FCA913E8}" type="datetimeFigureOut">
              <a:rPr lang="es-ES"/>
              <a:pPr>
                <a:defRPr/>
              </a:pPr>
              <a:t>13/03/2013</a:t>
            </a:fld>
            <a:endParaRPr lang="es-ES"/>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s-ES"/>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DB5625-DE29-4AA4-BF51-3B0A264E564E}" type="slidenum">
              <a:rPr lang="es-ES"/>
              <a:pPr>
                <a:defRPr/>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7" name="Slide Number Placeholder 8"/>
          <p:cNvSpPr txBox="1">
            <a:spLocks/>
          </p:cNvSpPr>
          <p:nvPr userDrawn="1"/>
        </p:nvSpPr>
        <p:spPr>
          <a:xfrm>
            <a:off x="8659813" y="6492875"/>
            <a:ext cx="477837" cy="365125"/>
          </a:xfrm>
          <a:prstGeom prst="rect">
            <a:avLst/>
          </a:prstGeom>
        </p:spPr>
        <p:txBody>
          <a:bodyPr/>
          <a:lstStyle>
            <a:defPPr>
              <a:defRPr lang="es-ES"/>
            </a:defPPr>
            <a:lvl1pPr marL="0" algn="l" defTabSz="914400" rtl="0" eaLnBrk="1" latinLnBrk="0" hangingPunct="1">
              <a:defRPr sz="1800" b="1" kern="1200">
                <a:solidFill>
                  <a:schemeClr val="tx1">
                    <a:lumMod val="95000"/>
                    <a:lumOff val="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CDA0CC6A-EB7E-4A2A-A290-9E7386427BB3}" type="slidenum">
              <a:rPr lang="es-ES" smtClean="0"/>
              <a:pPr fontAlgn="auto">
                <a:spcBef>
                  <a:spcPts val="0"/>
                </a:spcBef>
                <a:spcAft>
                  <a:spcPts val="0"/>
                </a:spcAft>
                <a:defRPr/>
              </a:pPr>
              <a:t>‹#›</a:t>
            </a:fld>
            <a:endParaRPr lang="es-ES"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Título"/>
          <p:cNvSpPr>
            <a:spLocks noGrp="1"/>
          </p:cNvSpPr>
          <p:nvPr>
            <p:ph type="ctrTitle"/>
          </p:nvPr>
        </p:nvSpPr>
        <p:spPr>
          <a:xfrm>
            <a:off x="611188" y="260350"/>
            <a:ext cx="7772400" cy="2260600"/>
          </a:xfrm>
        </p:spPr>
        <p:txBody>
          <a:bodyPr/>
          <a:lstStyle/>
          <a:p>
            <a:pPr eaLnBrk="1" hangingPunct="1"/>
            <a:r>
              <a:rPr lang="en-US" sz="4000" smtClean="0"/>
              <a:t>Framework for GMPLS based control of Flexi-grid DWDM networks</a:t>
            </a:r>
            <a:br>
              <a:rPr lang="en-US" sz="4000" smtClean="0"/>
            </a:br>
            <a:r>
              <a:rPr lang="en-US" sz="3200" smtClean="0"/>
              <a:t>draft-ogrcetal-ccamp-flexi-grid-fwk-02</a:t>
            </a:r>
            <a:r>
              <a:rPr lang="en-US" sz="4000" smtClean="0"/>
              <a:t/>
            </a:r>
            <a:br>
              <a:rPr lang="en-US" sz="4000" smtClean="0"/>
            </a:br>
            <a:r>
              <a:rPr lang="en-US" altLang="zh-CN" sz="2800" smtClean="0">
                <a:solidFill>
                  <a:schemeClr val="accent2"/>
                </a:solidFill>
              </a:rPr>
              <a:t>CCAMP</a:t>
            </a:r>
            <a:r>
              <a:rPr lang="zh-CN" altLang="en-US" sz="2800" smtClean="0">
                <a:solidFill>
                  <a:schemeClr val="accent2"/>
                </a:solidFill>
              </a:rPr>
              <a:t> WG, IETF </a:t>
            </a:r>
            <a:r>
              <a:rPr lang="en-US" altLang="zh-CN" sz="2800" smtClean="0">
                <a:solidFill>
                  <a:schemeClr val="accent2"/>
                </a:solidFill>
              </a:rPr>
              <a:t>86</a:t>
            </a:r>
            <a:r>
              <a:rPr lang="es-ES" altLang="zh-CN" sz="2800" smtClean="0">
                <a:solidFill>
                  <a:schemeClr val="accent2"/>
                </a:solidFill>
              </a:rPr>
              <a:t> </a:t>
            </a:r>
            <a:endParaRPr lang="en-US" sz="4000" smtClean="0"/>
          </a:p>
        </p:txBody>
      </p:sp>
      <p:sp>
        <p:nvSpPr>
          <p:cNvPr id="13314" name="2 Subtítulo"/>
          <p:cNvSpPr>
            <a:spLocks noGrp="1"/>
          </p:cNvSpPr>
          <p:nvPr>
            <p:ph type="subTitle" idx="1"/>
          </p:nvPr>
        </p:nvSpPr>
        <p:spPr>
          <a:xfrm>
            <a:off x="2484438" y="2636838"/>
            <a:ext cx="6400800" cy="1752600"/>
          </a:xfrm>
        </p:spPr>
        <p:txBody>
          <a:bodyPr/>
          <a:lstStyle/>
          <a:p>
            <a:pPr algn="r" eaLnBrk="1" hangingPunct="1"/>
            <a:r>
              <a:rPr lang="en-US" sz="1800" u="sng" smtClean="0">
                <a:solidFill>
                  <a:schemeClr val="tx2"/>
                </a:solidFill>
              </a:rPr>
              <a:t> Oscar González de Dios, Telefónica </a:t>
            </a:r>
          </a:p>
          <a:p>
            <a:pPr algn="r" eaLnBrk="1" hangingPunct="1"/>
            <a:r>
              <a:rPr lang="en-US" sz="1800" smtClean="0">
                <a:solidFill>
                  <a:schemeClr val="tx2"/>
                </a:solidFill>
              </a:rPr>
              <a:t>Ramon Casellas, CTTC </a:t>
            </a:r>
          </a:p>
          <a:p>
            <a:pPr algn="r" eaLnBrk="1" hangingPunct="1"/>
            <a:r>
              <a:rPr lang="en-US" sz="1800" smtClean="0">
                <a:solidFill>
                  <a:schemeClr val="tx2"/>
                </a:solidFill>
              </a:rPr>
              <a:t>Fatai Zhang, Huawei</a:t>
            </a:r>
          </a:p>
          <a:p>
            <a:pPr algn="r" eaLnBrk="1" hangingPunct="1"/>
            <a:r>
              <a:rPr lang="en-US" sz="1800" smtClean="0">
                <a:solidFill>
                  <a:schemeClr val="tx2"/>
                </a:solidFill>
              </a:rPr>
              <a:t>Xihua Fu, ZTE</a:t>
            </a:r>
          </a:p>
          <a:p>
            <a:pPr algn="r" eaLnBrk="1" hangingPunct="1"/>
            <a:r>
              <a:rPr lang="en-US" sz="1800" smtClean="0">
                <a:solidFill>
                  <a:schemeClr val="tx2"/>
                </a:solidFill>
              </a:rPr>
              <a:t>Daniele Ceccarelli, Ericsson </a:t>
            </a:r>
          </a:p>
          <a:p>
            <a:pPr algn="r" eaLnBrk="1" hangingPunct="1"/>
            <a:r>
              <a:rPr lang="en-US" sz="1800" smtClean="0">
                <a:solidFill>
                  <a:schemeClr val="tx2"/>
                </a:solidFill>
              </a:rPr>
              <a:t>Iftekhar Hussain, Infinera</a:t>
            </a:r>
          </a:p>
        </p:txBody>
      </p:sp>
      <p:sp>
        <p:nvSpPr>
          <p:cNvPr id="13315" name="2 Subtítulo"/>
          <p:cNvSpPr txBox="1">
            <a:spLocks/>
          </p:cNvSpPr>
          <p:nvPr/>
        </p:nvSpPr>
        <p:spPr bwMode="auto">
          <a:xfrm>
            <a:off x="250825" y="5013325"/>
            <a:ext cx="8497888" cy="1511300"/>
          </a:xfrm>
          <a:prstGeom prst="rect">
            <a:avLst/>
          </a:prstGeom>
          <a:noFill/>
          <a:ln w="9525">
            <a:noFill/>
            <a:miter lim="800000"/>
            <a:headEnd/>
            <a:tailEnd/>
          </a:ln>
        </p:spPr>
        <p:txBody>
          <a:bodyPr/>
          <a:lstStyle/>
          <a:p>
            <a:pPr>
              <a:spcBef>
                <a:spcPct val="20000"/>
              </a:spcBef>
              <a:buFont typeface="Arial" charset="0"/>
              <a:buNone/>
            </a:pPr>
            <a:r>
              <a:rPr lang="en-US" sz="1600">
                <a:solidFill>
                  <a:schemeClr val="tx2"/>
                </a:solidFill>
                <a:latin typeface="Calibri" pitchFamily="34" charset="0"/>
              </a:rPr>
              <a:t>Contributors:  </a:t>
            </a:r>
          </a:p>
          <a:p>
            <a:pPr>
              <a:spcBef>
                <a:spcPct val="20000"/>
              </a:spcBef>
              <a:buFont typeface="Arial" charset="0"/>
              <a:buNone/>
            </a:pPr>
            <a:r>
              <a:rPr lang="en-US" sz="1600">
                <a:solidFill>
                  <a:schemeClr val="tx2"/>
                </a:solidFill>
                <a:latin typeface="Calibri" pitchFamily="34" charset="0"/>
              </a:rPr>
              <a:t>Qilei Wang, Malcolm Betts, Sergio Belotti, Cyril Margaria, Xian Zhang, Yao Li, Fei Zhang, Lei Wang, Guoying Zhang, Takehiro Tsuritani, Lei Liu, Eve Varma, Young Lee, Jianrui Han, Sharfuddin Syed, Rajan Rao, Marco Sosa, Biao Lu, Abinder Dhillon, Felipe Jimenez Arribas, Andrew G. Malis, Adrian Farrel, Daniel King.</a:t>
            </a:r>
          </a:p>
          <a:p>
            <a:pPr>
              <a:spcBef>
                <a:spcPct val="20000"/>
              </a:spcBef>
              <a:buFont typeface="Arial" charset="0"/>
              <a:buNone/>
            </a:pPr>
            <a:r>
              <a:rPr lang="en-US" sz="1600">
                <a:solidFill>
                  <a:schemeClr val="tx2"/>
                </a:solidFill>
                <a:latin typeface="Calibri" pitchFamily="34" charset="0"/>
              </a:rPr>
              <a:t>      </a:t>
            </a:r>
          </a:p>
        </p:txBody>
      </p:sp>
      <p:sp>
        <p:nvSpPr>
          <p:cNvPr id="13316" name="TextBox 4"/>
          <p:cNvSpPr txBox="1">
            <a:spLocks noChangeArrowheads="1"/>
          </p:cNvSpPr>
          <p:nvPr/>
        </p:nvSpPr>
        <p:spPr bwMode="auto">
          <a:xfrm>
            <a:off x="179388" y="6742113"/>
            <a:ext cx="184150" cy="368300"/>
          </a:xfrm>
          <a:prstGeom prst="rect">
            <a:avLst/>
          </a:prstGeom>
          <a:noFill/>
          <a:ln w="9525">
            <a:noFill/>
            <a:miter lim="800000"/>
            <a:headEnd/>
            <a:tailEnd/>
          </a:ln>
        </p:spPr>
        <p:txBody>
          <a:bodyPr wrap="none">
            <a:spAutoFit/>
          </a:bodyPr>
          <a:lstStyle/>
          <a:p>
            <a:endParaRPr lang="en-US">
              <a:latin typeface="Calibri" pitchFamily="34" charset="0"/>
            </a:endParaRPr>
          </a:p>
        </p:txBody>
      </p:sp>
      <p:sp>
        <p:nvSpPr>
          <p:cNvPr id="13317" name="TextBox 5"/>
          <p:cNvSpPr txBox="1">
            <a:spLocks noChangeArrowheads="1"/>
          </p:cNvSpPr>
          <p:nvPr/>
        </p:nvSpPr>
        <p:spPr bwMode="auto">
          <a:xfrm>
            <a:off x="34925" y="6516688"/>
            <a:ext cx="406400" cy="368300"/>
          </a:xfrm>
          <a:prstGeom prst="rect">
            <a:avLst/>
          </a:prstGeom>
          <a:noFill/>
          <a:ln w="9525">
            <a:noFill/>
            <a:miter lim="800000"/>
            <a:headEnd/>
            <a:tailEnd/>
          </a:ln>
        </p:spPr>
        <p:txBody>
          <a:bodyPr wrap="none">
            <a:spAutoFit/>
          </a:bodyPr>
          <a:lstStyle/>
          <a:p>
            <a:r>
              <a:rPr lang="es-ES">
                <a:latin typeface="Calibri" pitchFamily="34" charset="0"/>
              </a:rPr>
              <a:t>v6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idx="4294967295"/>
          </p:nvPr>
        </p:nvSpPr>
        <p:spPr>
          <a:xfrm>
            <a:off x="323850" y="0"/>
            <a:ext cx="8435975" cy="1368425"/>
          </a:xfrm>
        </p:spPr>
        <p:txBody>
          <a:bodyPr/>
          <a:lstStyle/>
          <a:p>
            <a:pPr algn="l" eaLnBrk="1" hangingPunct="1"/>
            <a:r>
              <a:rPr lang="en-US" sz="3600" smtClean="0">
                <a:solidFill>
                  <a:srgbClr val="376092"/>
                </a:solidFill>
              </a:rPr>
              <a:t>Q4 – Additional link properties? </a:t>
            </a:r>
          </a:p>
        </p:txBody>
      </p:sp>
      <p:sp>
        <p:nvSpPr>
          <p:cNvPr id="18434" name="Content Placeholder 2"/>
          <p:cNvSpPr>
            <a:spLocks noGrp="1"/>
          </p:cNvSpPr>
          <p:nvPr>
            <p:ph idx="4294967295"/>
          </p:nvPr>
        </p:nvSpPr>
        <p:spPr>
          <a:xfrm>
            <a:off x="395288" y="1052513"/>
            <a:ext cx="8435975" cy="5400675"/>
          </a:xfrm>
        </p:spPr>
        <p:txBody>
          <a:bodyPr/>
          <a:lstStyle/>
          <a:p>
            <a:pPr eaLnBrk="1" hangingPunct="1"/>
            <a:r>
              <a:rPr lang="de-DE" sz="2000" smtClean="0"/>
              <a:t>Is it envisioned to consider the impact of signal characteristics on the link information?</a:t>
            </a:r>
          </a:p>
          <a:p>
            <a:pPr eaLnBrk="1" hangingPunct="1"/>
            <a:r>
              <a:rPr lang="de-DE" sz="2000" smtClean="0"/>
              <a:t>How it would be represented in the control plane?</a:t>
            </a:r>
            <a:endParaRPr lang="es-ES" sz="1600" smtClean="0"/>
          </a:p>
          <a:p>
            <a:pPr lvl="1" eaLnBrk="1" hangingPunct="1"/>
            <a:endParaRPr lang="es-ES" sz="18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idx="4294967295"/>
          </p:nvPr>
        </p:nvSpPr>
        <p:spPr>
          <a:xfrm>
            <a:off x="323850" y="0"/>
            <a:ext cx="8435975" cy="1368425"/>
          </a:xfrm>
        </p:spPr>
        <p:txBody>
          <a:bodyPr/>
          <a:lstStyle/>
          <a:p>
            <a:pPr algn="l" eaLnBrk="1" hangingPunct="1"/>
            <a:r>
              <a:rPr lang="en-US" sz="3600" smtClean="0">
                <a:solidFill>
                  <a:srgbClr val="376092"/>
                </a:solidFill>
              </a:rPr>
              <a:t>Next steps </a:t>
            </a:r>
          </a:p>
        </p:txBody>
      </p:sp>
      <p:sp>
        <p:nvSpPr>
          <p:cNvPr id="46083" name="Content Placeholder 2"/>
          <p:cNvSpPr>
            <a:spLocks noGrp="1"/>
          </p:cNvSpPr>
          <p:nvPr>
            <p:ph idx="4294967295"/>
          </p:nvPr>
        </p:nvSpPr>
        <p:spPr>
          <a:xfrm>
            <a:off x="395288" y="1412875"/>
            <a:ext cx="8435975" cy="5040313"/>
          </a:xfrm>
        </p:spPr>
        <p:txBody>
          <a:bodyPr/>
          <a:lstStyle/>
          <a:p>
            <a:pPr eaLnBrk="1" hangingPunct="1"/>
            <a:r>
              <a:rPr lang="de-DE" sz="2000" smtClean="0"/>
              <a:t>Receive feedbacks from WG and Q6</a:t>
            </a:r>
          </a:p>
          <a:p>
            <a:pPr eaLnBrk="1" hangingPunct="1"/>
            <a:r>
              <a:rPr lang="de-DE" sz="2000" smtClean="0"/>
              <a:t>Clean up text</a:t>
            </a:r>
          </a:p>
          <a:p>
            <a:pPr eaLnBrk="1" hangingPunct="1"/>
            <a:r>
              <a:rPr lang="de-DE" sz="2000" smtClean="0"/>
              <a:t>Remove editor‘s note</a:t>
            </a:r>
          </a:p>
          <a:p>
            <a:pPr eaLnBrk="1" hangingPunct="1"/>
            <a:r>
              <a:rPr lang="de-DE" sz="2000" smtClean="0"/>
              <a:t>Adopt as working group after doing what above</a:t>
            </a:r>
            <a:endParaRPr lang="es-ES" sz="1600" smtClean="0"/>
          </a:p>
          <a:p>
            <a:pPr lvl="1" eaLnBrk="1" hangingPunct="1"/>
            <a:endParaRPr lang="es-ES" sz="1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p:txBody>
          <a:bodyPr/>
          <a:lstStyle/>
          <a:p>
            <a:pPr eaLnBrk="1" hangingPunct="1"/>
            <a:r>
              <a:rPr lang="en-US" smtClean="0"/>
              <a:t>BACKUP</a:t>
            </a:r>
          </a:p>
        </p:txBody>
      </p:sp>
      <p:sp>
        <p:nvSpPr>
          <p:cNvPr id="19458" name="Rectangle 3"/>
          <p:cNvSpPr>
            <a:spLocks noGrp="1"/>
          </p:cNvSpPr>
          <p:nvPr>
            <p:ph type="body" idx="4294967295"/>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p:txBody>
          <a:bodyPr/>
          <a:lstStyle/>
          <a:p>
            <a:endParaRPr lang="en-US" smtClean="0"/>
          </a:p>
        </p:txBody>
      </p:sp>
      <p:pic>
        <p:nvPicPr>
          <p:cNvPr id="20482" name="Picture 4"/>
          <p:cNvPicPr>
            <a:picLocks noChangeAspect="1" noChangeArrowheads="1"/>
          </p:cNvPicPr>
          <p:nvPr/>
        </p:nvPicPr>
        <p:blipFill>
          <a:blip r:embed="rId2"/>
          <a:srcRect/>
          <a:stretch>
            <a:fillRect/>
          </a:stretch>
        </p:blipFill>
        <p:spPr bwMode="auto">
          <a:xfrm>
            <a:off x="755650" y="2636838"/>
            <a:ext cx="7646988" cy="2505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idx="4294967295"/>
          </p:nvPr>
        </p:nvSpPr>
        <p:spPr>
          <a:xfrm>
            <a:off x="468313" y="260350"/>
            <a:ext cx="8229600" cy="1143000"/>
          </a:xfrm>
        </p:spPr>
        <p:txBody>
          <a:bodyPr/>
          <a:lstStyle/>
          <a:p>
            <a:endParaRPr lang="en-US" smtClean="0"/>
          </a:p>
        </p:txBody>
      </p:sp>
      <p:pic>
        <p:nvPicPr>
          <p:cNvPr id="21506" name="Picture 4"/>
          <p:cNvPicPr>
            <a:picLocks noChangeAspect="1" noChangeArrowheads="1"/>
          </p:cNvPicPr>
          <p:nvPr/>
        </p:nvPicPr>
        <p:blipFill>
          <a:blip r:embed="rId2"/>
          <a:srcRect/>
          <a:stretch>
            <a:fillRect/>
          </a:stretch>
        </p:blipFill>
        <p:spPr bwMode="auto">
          <a:xfrm>
            <a:off x="192088" y="1557338"/>
            <a:ext cx="8951912" cy="37528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p:txBody>
          <a:bodyPr/>
          <a:lstStyle/>
          <a:p>
            <a:endParaRPr lang="en-US" smtClean="0"/>
          </a:p>
        </p:txBody>
      </p:sp>
      <p:pic>
        <p:nvPicPr>
          <p:cNvPr id="22530" name="Picture 4"/>
          <p:cNvPicPr>
            <a:picLocks noChangeAspect="1" noChangeArrowheads="1"/>
          </p:cNvPicPr>
          <p:nvPr/>
        </p:nvPicPr>
        <p:blipFill>
          <a:blip r:embed="rId2"/>
          <a:srcRect/>
          <a:stretch>
            <a:fillRect/>
          </a:stretch>
        </p:blipFill>
        <p:spPr bwMode="auto">
          <a:xfrm>
            <a:off x="0" y="1268413"/>
            <a:ext cx="8770938" cy="524827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idx="4294967295"/>
          </p:nvPr>
        </p:nvSpPr>
        <p:spPr/>
        <p:txBody>
          <a:bodyPr/>
          <a:lstStyle/>
          <a:p>
            <a:r>
              <a:rPr lang="en-US" sz="4000" smtClean="0"/>
              <a:t>LSP representing a simple media channel</a:t>
            </a:r>
          </a:p>
        </p:txBody>
      </p:sp>
      <p:pic>
        <p:nvPicPr>
          <p:cNvPr id="23554" name="Picture 5"/>
          <p:cNvPicPr>
            <a:picLocks noChangeAspect="1" noChangeArrowheads="1"/>
          </p:cNvPicPr>
          <p:nvPr/>
        </p:nvPicPr>
        <p:blipFill>
          <a:blip r:embed="rId2"/>
          <a:srcRect/>
          <a:stretch>
            <a:fillRect/>
          </a:stretch>
        </p:blipFill>
        <p:spPr bwMode="auto">
          <a:xfrm>
            <a:off x="125413" y="957263"/>
            <a:ext cx="8894762" cy="49434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a:xfrm>
            <a:off x="0" y="274638"/>
            <a:ext cx="9144000" cy="1143000"/>
          </a:xfrm>
        </p:spPr>
        <p:txBody>
          <a:bodyPr/>
          <a:lstStyle/>
          <a:p>
            <a:r>
              <a:rPr lang="en-US" sz="4000" smtClean="0"/>
              <a:t>LSP representing a network media channel</a:t>
            </a:r>
          </a:p>
        </p:txBody>
      </p:sp>
      <p:pic>
        <p:nvPicPr>
          <p:cNvPr id="24578" name="Picture 4"/>
          <p:cNvPicPr>
            <a:picLocks noChangeAspect="1" noChangeArrowheads="1"/>
          </p:cNvPicPr>
          <p:nvPr/>
        </p:nvPicPr>
        <p:blipFill>
          <a:blip r:embed="rId2"/>
          <a:srcRect/>
          <a:stretch>
            <a:fillRect/>
          </a:stretch>
        </p:blipFill>
        <p:spPr bwMode="auto">
          <a:xfrm>
            <a:off x="230188" y="1423988"/>
            <a:ext cx="8685212" cy="401002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p:txBody>
          <a:bodyPr/>
          <a:lstStyle/>
          <a:p>
            <a:endParaRPr lang="en-US" smtClean="0"/>
          </a:p>
        </p:txBody>
      </p:sp>
      <p:pic>
        <p:nvPicPr>
          <p:cNvPr id="25602" name="Picture 4"/>
          <p:cNvPicPr>
            <a:picLocks noChangeAspect="1" noChangeArrowheads="1"/>
          </p:cNvPicPr>
          <p:nvPr/>
        </p:nvPicPr>
        <p:blipFill>
          <a:blip r:embed="rId2"/>
          <a:srcRect/>
          <a:stretch>
            <a:fillRect/>
          </a:stretch>
        </p:blipFill>
        <p:spPr bwMode="auto">
          <a:xfrm>
            <a:off x="190500" y="1423988"/>
            <a:ext cx="8764588" cy="40100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idx="4294967295"/>
          </p:nvPr>
        </p:nvSpPr>
        <p:spPr/>
        <p:txBody>
          <a:bodyPr/>
          <a:lstStyle/>
          <a:p>
            <a:endParaRPr lang="en-US" smtClean="0"/>
          </a:p>
        </p:txBody>
      </p:sp>
      <p:pic>
        <p:nvPicPr>
          <p:cNvPr id="26626" name="Picture 4"/>
          <p:cNvPicPr>
            <a:picLocks noChangeAspect="1" noChangeArrowheads="1"/>
          </p:cNvPicPr>
          <p:nvPr/>
        </p:nvPicPr>
        <p:blipFill>
          <a:blip r:embed="rId2"/>
          <a:srcRect/>
          <a:stretch>
            <a:fillRect/>
          </a:stretch>
        </p:blipFill>
        <p:spPr bwMode="auto">
          <a:xfrm>
            <a:off x="1258888" y="1557338"/>
            <a:ext cx="6456362" cy="49514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975" cy="706437"/>
          </a:xfrm>
        </p:spPr>
        <p:txBody>
          <a:bodyPr rtlCol="0"/>
          <a:lstStyle/>
          <a:p>
            <a:pPr eaLnBrk="1" fontAlgn="auto" hangingPunct="1">
              <a:spcAft>
                <a:spcPts val="0"/>
              </a:spcAft>
              <a:defRPr/>
            </a:pPr>
            <a:r>
              <a:rPr lang="en-US" smtClean="0"/>
              <a:t>What is the draft about?</a:t>
            </a:r>
            <a:endParaRPr lang="en-US"/>
          </a:p>
        </p:txBody>
      </p:sp>
      <p:sp>
        <p:nvSpPr>
          <p:cNvPr id="14338" name="Content Placeholder 2"/>
          <p:cNvSpPr>
            <a:spLocks noGrp="1"/>
          </p:cNvSpPr>
          <p:nvPr>
            <p:ph idx="1"/>
          </p:nvPr>
        </p:nvSpPr>
        <p:spPr>
          <a:xfrm>
            <a:off x="457200" y="1196975"/>
            <a:ext cx="8291513" cy="5184775"/>
          </a:xfrm>
        </p:spPr>
        <p:txBody>
          <a:bodyPr>
            <a:normAutofit lnSpcReduction="10000"/>
          </a:bodyPr>
          <a:lstStyle/>
          <a:p>
            <a:pPr eaLnBrk="1" hangingPunct="1">
              <a:lnSpc>
                <a:spcPct val="90000"/>
              </a:lnSpc>
              <a:defRPr/>
            </a:pPr>
            <a:r>
              <a:rPr lang="en-US" smtClean="0">
                <a:solidFill>
                  <a:srgbClr val="10253F"/>
                </a:solidFill>
              </a:rPr>
              <a:t>Goals</a:t>
            </a:r>
          </a:p>
          <a:p>
            <a:pPr lvl="1" eaLnBrk="1" hangingPunct="1">
              <a:lnSpc>
                <a:spcPct val="90000"/>
              </a:lnSpc>
              <a:defRPr/>
            </a:pPr>
            <a:r>
              <a:rPr lang="en-US" smtClean="0"/>
              <a:t>Establish a framework, for the purposes of GMPLS control, of ITU-T DWDM flexi-grid enabled networks, including </a:t>
            </a:r>
          </a:p>
          <a:p>
            <a:pPr lvl="2" eaLnBrk="1" hangingPunct="1">
              <a:lnSpc>
                <a:spcPct val="90000"/>
              </a:lnSpc>
              <a:defRPr/>
            </a:pPr>
            <a:r>
              <a:rPr lang="en-US" smtClean="0"/>
              <a:t>Terminology,</a:t>
            </a:r>
          </a:p>
          <a:p>
            <a:pPr lvl="2" eaLnBrk="1" hangingPunct="1">
              <a:lnSpc>
                <a:spcPct val="90000"/>
              </a:lnSpc>
              <a:defRPr/>
            </a:pPr>
            <a:r>
              <a:rPr lang="en-US" smtClean="0"/>
              <a:t>Data plane element models (i.e., “link and node characterization”),</a:t>
            </a:r>
          </a:p>
          <a:p>
            <a:pPr lvl="2" eaLnBrk="1" hangingPunct="1">
              <a:lnSpc>
                <a:spcPct val="90000"/>
              </a:lnSpc>
              <a:defRPr/>
            </a:pPr>
            <a:r>
              <a:rPr lang="en-US" smtClean="0"/>
              <a:t>Layered / hierarchical network model</a:t>
            </a:r>
          </a:p>
          <a:p>
            <a:pPr lvl="2" eaLnBrk="1" hangingPunct="1">
              <a:lnSpc>
                <a:spcPct val="90000"/>
              </a:lnSpc>
              <a:defRPr/>
            </a:pPr>
            <a:r>
              <a:rPr lang="en-US" smtClean="0">
                <a:solidFill>
                  <a:srgbClr val="FF3300"/>
                </a:solidFill>
              </a:rPr>
              <a:t>Routing and Spectrum Assignment modes</a:t>
            </a:r>
          </a:p>
          <a:p>
            <a:pPr lvl="2" eaLnBrk="1" hangingPunct="1">
              <a:lnSpc>
                <a:spcPct val="90000"/>
              </a:lnSpc>
              <a:defRPr/>
            </a:pPr>
            <a:endParaRPr lang="en-US" smtClean="0">
              <a:solidFill>
                <a:srgbClr val="FF3300"/>
              </a:solidFill>
            </a:endParaRPr>
          </a:p>
          <a:p>
            <a:pPr lvl="1" eaLnBrk="1" hangingPunct="1">
              <a:lnSpc>
                <a:spcPct val="90000"/>
              </a:lnSpc>
              <a:defRPr/>
            </a:pPr>
            <a:r>
              <a:rPr lang="en-US" smtClean="0"/>
              <a:t>Mapping of GMPLS concepts (e.g. TE-links, LSP) with flexi-grid data plane</a:t>
            </a:r>
          </a:p>
          <a:p>
            <a:pPr lvl="2" eaLnBrk="1" hangingPunct="1">
              <a:lnSpc>
                <a:spcPct val="90000"/>
              </a:lnSpc>
              <a:defRPr/>
            </a:pPr>
            <a:r>
              <a:rPr lang="en-US" smtClean="0"/>
              <a:t>Applicability of GMPLS procedures</a:t>
            </a:r>
          </a:p>
          <a:p>
            <a:pPr lvl="2" eaLnBrk="1" hangingPunct="1">
              <a:lnSpc>
                <a:spcPct val="90000"/>
              </a:lnSpc>
              <a:buFont typeface="Arial" charset="0"/>
              <a:buNone/>
              <a:defRPr/>
            </a:pPr>
            <a:endParaRPr lang="en-US" smtClean="0"/>
          </a:p>
          <a:p>
            <a:pPr lvl="1" eaLnBrk="1" hangingPunct="1">
              <a:lnSpc>
                <a:spcPct val="90000"/>
              </a:lnSpc>
              <a:defRPr/>
            </a:pPr>
            <a:r>
              <a:rPr lang="en-US" smtClean="0"/>
              <a:t>Identify Control Plane Requirements</a:t>
            </a:r>
          </a:p>
          <a:p>
            <a:pPr eaLnBrk="1" hangingPunct="1">
              <a:lnSpc>
                <a:spcPct val="90000"/>
              </a:lnSpc>
              <a:buFont typeface="Arial" charset="0"/>
              <a:buNone/>
              <a:defRPr/>
            </a:pPr>
            <a:endParaRPr lang="en-US" smtClean="0"/>
          </a:p>
          <a:p>
            <a:pPr eaLnBrk="1" hangingPunct="1">
              <a:lnSpc>
                <a:spcPct val="90000"/>
              </a:lnSpc>
              <a:defRPr/>
            </a:pPr>
            <a:r>
              <a:rPr lang="en-US" smtClean="0">
                <a:solidFill>
                  <a:srgbClr val="17375E"/>
                </a:solidFill>
              </a:rPr>
              <a:t>Non Goals</a:t>
            </a:r>
          </a:p>
          <a:p>
            <a:pPr lvl="1" eaLnBrk="1" hangingPunct="1">
              <a:lnSpc>
                <a:spcPct val="90000"/>
              </a:lnSpc>
              <a:defRPr/>
            </a:pPr>
            <a:r>
              <a:rPr lang="en-US" smtClean="0"/>
              <a:t>Define protocol extensions / encodings </a:t>
            </a:r>
            <a:r>
              <a:rPr lang="en-US" smtClean="0">
                <a:sym typeface="Wingdings" pitchFamily="2" charset="2"/>
              </a:rPr>
              <a:t> Separate solutions draft</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p:txBody>
          <a:bodyPr/>
          <a:lstStyle/>
          <a:p>
            <a:r>
              <a:rPr lang="en-US" smtClean="0"/>
              <a:t>Different M allowed</a:t>
            </a:r>
          </a:p>
        </p:txBody>
      </p:sp>
      <p:sp>
        <p:nvSpPr>
          <p:cNvPr id="27650" name="Rectangle 3"/>
          <p:cNvSpPr>
            <a:spLocks noGrp="1"/>
          </p:cNvSpPr>
          <p:nvPr>
            <p:ph type="body" idx="4294967295"/>
          </p:nvPr>
        </p:nvSpPr>
        <p:spPr/>
        <p:txBody>
          <a:bodyPr/>
          <a:lstStyle/>
          <a:p>
            <a:endParaRPr lang="en-US" smtClean="0"/>
          </a:p>
        </p:txBody>
      </p:sp>
      <p:pic>
        <p:nvPicPr>
          <p:cNvPr id="27651" name="Picture 4"/>
          <p:cNvPicPr>
            <a:picLocks noChangeAspect="1" noChangeArrowheads="1"/>
          </p:cNvPicPr>
          <p:nvPr/>
        </p:nvPicPr>
        <p:blipFill>
          <a:blip r:embed="rId2"/>
          <a:srcRect/>
          <a:stretch>
            <a:fillRect/>
          </a:stretch>
        </p:blipFill>
        <p:spPr bwMode="auto">
          <a:xfrm>
            <a:off x="255588" y="1341438"/>
            <a:ext cx="8888412" cy="50673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468313" y="260350"/>
            <a:ext cx="8435975" cy="706438"/>
          </a:xfrm>
        </p:spPr>
        <p:txBody>
          <a:bodyPr>
            <a:noAutofit/>
          </a:bodyPr>
          <a:lstStyle/>
          <a:p>
            <a:pPr algn="l"/>
            <a:r>
              <a:rPr lang="en-US" altLang="zh-CN" sz="3600" smtClean="0">
                <a:solidFill>
                  <a:srgbClr val="376092"/>
                </a:solidFill>
              </a:rPr>
              <a:t>Terminology (1/2)</a:t>
            </a:r>
            <a:endParaRPr lang="zh-CN" altLang="en-US" sz="3600" smtClean="0">
              <a:solidFill>
                <a:srgbClr val="376092"/>
              </a:solidFill>
            </a:endParaRPr>
          </a:p>
        </p:txBody>
      </p:sp>
      <p:sp>
        <p:nvSpPr>
          <p:cNvPr id="40963" name="矩形 70"/>
          <p:cNvSpPr>
            <a:spLocks noChangeArrowheads="1"/>
          </p:cNvSpPr>
          <p:nvPr/>
        </p:nvSpPr>
        <p:spPr bwMode="auto">
          <a:xfrm>
            <a:off x="565150" y="5645150"/>
            <a:ext cx="7975600" cy="722313"/>
          </a:xfrm>
          <a:prstGeom prst="rect">
            <a:avLst/>
          </a:prstGeom>
          <a:noFill/>
          <a:ln w="9525">
            <a:noFill/>
            <a:miter lim="800000"/>
            <a:headEnd/>
            <a:tailEnd/>
          </a:ln>
        </p:spPr>
        <p:txBody>
          <a:bodyPr>
            <a:spAutoFit/>
          </a:bodyPr>
          <a:lstStyle/>
          <a:p>
            <a:pPr>
              <a:spcAft>
                <a:spcPts val="600"/>
              </a:spcAft>
            </a:pPr>
            <a:r>
              <a:rPr lang="en-US" altLang="zh-CN" b="1">
                <a:solidFill>
                  <a:srgbClr val="0000FF"/>
                </a:solidFill>
                <a:latin typeface="Calibri" pitchFamily="34" charset="0"/>
              </a:rPr>
              <a:t>Central Frequency </a:t>
            </a:r>
            <a:r>
              <a:rPr lang="en-US" altLang="zh-CN">
                <a:latin typeface="Calibri" pitchFamily="34" charset="0"/>
              </a:rPr>
              <a:t>= 193.1 THz + n * 0.00625 THz</a:t>
            </a:r>
          </a:p>
          <a:p>
            <a:pPr>
              <a:spcAft>
                <a:spcPts val="600"/>
              </a:spcAft>
            </a:pPr>
            <a:r>
              <a:rPr lang="en-US" altLang="zh-CN" b="1">
                <a:solidFill>
                  <a:srgbClr val="0000FF"/>
                </a:solidFill>
                <a:latin typeface="Calibri" pitchFamily="34" charset="0"/>
              </a:rPr>
              <a:t>Slot Width : </a:t>
            </a:r>
            <a:r>
              <a:rPr lang="en-US" altLang="zh-CN">
                <a:latin typeface="Calibri" pitchFamily="34" charset="0"/>
              </a:rPr>
              <a:t>the full width (in Hz) of a frequency slot, a multiple (m) of 12.5 GHz. </a:t>
            </a:r>
            <a:endParaRPr lang="zh-CN" altLang="en-US">
              <a:latin typeface="Calibri" pitchFamily="34" charset="0"/>
            </a:endParaRPr>
          </a:p>
        </p:txBody>
      </p:sp>
      <p:sp>
        <p:nvSpPr>
          <p:cNvPr id="40964" name="矩形 71"/>
          <p:cNvSpPr>
            <a:spLocks noChangeArrowheads="1"/>
          </p:cNvSpPr>
          <p:nvPr/>
        </p:nvSpPr>
        <p:spPr bwMode="auto">
          <a:xfrm>
            <a:off x="565150" y="4687888"/>
            <a:ext cx="7996238" cy="923925"/>
          </a:xfrm>
          <a:prstGeom prst="rect">
            <a:avLst/>
          </a:prstGeom>
          <a:noFill/>
          <a:ln w="9525">
            <a:noFill/>
            <a:miter lim="800000"/>
            <a:headEnd/>
            <a:tailEnd/>
          </a:ln>
        </p:spPr>
        <p:txBody>
          <a:bodyPr>
            <a:spAutoFit/>
          </a:bodyPr>
          <a:lstStyle/>
          <a:p>
            <a:r>
              <a:rPr lang="en-US" altLang="zh-CN" b="1">
                <a:solidFill>
                  <a:srgbClr val="0000FF"/>
                </a:solidFill>
                <a:latin typeface="Calibri" pitchFamily="34" charset="0"/>
              </a:rPr>
              <a:t>Frequency Slot: </a:t>
            </a:r>
            <a:r>
              <a:rPr lang="en-US" altLang="zh-CN">
                <a:latin typeface="Calibri" pitchFamily="34" charset="0"/>
              </a:rPr>
              <a:t>The frequency range allocated to a channel and unavailable to other channels within a flexible grid. A frequency slot is defined by its </a:t>
            </a:r>
            <a:r>
              <a:rPr lang="en-US" altLang="zh-CN" b="1">
                <a:latin typeface="Calibri" pitchFamily="34" charset="0"/>
              </a:rPr>
              <a:t>nominal central frequency</a:t>
            </a:r>
            <a:r>
              <a:rPr lang="en-US" altLang="zh-CN" b="1">
                <a:solidFill>
                  <a:srgbClr val="0000FF"/>
                </a:solidFill>
                <a:latin typeface="Calibri" pitchFamily="34" charset="0"/>
              </a:rPr>
              <a:t> </a:t>
            </a:r>
            <a:r>
              <a:rPr lang="en-US" altLang="zh-CN">
                <a:latin typeface="Calibri" pitchFamily="34" charset="0"/>
              </a:rPr>
              <a:t>and its </a:t>
            </a:r>
            <a:r>
              <a:rPr lang="en-US" altLang="zh-CN" b="1">
                <a:latin typeface="Calibri" pitchFamily="34" charset="0"/>
              </a:rPr>
              <a:t>slot width</a:t>
            </a:r>
            <a:r>
              <a:rPr lang="en-US" altLang="zh-CN">
                <a:latin typeface="Calibri" pitchFamily="34" charset="0"/>
              </a:rPr>
              <a:t>. </a:t>
            </a:r>
            <a:endParaRPr lang="zh-CN" altLang="en-US">
              <a:latin typeface="Calibri" pitchFamily="34" charset="0"/>
            </a:endParaRPr>
          </a:p>
        </p:txBody>
      </p:sp>
      <p:sp>
        <p:nvSpPr>
          <p:cNvPr id="40965" name="矩形 72"/>
          <p:cNvSpPr>
            <a:spLocks noChangeArrowheads="1"/>
          </p:cNvSpPr>
          <p:nvPr/>
        </p:nvSpPr>
        <p:spPr bwMode="auto">
          <a:xfrm>
            <a:off x="539750" y="3644900"/>
            <a:ext cx="8213725" cy="915988"/>
          </a:xfrm>
          <a:prstGeom prst="rect">
            <a:avLst/>
          </a:prstGeom>
          <a:noFill/>
          <a:ln w="9525">
            <a:noFill/>
            <a:miter lim="800000"/>
            <a:headEnd/>
            <a:tailEnd/>
          </a:ln>
        </p:spPr>
        <p:txBody>
          <a:bodyPr>
            <a:spAutoFit/>
          </a:bodyPr>
          <a:lstStyle/>
          <a:p>
            <a:r>
              <a:rPr lang="en-US" altLang="zh-CN" b="1">
                <a:solidFill>
                  <a:srgbClr val="0000FF"/>
                </a:solidFill>
                <a:latin typeface="Calibri" pitchFamily="34" charset="0"/>
              </a:rPr>
              <a:t>Flexi-Grid: </a:t>
            </a:r>
            <a:r>
              <a:rPr lang="en-US" altLang="zh-CN">
                <a:latin typeface="Calibri" pitchFamily="34" charset="0"/>
              </a:rPr>
              <a:t>a new WDM frequency grid defined with the aim of </a:t>
            </a:r>
            <a:r>
              <a:rPr lang="zh-CN" altLang="en-US">
                <a:latin typeface="Calibri" pitchFamily="34" charset="0"/>
              </a:rPr>
              <a:t> </a:t>
            </a:r>
            <a:r>
              <a:rPr lang="en-US" altLang="zh-CN">
                <a:latin typeface="Calibri" pitchFamily="34" charset="0"/>
              </a:rPr>
              <a:t>allowing flexible optical spectrum management, in which the Slot Width of the frequency ranges allocated to different channels are flexible (variable sized).</a:t>
            </a:r>
            <a:endParaRPr lang="zh-CN" altLang="en-US">
              <a:latin typeface="Calibri" pitchFamily="34" charset="0"/>
            </a:endParaRPr>
          </a:p>
        </p:txBody>
      </p:sp>
      <p:grpSp>
        <p:nvGrpSpPr>
          <p:cNvPr id="40966" name="Group 56"/>
          <p:cNvGrpSpPr>
            <a:grpSpLocks/>
          </p:cNvGrpSpPr>
          <p:nvPr/>
        </p:nvGrpSpPr>
        <p:grpSpPr bwMode="auto">
          <a:xfrm>
            <a:off x="704850" y="1052513"/>
            <a:ext cx="8021638" cy="2486025"/>
            <a:chOff x="704850" y="1228725"/>
            <a:chExt cx="8021638" cy="2486760"/>
          </a:xfrm>
        </p:grpSpPr>
        <p:cxnSp>
          <p:nvCxnSpPr>
            <p:cNvPr id="5" name="直接箭头连接符 4"/>
            <p:cNvCxnSpPr/>
            <p:nvPr/>
          </p:nvCxnSpPr>
          <p:spPr>
            <a:xfrm>
              <a:off x="792163" y="2441934"/>
              <a:ext cx="7480300" cy="0"/>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4464050"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969" name="TextBox 12"/>
            <p:cNvSpPr txBox="1">
              <a:spLocks noChangeArrowheads="1"/>
            </p:cNvSpPr>
            <p:nvPr/>
          </p:nvSpPr>
          <p:spPr bwMode="auto">
            <a:xfrm>
              <a:off x="7369175" y="2506663"/>
              <a:ext cx="1357313" cy="369887"/>
            </a:xfrm>
            <a:prstGeom prst="rect">
              <a:avLst/>
            </a:prstGeom>
            <a:noFill/>
            <a:ln w="9525">
              <a:noFill/>
              <a:miter lim="800000"/>
              <a:headEnd/>
              <a:tailEnd/>
            </a:ln>
          </p:spPr>
          <p:txBody>
            <a:bodyPr wrap="none">
              <a:spAutoFit/>
            </a:bodyPr>
            <a:lstStyle/>
            <a:p>
              <a:r>
                <a:rPr lang="en-US" altLang="zh-CN">
                  <a:latin typeface="Calibri" pitchFamily="34" charset="0"/>
                </a:rPr>
                <a:t>DWDM link</a:t>
              </a:r>
              <a:endParaRPr lang="zh-CN" altLang="en-US">
                <a:latin typeface="Calibri" pitchFamily="34" charset="0"/>
              </a:endParaRPr>
            </a:p>
          </p:txBody>
        </p:sp>
        <p:cxnSp>
          <p:nvCxnSpPr>
            <p:cNvPr id="14" name="直接连接符 13"/>
            <p:cNvCxnSpPr/>
            <p:nvPr/>
          </p:nvCxnSpPr>
          <p:spPr>
            <a:xfrm flipV="1">
              <a:off x="3744913" y="2100520"/>
              <a:ext cx="0" cy="343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7348538" y="2078288"/>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6630988" y="2090992"/>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V="1">
              <a:off x="5900738" y="208146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V="1">
              <a:off x="5181600" y="2094168"/>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V="1">
              <a:off x="1579563" y="2084640"/>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V="1">
              <a:off x="2301875" y="2087816"/>
              <a:ext cx="0" cy="343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3024188" y="2100520"/>
              <a:ext cx="0" cy="343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V="1">
              <a:off x="1947863"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V="1">
              <a:off x="1227138"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2668588" y="2076701"/>
              <a:ext cx="0" cy="3445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V="1">
              <a:off x="3389313"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V="1">
              <a:off x="4110038" y="2087816"/>
              <a:ext cx="0" cy="343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V="1">
              <a:off x="4819650"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V="1">
              <a:off x="5540375"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flipV="1">
              <a:off x="6261100"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flipV="1">
              <a:off x="6981825" y="2097344"/>
              <a:ext cx="0" cy="3445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flipV="1">
              <a:off x="7702550" y="2076701"/>
              <a:ext cx="0" cy="34458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988" name="TextBox 35"/>
            <p:cNvSpPr txBox="1">
              <a:spLocks noChangeArrowheads="1"/>
            </p:cNvSpPr>
            <p:nvPr/>
          </p:nvSpPr>
          <p:spPr bwMode="auto">
            <a:xfrm>
              <a:off x="4324350" y="1662113"/>
              <a:ext cx="300038" cy="369887"/>
            </a:xfrm>
            <a:prstGeom prst="rect">
              <a:avLst/>
            </a:prstGeom>
            <a:noFill/>
            <a:ln w="9525">
              <a:noFill/>
              <a:miter lim="800000"/>
              <a:headEnd/>
              <a:tailEnd/>
            </a:ln>
          </p:spPr>
          <p:txBody>
            <a:bodyPr wrap="none">
              <a:spAutoFit/>
            </a:bodyPr>
            <a:lstStyle/>
            <a:p>
              <a:r>
                <a:rPr lang="en-US" altLang="zh-CN">
                  <a:latin typeface="Calibri" pitchFamily="34" charset="0"/>
                </a:rPr>
                <a:t>0</a:t>
              </a:r>
              <a:endParaRPr lang="zh-CN" altLang="en-US">
                <a:latin typeface="Calibri" pitchFamily="34" charset="0"/>
              </a:endParaRPr>
            </a:p>
          </p:txBody>
        </p:sp>
        <p:sp>
          <p:nvSpPr>
            <p:cNvPr id="40989" name="TextBox 36"/>
            <p:cNvSpPr txBox="1">
              <a:spLocks noChangeArrowheads="1"/>
            </p:cNvSpPr>
            <p:nvPr/>
          </p:nvSpPr>
          <p:spPr bwMode="auto">
            <a:xfrm>
              <a:off x="4681538" y="1662113"/>
              <a:ext cx="300037" cy="369887"/>
            </a:xfrm>
            <a:prstGeom prst="rect">
              <a:avLst/>
            </a:prstGeom>
            <a:noFill/>
            <a:ln w="9525">
              <a:noFill/>
              <a:miter lim="800000"/>
              <a:headEnd/>
              <a:tailEnd/>
            </a:ln>
          </p:spPr>
          <p:txBody>
            <a:bodyPr wrap="none">
              <a:spAutoFit/>
            </a:bodyPr>
            <a:lstStyle/>
            <a:p>
              <a:r>
                <a:rPr lang="en-US" altLang="zh-CN">
                  <a:latin typeface="Calibri" pitchFamily="34" charset="0"/>
                </a:rPr>
                <a:t>1</a:t>
              </a:r>
              <a:endParaRPr lang="zh-CN" altLang="en-US">
                <a:latin typeface="Calibri" pitchFamily="34" charset="0"/>
              </a:endParaRPr>
            </a:p>
          </p:txBody>
        </p:sp>
        <p:sp>
          <p:nvSpPr>
            <p:cNvPr id="40990" name="TextBox 37"/>
            <p:cNvSpPr txBox="1">
              <a:spLocks noChangeArrowheads="1"/>
            </p:cNvSpPr>
            <p:nvPr/>
          </p:nvSpPr>
          <p:spPr bwMode="auto">
            <a:xfrm>
              <a:off x="5046663" y="1662113"/>
              <a:ext cx="300037" cy="369887"/>
            </a:xfrm>
            <a:prstGeom prst="rect">
              <a:avLst/>
            </a:prstGeom>
            <a:noFill/>
            <a:ln w="9525">
              <a:noFill/>
              <a:miter lim="800000"/>
              <a:headEnd/>
              <a:tailEnd/>
            </a:ln>
          </p:spPr>
          <p:txBody>
            <a:bodyPr wrap="none">
              <a:spAutoFit/>
            </a:bodyPr>
            <a:lstStyle/>
            <a:p>
              <a:r>
                <a:rPr lang="en-US" altLang="zh-CN">
                  <a:latin typeface="Calibri" pitchFamily="34" charset="0"/>
                </a:rPr>
                <a:t>2</a:t>
              </a:r>
              <a:endParaRPr lang="zh-CN" altLang="en-US">
                <a:latin typeface="Calibri" pitchFamily="34" charset="0"/>
              </a:endParaRPr>
            </a:p>
          </p:txBody>
        </p:sp>
        <p:sp>
          <p:nvSpPr>
            <p:cNvPr id="40991" name="TextBox 38"/>
            <p:cNvSpPr txBox="1">
              <a:spLocks noChangeArrowheads="1"/>
            </p:cNvSpPr>
            <p:nvPr/>
          </p:nvSpPr>
          <p:spPr bwMode="auto">
            <a:xfrm>
              <a:off x="5402263" y="1662113"/>
              <a:ext cx="300037" cy="369887"/>
            </a:xfrm>
            <a:prstGeom prst="rect">
              <a:avLst/>
            </a:prstGeom>
            <a:noFill/>
            <a:ln w="9525">
              <a:noFill/>
              <a:miter lim="800000"/>
              <a:headEnd/>
              <a:tailEnd/>
            </a:ln>
          </p:spPr>
          <p:txBody>
            <a:bodyPr wrap="none">
              <a:spAutoFit/>
            </a:bodyPr>
            <a:lstStyle/>
            <a:p>
              <a:r>
                <a:rPr lang="en-US" altLang="zh-CN">
                  <a:latin typeface="Calibri" pitchFamily="34" charset="0"/>
                </a:rPr>
                <a:t>3</a:t>
              </a:r>
              <a:endParaRPr lang="zh-CN" altLang="en-US">
                <a:latin typeface="Calibri" pitchFamily="34" charset="0"/>
              </a:endParaRPr>
            </a:p>
          </p:txBody>
        </p:sp>
        <p:sp>
          <p:nvSpPr>
            <p:cNvPr id="40992" name="TextBox 39"/>
            <p:cNvSpPr txBox="1">
              <a:spLocks noChangeArrowheads="1"/>
            </p:cNvSpPr>
            <p:nvPr/>
          </p:nvSpPr>
          <p:spPr bwMode="auto">
            <a:xfrm>
              <a:off x="5759450" y="1662113"/>
              <a:ext cx="300038" cy="369887"/>
            </a:xfrm>
            <a:prstGeom prst="rect">
              <a:avLst/>
            </a:prstGeom>
            <a:noFill/>
            <a:ln w="9525">
              <a:noFill/>
              <a:miter lim="800000"/>
              <a:headEnd/>
              <a:tailEnd/>
            </a:ln>
          </p:spPr>
          <p:txBody>
            <a:bodyPr wrap="none">
              <a:spAutoFit/>
            </a:bodyPr>
            <a:lstStyle/>
            <a:p>
              <a:r>
                <a:rPr lang="en-US" altLang="zh-CN">
                  <a:latin typeface="Calibri" pitchFamily="34" charset="0"/>
                </a:rPr>
                <a:t>4</a:t>
              </a:r>
              <a:endParaRPr lang="zh-CN" altLang="en-US">
                <a:latin typeface="Calibri" pitchFamily="34" charset="0"/>
              </a:endParaRPr>
            </a:p>
          </p:txBody>
        </p:sp>
        <p:sp>
          <p:nvSpPr>
            <p:cNvPr id="40993" name="TextBox 40"/>
            <p:cNvSpPr txBox="1">
              <a:spLocks noChangeArrowheads="1"/>
            </p:cNvSpPr>
            <p:nvPr/>
          </p:nvSpPr>
          <p:spPr bwMode="auto">
            <a:xfrm>
              <a:off x="6124575" y="1662113"/>
              <a:ext cx="300038" cy="369887"/>
            </a:xfrm>
            <a:prstGeom prst="rect">
              <a:avLst/>
            </a:prstGeom>
            <a:noFill/>
            <a:ln w="9525">
              <a:noFill/>
              <a:miter lim="800000"/>
              <a:headEnd/>
              <a:tailEnd/>
            </a:ln>
          </p:spPr>
          <p:txBody>
            <a:bodyPr wrap="none">
              <a:spAutoFit/>
            </a:bodyPr>
            <a:lstStyle/>
            <a:p>
              <a:r>
                <a:rPr lang="en-US" altLang="zh-CN">
                  <a:latin typeface="Calibri" pitchFamily="34" charset="0"/>
                </a:rPr>
                <a:t>5</a:t>
              </a:r>
              <a:endParaRPr lang="zh-CN" altLang="en-US">
                <a:latin typeface="Calibri" pitchFamily="34" charset="0"/>
              </a:endParaRPr>
            </a:p>
          </p:txBody>
        </p:sp>
        <p:sp>
          <p:nvSpPr>
            <p:cNvPr id="40994" name="TextBox 41"/>
            <p:cNvSpPr txBox="1">
              <a:spLocks noChangeArrowheads="1"/>
            </p:cNvSpPr>
            <p:nvPr/>
          </p:nvSpPr>
          <p:spPr bwMode="auto">
            <a:xfrm>
              <a:off x="6478588" y="1662113"/>
              <a:ext cx="300037" cy="369887"/>
            </a:xfrm>
            <a:prstGeom prst="rect">
              <a:avLst/>
            </a:prstGeom>
            <a:noFill/>
            <a:ln w="9525">
              <a:noFill/>
              <a:miter lim="800000"/>
              <a:headEnd/>
              <a:tailEnd/>
            </a:ln>
          </p:spPr>
          <p:txBody>
            <a:bodyPr wrap="none">
              <a:spAutoFit/>
            </a:bodyPr>
            <a:lstStyle/>
            <a:p>
              <a:r>
                <a:rPr lang="en-US" altLang="zh-CN">
                  <a:latin typeface="Calibri" pitchFamily="34" charset="0"/>
                </a:rPr>
                <a:t>6</a:t>
              </a:r>
              <a:endParaRPr lang="zh-CN" altLang="en-US">
                <a:latin typeface="Calibri" pitchFamily="34" charset="0"/>
              </a:endParaRPr>
            </a:p>
          </p:txBody>
        </p:sp>
        <p:sp>
          <p:nvSpPr>
            <p:cNvPr id="40995" name="TextBox 42"/>
            <p:cNvSpPr txBox="1">
              <a:spLocks noChangeArrowheads="1"/>
            </p:cNvSpPr>
            <p:nvPr/>
          </p:nvSpPr>
          <p:spPr bwMode="auto">
            <a:xfrm>
              <a:off x="6834188" y="1662113"/>
              <a:ext cx="300037" cy="369887"/>
            </a:xfrm>
            <a:prstGeom prst="rect">
              <a:avLst/>
            </a:prstGeom>
            <a:noFill/>
            <a:ln w="9525">
              <a:noFill/>
              <a:miter lim="800000"/>
              <a:headEnd/>
              <a:tailEnd/>
            </a:ln>
          </p:spPr>
          <p:txBody>
            <a:bodyPr wrap="none">
              <a:spAutoFit/>
            </a:bodyPr>
            <a:lstStyle/>
            <a:p>
              <a:r>
                <a:rPr lang="en-US" altLang="zh-CN">
                  <a:latin typeface="Calibri" pitchFamily="34" charset="0"/>
                </a:rPr>
                <a:t>7</a:t>
              </a:r>
              <a:endParaRPr lang="zh-CN" altLang="en-US">
                <a:latin typeface="Calibri" pitchFamily="34" charset="0"/>
              </a:endParaRPr>
            </a:p>
          </p:txBody>
        </p:sp>
        <p:sp>
          <p:nvSpPr>
            <p:cNvPr id="40996" name="TextBox 43"/>
            <p:cNvSpPr txBox="1">
              <a:spLocks noChangeArrowheads="1"/>
            </p:cNvSpPr>
            <p:nvPr/>
          </p:nvSpPr>
          <p:spPr bwMode="auto">
            <a:xfrm>
              <a:off x="7200900" y="1662113"/>
              <a:ext cx="300038" cy="369887"/>
            </a:xfrm>
            <a:prstGeom prst="rect">
              <a:avLst/>
            </a:prstGeom>
            <a:noFill/>
            <a:ln w="9525">
              <a:noFill/>
              <a:miter lim="800000"/>
              <a:headEnd/>
              <a:tailEnd/>
            </a:ln>
          </p:spPr>
          <p:txBody>
            <a:bodyPr wrap="none">
              <a:spAutoFit/>
            </a:bodyPr>
            <a:lstStyle/>
            <a:p>
              <a:r>
                <a:rPr lang="en-US" altLang="zh-CN">
                  <a:latin typeface="Calibri" pitchFamily="34" charset="0"/>
                </a:rPr>
                <a:t>8</a:t>
              </a:r>
              <a:endParaRPr lang="zh-CN" altLang="en-US">
                <a:latin typeface="Calibri" pitchFamily="34" charset="0"/>
              </a:endParaRPr>
            </a:p>
          </p:txBody>
        </p:sp>
        <p:sp>
          <p:nvSpPr>
            <p:cNvPr id="40997" name="TextBox 44"/>
            <p:cNvSpPr txBox="1">
              <a:spLocks noChangeArrowheads="1"/>
            </p:cNvSpPr>
            <p:nvPr/>
          </p:nvSpPr>
          <p:spPr bwMode="auto">
            <a:xfrm>
              <a:off x="7546975" y="1662113"/>
              <a:ext cx="300038" cy="369887"/>
            </a:xfrm>
            <a:prstGeom prst="rect">
              <a:avLst/>
            </a:prstGeom>
            <a:noFill/>
            <a:ln w="9525">
              <a:noFill/>
              <a:miter lim="800000"/>
              <a:headEnd/>
              <a:tailEnd/>
            </a:ln>
          </p:spPr>
          <p:txBody>
            <a:bodyPr wrap="none">
              <a:spAutoFit/>
            </a:bodyPr>
            <a:lstStyle/>
            <a:p>
              <a:r>
                <a:rPr lang="en-US" altLang="zh-CN">
                  <a:latin typeface="Calibri" pitchFamily="34" charset="0"/>
                </a:rPr>
                <a:t>9</a:t>
              </a:r>
              <a:endParaRPr lang="zh-CN" altLang="en-US">
                <a:latin typeface="Calibri" pitchFamily="34" charset="0"/>
              </a:endParaRPr>
            </a:p>
          </p:txBody>
        </p:sp>
        <p:sp>
          <p:nvSpPr>
            <p:cNvPr id="40998" name="TextBox 46"/>
            <p:cNvSpPr txBox="1">
              <a:spLocks noChangeArrowheads="1"/>
            </p:cNvSpPr>
            <p:nvPr/>
          </p:nvSpPr>
          <p:spPr bwMode="auto">
            <a:xfrm>
              <a:off x="1063625" y="1662113"/>
              <a:ext cx="376238" cy="369887"/>
            </a:xfrm>
            <a:prstGeom prst="rect">
              <a:avLst/>
            </a:prstGeom>
            <a:noFill/>
            <a:ln w="9525">
              <a:noFill/>
              <a:miter lim="800000"/>
              <a:headEnd/>
              <a:tailEnd/>
            </a:ln>
          </p:spPr>
          <p:txBody>
            <a:bodyPr wrap="none">
              <a:spAutoFit/>
            </a:bodyPr>
            <a:lstStyle/>
            <a:p>
              <a:r>
                <a:rPr lang="en-US" altLang="zh-CN">
                  <a:latin typeface="Calibri" pitchFamily="34" charset="0"/>
                </a:rPr>
                <a:t>-9</a:t>
              </a:r>
              <a:endParaRPr lang="zh-CN" altLang="en-US">
                <a:latin typeface="Calibri" pitchFamily="34" charset="0"/>
              </a:endParaRPr>
            </a:p>
          </p:txBody>
        </p:sp>
        <p:sp>
          <p:nvSpPr>
            <p:cNvPr id="40999" name="TextBox 47"/>
            <p:cNvSpPr txBox="1">
              <a:spLocks noChangeArrowheads="1"/>
            </p:cNvSpPr>
            <p:nvPr/>
          </p:nvSpPr>
          <p:spPr bwMode="auto">
            <a:xfrm>
              <a:off x="1428750" y="1662113"/>
              <a:ext cx="376238" cy="369887"/>
            </a:xfrm>
            <a:prstGeom prst="rect">
              <a:avLst/>
            </a:prstGeom>
            <a:noFill/>
            <a:ln w="9525">
              <a:noFill/>
              <a:miter lim="800000"/>
              <a:headEnd/>
              <a:tailEnd/>
            </a:ln>
          </p:spPr>
          <p:txBody>
            <a:bodyPr wrap="none">
              <a:spAutoFit/>
            </a:bodyPr>
            <a:lstStyle/>
            <a:p>
              <a:r>
                <a:rPr lang="en-US" altLang="zh-CN">
                  <a:latin typeface="Calibri" pitchFamily="34" charset="0"/>
                </a:rPr>
                <a:t>-8</a:t>
              </a:r>
              <a:endParaRPr lang="zh-CN" altLang="en-US">
                <a:latin typeface="Calibri" pitchFamily="34" charset="0"/>
              </a:endParaRPr>
            </a:p>
          </p:txBody>
        </p:sp>
        <p:sp>
          <p:nvSpPr>
            <p:cNvPr id="41000" name="TextBox 48"/>
            <p:cNvSpPr txBox="1">
              <a:spLocks noChangeArrowheads="1"/>
            </p:cNvSpPr>
            <p:nvPr/>
          </p:nvSpPr>
          <p:spPr bwMode="auto">
            <a:xfrm>
              <a:off x="1784350" y="1662113"/>
              <a:ext cx="376238" cy="369887"/>
            </a:xfrm>
            <a:prstGeom prst="rect">
              <a:avLst/>
            </a:prstGeom>
            <a:noFill/>
            <a:ln w="9525">
              <a:noFill/>
              <a:miter lim="800000"/>
              <a:headEnd/>
              <a:tailEnd/>
            </a:ln>
          </p:spPr>
          <p:txBody>
            <a:bodyPr wrap="none">
              <a:spAutoFit/>
            </a:bodyPr>
            <a:lstStyle/>
            <a:p>
              <a:r>
                <a:rPr lang="en-US" altLang="zh-CN">
                  <a:latin typeface="Calibri" pitchFamily="34" charset="0"/>
                </a:rPr>
                <a:t>-7</a:t>
              </a:r>
              <a:endParaRPr lang="zh-CN" altLang="en-US">
                <a:latin typeface="Calibri" pitchFamily="34" charset="0"/>
              </a:endParaRPr>
            </a:p>
          </p:txBody>
        </p:sp>
        <p:sp>
          <p:nvSpPr>
            <p:cNvPr id="41001" name="TextBox 49"/>
            <p:cNvSpPr txBox="1">
              <a:spLocks noChangeArrowheads="1"/>
            </p:cNvSpPr>
            <p:nvPr/>
          </p:nvSpPr>
          <p:spPr bwMode="auto">
            <a:xfrm>
              <a:off x="2139950" y="1662113"/>
              <a:ext cx="377825" cy="369887"/>
            </a:xfrm>
            <a:prstGeom prst="rect">
              <a:avLst/>
            </a:prstGeom>
            <a:noFill/>
            <a:ln w="9525">
              <a:noFill/>
              <a:miter lim="800000"/>
              <a:headEnd/>
              <a:tailEnd/>
            </a:ln>
          </p:spPr>
          <p:txBody>
            <a:bodyPr wrap="none">
              <a:spAutoFit/>
            </a:bodyPr>
            <a:lstStyle/>
            <a:p>
              <a:r>
                <a:rPr lang="en-US" altLang="zh-CN">
                  <a:latin typeface="Calibri" pitchFamily="34" charset="0"/>
                </a:rPr>
                <a:t>-6</a:t>
              </a:r>
              <a:endParaRPr lang="zh-CN" altLang="en-US">
                <a:latin typeface="Calibri" pitchFamily="34" charset="0"/>
              </a:endParaRPr>
            </a:p>
          </p:txBody>
        </p:sp>
        <p:sp>
          <p:nvSpPr>
            <p:cNvPr id="41002" name="TextBox 50"/>
            <p:cNvSpPr txBox="1">
              <a:spLocks noChangeArrowheads="1"/>
            </p:cNvSpPr>
            <p:nvPr/>
          </p:nvSpPr>
          <p:spPr bwMode="auto">
            <a:xfrm>
              <a:off x="2506663" y="1662113"/>
              <a:ext cx="376237" cy="369887"/>
            </a:xfrm>
            <a:prstGeom prst="rect">
              <a:avLst/>
            </a:prstGeom>
            <a:noFill/>
            <a:ln w="9525">
              <a:noFill/>
              <a:miter lim="800000"/>
              <a:headEnd/>
              <a:tailEnd/>
            </a:ln>
          </p:spPr>
          <p:txBody>
            <a:bodyPr wrap="none">
              <a:spAutoFit/>
            </a:bodyPr>
            <a:lstStyle/>
            <a:p>
              <a:r>
                <a:rPr lang="en-US" altLang="zh-CN">
                  <a:latin typeface="Calibri" pitchFamily="34" charset="0"/>
                </a:rPr>
                <a:t>-5</a:t>
              </a:r>
              <a:endParaRPr lang="zh-CN" altLang="en-US">
                <a:latin typeface="Calibri" pitchFamily="34" charset="0"/>
              </a:endParaRPr>
            </a:p>
          </p:txBody>
        </p:sp>
        <p:sp>
          <p:nvSpPr>
            <p:cNvPr id="41003" name="TextBox 51"/>
            <p:cNvSpPr txBox="1">
              <a:spLocks noChangeArrowheads="1"/>
            </p:cNvSpPr>
            <p:nvPr/>
          </p:nvSpPr>
          <p:spPr bwMode="auto">
            <a:xfrm>
              <a:off x="2859088" y="1662113"/>
              <a:ext cx="377825" cy="369887"/>
            </a:xfrm>
            <a:prstGeom prst="rect">
              <a:avLst/>
            </a:prstGeom>
            <a:noFill/>
            <a:ln w="9525">
              <a:noFill/>
              <a:miter lim="800000"/>
              <a:headEnd/>
              <a:tailEnd/>
            </a:ln>
          </p:spPr>
          <p:txBody>
            <a:bodyPr wrap="none">
              <a:spAutoFit/>
            </a:bodyPr>
            <a:lstStyle/>
            <a:p>
              <a:r>
                <a:rPr lang="en-US" altLang="zh-CN">
                  <a:latin typeface="Calibri" pitchFamily="34" charset="0"/>
                </a:rPr>
                <a:t>-4</a:t>
              </a:r>
              <a:endParaRPr lang="zh-CN" altLang="en-US">
                <a:latin typeface="Calibri" pitchFamily="34" charset="0"/>
              </a:endParaRPr>
            </a:p>
          </p:txBody>
        </p:sp>
        <p:sp>
          <p:nvSpPr>
            <p:cNvPr id="41004" name="TextBox 52"/>
            <p:cNvSpPr txBox="1">
              <a:spLocks noChangeArrowheads="1"/>
            </p:cNvSpPr>
            <p:nvPr/>
          </p:nvSpPr>
          <p:spPr bwMode="auto">
            <a:xfrm>
              <a:off x="3216275" y="1662113"/>
              <a:ext cx="376238" cy="369887"/>
            </a:xfrm>
            <a:prstGeom prst="rect">
              <a:avLst/>
            </a:prstGeom>
            <a:noFill/>
            <a:ln w="9525">
              <a:noFill/>
              <a:miter lim="800000"/>
              <a:headEnd/>
              <a:tailEnd/>
            </a:ln>
          </p:spPr>
          <p:txBody>
            <a:bodyPr wrap="none">
              <a:spAutoFit/>
            </a:bodyPr>
            <a:lstStyle/>
            <a:p>
              <a:r>
                <a:rPr lang="en-US" altLang="zh-CN">
                  <a:latin typeface="Calibri" pitchFamily="34" charset="0"/>
                </a:rPr>
                <a:t>-3</a:t>
              </a:r>
              <a:endParaRPr lang="zh-CN" altLang="en-US">
                <a:latin typeface="Calibri" pitchFamily="34" charset="0"/>
              </a:endParaRPr>
            </a:p>
          </p:txBody>
        </p:sp>
        <p:sp>
          <p:nvSpPr>
            <p:cNvPr id="41005" name="TextBox 53"/>
            <p:cNvSpPr txBox="1">
              <a:spLocks noChangeArrowheads="1"/>
            </p:cNvSpPr>
            <p:nvPr/>
          </p:nvSpPr>
          <p:spPr bwMode="auto">
            <a:xfrm>
              <a:off x="3581400" y="1662113"/>
              <a:ext cx="377825" cy="369887"/>
            </a:xfrm>
            <a:prstGeom prst="rect">
              <a:avLst/>
            </a:prstGeom>
            <a:noFill/>
            <a:ln w="9525">
              <a:noFill/>
              <a:miter lim="800000"/>
              <a:headEnd/>
              <a:tailEnd/>
            </a:ln>
          </p:spPr>
          <p:txBody>
            <a:bodyPr wrap="none">
              <a:spAutoFit/>
            </a:bodyPr>
            <a:lstStyle/>
            <a:p>
              <a:r>
                <a:rPr lang="en-US" altLang="zh-CN">
                  <a:latin typeface="Calibri" pitchFamily="34" charset="0"/>
                </a:rPr>
                <a:t>-2</a:t>
              </a:r>
              <a:endParaRPr lang="zh-CN" altLang="en-US">
                <a:latin typeface="Calibri" pitchFamily="34" charset="0"/>
              </a:endParaRPr>
            </a:p>
          </p:txBody>
        </p:sp>
        <p:sp>
          <p:nvSpPr>
            <p:cNvPr id="41006" name="TextBox 54"/>
            <p:cNvSpPr txBox="1">
              <a:spLocks noChangeArrowheads="1"/>
            </p:cNvSpPr>
            <p:nvPr/>
          </p:nvSpPr>
          <p:spPr bwMode="auto">
            <a:xfrm>
              <a:off x="3927475" y="1662113"/>
              <a:ext cx="377825" cy="369887"/>
            </a:xfrm>
            <a:prstGeom prst="rect">
              <a:avLst/>
            </a:prstGeom>
            <a:noFill/>
            <a:ln w="9525">
              <a:noFill/>
              <a:miter lim="800000"/>
              <a:headEnd/>
              <a:tailEnd/>
            </a:ln>
          </p:spPr>
          <p:txBody>
            <a:bodyPr wrap="none">
              <a:spAutoFit/>
            </a:bodyPr>
            <a:lstStyle/>
            <a:p>
              <a:r>
                <a:rPr lang="en-US" altLang="zh-CN">
                  <a:latin typeface="Calibri" pitchFamily="34" charset="0"/>
                </a:rPr>
                <a:t>-1</a:t>
              </a:r>
              <a:endParaRPr lang="zh-CN" altLang="en-US">
                <a:latin typeface="Calibri" pitchFamily="34" charset="0"/>
              </a:endParaRPr>
            </a:p>
          </p:txBody>
        </p:sp>
        <p:sp>
          <p:nvSpPr>
            <p:cNvPr id="56" name="右大括号 55"/>
            <p:cNvSpPr/>
            <p:nvPr/>
          </p:nvSpPr>
          <p:spPr>
            <a:xfrm rot="5400000">
              <a:off x="2538374" y="1646679"/>
              <a:ext cx="258840" cy="2151062"/>
            </a:xfrm>
            <a:prstGeom prst="rightBrace">
              <a:avLst/>
            </a:prstGeom>
            <a:ln>
              <a:solidFill>
                <a:srgbClr val="0066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zh-CN" altLang="en-US"/>
            </a:p>
          </p:txBody>
        </p:sp>
        <p:cxnSp>
          <p:nvCxnSpPr>
            <p:cNvPr id="58" name="直接连接符 57"/>
            <p:cNvCxnSpPr/>
            <p:nvPr/>
          </p:nvCxnSpPr>
          <p:spPr>
            <a:xfrm>
              <a:off x="1581150" y="2527684"/>
              <a:ext cx="2173288" cy="0"/>
            </a:xfrm>
            <a:prstGeom prst="line">
              <a:avLst/>
            </a:prstGeom>
            <a:ln w="38100">
              <a:solidFill>
                <a:srgbClr val="006600"/>
              </a:solidFill>
            </a:ln>
          </p:spPr>
          <p:style>
            <a:lnRef idx="1">
              <a:schemeClr val="accent1"/>
            </a:lnRef>
            <a:fillRef idx="0">
              <a:schemeClr val="accent1"/>
            </a:fillRef>
            <a:effectRef idx="0">
              <a:schemeClr val="accent1"/>
            </a:effectRef>
            <a:fontRef idx="minor">
              <a:schemeClr val="tx1"/>
            </a:fontRef>
          </p:style>
        </p:cxnSp>
        <p:sp>
          <p:nvSpPr>
            <p:cNvPr id="41009" name="TextBox 59"/>
            <p:cNvSpPr txBox="1">
              <a:spLocks noChangeArrowheads="1"/>
            </p:cNvSpPr>
            <p:nvPr/>
          </p:nvSpPr>
          <p:spPr bwMode="auto">
            <a:xfrm>
              <a:off x="1419225" y="2882900"/>
              <a:ext cx="2963119" cy="830997"/>
            </a:xfrm>
            <a:prstGeom prst="rect">
              <a:avLst/>
            </a:prstGeom>
            <a:noFill/>
            <a:ln w="9525">
              <a:noFill/>
              <a:miter lim="800000"/>
              <a:headEnd/>
              <a:tailEnd/>
            </a:ln>
          </p:spPr>
          <p:txBody>
            <a:bodyPr wrap="none">
              <a:spAutoFit/>
            </a:bodyPr>
            <a:lstStyle/>
            <a:p>
              <a:r>
                <a:rPr lang="en-US" altLang="zh-CN" sz="1200" b="1">
                  <a:solidFill>
                    <a:srgbClr val="006600"/>
                  </a:solidFill>
                  <a:latin typeface="Calibri" pitchFamily="34" charset="0"/>
                </a:rPr>
                <a:t>Frequency slot 1: </a:t>
              </a:r>
            </a:p>
            <a:p>
              <a:r>
                <a:rPr lang="en-US" altLang="zh-CN" sz="1200" b="1">
                  <a:latin typeface="Calibri" pitchFamily="34" charset="0"/>
                </a:rPr>
                <a:t>Central frequency </a:t>
              </a:r>
              <a:r>
                <a:rPr lang="en-US" altLang="zh-CN" sz="1200">
                  <a:latin typeface="Calibri" pitchFamily="34" charset="0"/>
                </a:rPr>
                <a:t>= 193.1 + 0.00625*(-5)</a:t>
              </a:r>
            </a:p>
            <a:p>
              <a:r>
                <a:rPr lang="en-US" altLang="zh-CN" sz="1200">
                  <a:latin typeface="Calibri" pitchFamily="34" charset="0"/>
                </a:rPr>
                <a:t>                                = 193.06875 THz</a:t>
              </a:r>
            </a:p>
            <a:p>
              <a:r>
                <a:rPr lang="en-US" altLang="zh-CN" sz="1200" b="1">
                  <a:latin typeface="Calibri" pitchFamily="34" charset="0"/>
                </a:rPr>
                <a:t>Slot width </a:t>
              </a:r>
              <a:r>
                <a:rPr lang="en-US" altLang="zh-CN" sz="1200">
                  <a:latin typeface="Calibri" pitchFamily="34" charset="0"/>
                </a:rPr>
                <a:t>= 0.0125*3 = 0.0375 THz</a:t>
              </a:r>
              <a:endParaRPr lang="zh-CN" altLang="en-US" sz="1200">
                <a:latin typeface="Calibri" pitchFamily="34" charset="0"/>
              </a:endParaRPr>
            </a:p>
          </p:txBody>
        </p:sp>
        <p:cxnSp>
          <p:nvCxnSpPr>
            <p:cNvPr id="61" name="直接连接符 60"/>
            <p:cNvCxnSpPr/>
            <p:nvPr/>
          </p:nvCxnSpPr>
          <p:spPr>
            <a:xfrm flipV="1">
              <a:off x="4465638" y="2538799"/>
              <a:ext cx="2892425"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3" name="右大括号 62"/>
            <p:cNvSpPr/>
            <p:nvPr/>
          </p:nvSpPr>
          <p:spPr>
            <a:xfrm rot="5400000">
              <a:off x="5760996" y="1308548"/>
              <a:ext cx="281070" cy="2871787"/>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zh-CN" altLang="en-US"/>
            </a:p>
          </p:txBody>
        </p:sp>
        <p:sp>
          <p:nvSpPr>
            <p:cNvPr id="41012" name="TextBox 63"/>
            <p:cNvSpPr txBox="1">
              <a:spLocks noChangeArrowheads="1"/>
            </p:cNvSpPr>
            <p:nvPr/>
          </p:nvSpPr>
          <p:spPr bwMode="auto">
            <a:xfrm>
              <a:off x="4402138" y="2884488"/>
              <a:ext cx="2876557" cy="830997"/>
            </a:xfrm>
            <a:prstGeom prst="rect">
              <a:avLst/>
            </a:prstGeom>
            <a:noFill/>
            <a:ln w="9525">
              <a:noFill/>
              <a:miter lim="800000"/>
              <a:headEnd/>
              <a:tailEnd/>
            </a:ln>
          </p:spPr>
          <p:txBody>
            <a:bodyPr wrap="none">
              <a:spAutoFit/>
            </a:bodyPr>
            <a:lstStyle/>
            <a:p>
              <a:r>
                <a:rPr lang="en-US" altLang="zh-CN" sz="1200" b="1">
                  <a:solidFill>
                    <a:srgbClr val="FF0000"/>
                  </a:solidFill>
                  <a:latin typeface="Calibri" pitchFamily="34" charset="0"/>
                </a:rPr>
                <a:t>Frequency slot 2: </a:t>
              </a:r>
            </a:p>
            <a:p>
              <a:r>
                <a:rPr lang="en-US" altLang="zh-CN" sz="1200" b="1">
                  <a:latin typeface="Calibri" pitchFamily="34" charset="0"/>
                </a:rPr>
                <a:t>Central frequency </a:t>
              </a:r>
              <a:r>
                <a:rPr lang="en-US" altLang="zh-CN" sz="1200">
                  <a:latin typeface="Calibri" pitchFamily="34" charset="0"/>
                </a:rPr>
                <a:t>= 193.1 + 0.00625*(4)</a:t>
              </a:r>
            </a:p>
            <a:p>
              <a:r>
                <a:rPr lang="en-US" altLang="zh-CN" sz="1200">
                  <a:latin typeface="Calibri" pitchFamily="34" charset="0"/>
                </a:rPr>
                <a:t>                                = 193.125 THz</a:t>
              </a:r>
            </a:p>
            <a:p>
              <a:r>
                <a:rPr lang="en-US" altLang="zh-CN" sz="1200" b="1">
                  <a:latin typeface="Calibri" pitchFamily="34" charset="0"/>
                </a:rPr>
                <a:t>Slot width </a:t>
              </a:r>
              <a:r>
                <a:rPr lang="en-US" altLang="zh-CN" sz="1200">
                  <a:latin typeface="Calibri" pitchFamily="34" charset="0"/>
                </a:rPr>
                <a:t>= 0.0125*4  = 0.05 THz</a:t>
              </a:r>
              <a:endParaRPr lang="zh-CN" altLang="en-US" sz="1200">
                <a:latin typeface="Calibri" pitchFamily="34" charset="0"/>
              </a:endParaRPr>
            </a:p>
          </p:txBody>
        </p:sp>
        <p:sp>
          <p:nvSpPr>
            <p:cNvPr id="41013" name="TextBox 64"/>
            <p:cNvSpPr txBox="1">
              <a:spLocks noChangeArrowheads="1"/>
            </p:cNvSpPr>
            <p:nvPr/>
          </p:nvSpPr>
          <p:spPr bwMode="auto">
            <a:xfrm>
              <a:off x="4014788" y="1228725"/>
              <a:ext cx="841375" cy="276225"/>
            </a:xfrm>
            <a:prstGeom prst="rect">
              <a:avLst/>
            </a:prstGeom>
            <a:noFill/>
            <a:ln w="9525">
              <a:noFill/>
              <a:miter lim="800000"/>
              <a:headEnd/>
              <a:tailEnd/>
            </a:ln>
          </p:spPr>
          <p:txBody>
            <a:bodyPr wrap="none">
              <a:spAutoFit/>
            </a:bodyPr>
            <a:lstStyle/>
            <a:p>
              <a:r>
                <a:rPr lang="en-US" altLang="zh-CN" sz="1200">
                  <a:latin typeface="Calibri" pitchFamily="34" charset="0"/>
                </a:rPr>
                <a:t>193.1 THz</a:t>
              </a:r>
              <a:endParaRPr lang="zh-CN" altLang="en-US" sz="1200">
                <a:latin typeface="Calibri" pitchFamily="34" charset="0"/>
              </a:endParaRPr>
            </a:p>
          </p:txBody>
        </p:sp>
        <p:cxnSp>
          <p:nvCxnSpPr>
            <p:cNvPr id="67" name="直接箭头连接符 66"/>
            <p:cNvCxnSpPr/>
            <p:nvPr/>
          </p:nvCxnSpPr>
          <p:spPr>
            <a:xfrm flipH="1">
              <a:off x="4464050" y="1441513"/>
              <a:ext cx="0" cy="2159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015" name="TextBox 73"/>
            <p:cNvSpPr txBox="1">
              <a:spLocks noChangeArrowheads="1"/>
            </p:cNvSpPr>
            <p:nvPr/>
          </p:nvSpPr>
          <p:spPr bwMode="auto">
            <a:xfrm>
              <a:off x="7850188" y="1631950"/>
              <a:ext cx="357187" cy="368300"/>
            </a:xfrm>
            <a:prstGeom prst="rect">
              <a:avLst/>
            </a:prstGeom>
            <a:noFill/>
            <a:ln w="9525">
              <a:noFill/>
              <a:miter lim="800000"/>
              <a:headEnd/>
              <a:tailEnd/>
            </a:ln>
          </p:spPr>
          <p:txBody>
            <a:bodyPr wrap="none">
              <a:spAutoFit/>
            </a:bodyPr>
            <a:lstStyle/>
            <a:p>
              <a:r>
                <a:rPr lang="en-US" altLang="zh-CN">
                  <a:latin typeface="Calibri" pitchFamily="34" charset="0"/>
                </a:rPr>
                <a:t>...</a:t>
              </a:r>
              <a:endParaRPr lang="zh-CN" altLang="en-US">
                <a:latin typeface="Calibri" pitchFamily="34" charset="0"/>
              </a:endParaRPr>
            </a:p>
          </p:txBody>
        </p:sp>
        <p:sp>
          <p:nvSpPr>
            <p:cNvPr id="41016" name="TextBox 74"/>
            <p:cNvSpPr txBox="1">
              <a:spLocks noChangeArrowheads="1"/>
            </p:cNvSpPr>
            <p:nvPr/>
          </p:nvSpPr>
          <p:spPr bwMode="auto">
            <a:xfrm>
              <a:off x="704850" y="1635125"/>
              <a:ext cx="693738" cy="368300"/>
            </a:xfrm>
            <a:prstGeom prst="rect">
              <a:avLst/>
            </a:prstGeom>
            <a:noFill/>
            <a:ln w="9525">
              <a:noFill/>
              <a:miter lim="800000"/>
              <a:headEnd/>
              <a:tailEnd/>
            </a:ln>
          </p:spPr>
          <p:txBody>
            <a:bodyPr>
              <a:spAutoFit/>
            </a:bodyPr>
            <a:lstStyle/>
            <a:p>
              <a:r>
                <a:rPr lang="en-US" altLang="zh-CN">
                  <a:latin typeface="Calibri" pitchFamily="34" charset="0"/>
                </a:rPr>
                <a:t>…</a:t>
              </a:r>
              <a:endParaRPr lang="zh-CN" altLang="en-US">
                <a:latin typeface="Calibri" pitchFamily="34"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468313" y="260350"/>
            <a:ext cx="8435975" cy="706438"/>
          </a:xfrm>
        </p:spPr>
        <p:txBody>
          <a:bodyPr>
            <a:noAutofit/>
          </a:bodyPr>
          <a:lstStyle/>
          <a:p>
            <a:pPr algn="l"/>
            <a:r>
              <a:rPr lang="en-US" altLang="zh-CN" sz="3600" smtClean="0">
                <a:solidFill>
                  <a:srgbClr val="376092"/>
                </a:solidFill>
              </a:rPr>
              <a:t>Terminology (2/2)</a:t>
            </a:r>
            <a:endParaRPr lang="zh-CN" altLang="en-US" sz="3600" smtClean="0">
              <a:solidFill>
                <a:srgbClr val="376092"/>
              </a:solidFill>
            </a:endParaRPr>
          </a:p>
        </p:txBody>
      </p:sp>
      <p:sp>
        <p:nvSpPr>
          <p:cNvPr id="42041" name="Rectangle 57"/>
          <p:cNvSpPr>
            <a:spLocks noChangeArrowheads="1"/>
          </p:cNvSpPr>
          <p:nvPr/>
        </p:nvSpPr>
        <p:spPr bwMode="auto">
          <a:xfrm>
            <a:off x="395288" y="1185863"/>
            <a:ext cx="8424862" cy="4211637"/>
          </a:xfrm>
          <a:prstGeom prst="rect">
            <a:avLst/>
          </a:prstGeom>
          <a:noFill/>
          <a:ln w="9525">
            <a:noFill/>
            <a:miter lim="800000"/>
            <a:headEnd/>
            <a:tailEnd/>
          </a:ln>
          <a:effectLst/>
        </p:spPr>
        <p:txBody>
          <a:bodyPr>
            <a:spAutoFit/>
          </a:bodyPr>
          <a:lstStyle/>
          <a:p>
            <a:pPr lvl="1"/>
            <a:r>
              <a:rPr lang="en-US" b="1">
                <a:solidFill>
                  <a:schemeClr val="accent1"/>
                </a:solidFill>
              </a:rPr>
              <a:t>Media Channel: </a:t>
            </a:r>
            <a:r>
              <a:rPr lang="en-US"/>
              <a:t>a media association that represents both the topology (i.e., path through the media) and the resource (frequency slot) that it occupies. </a:t>
            </a:r>
          </a:p>
          <a:p>
            <a:pPr lvl="2"/>
            <a:r>
              <a:rPr lang="en-US"/>
              <a:t>As a topological construct, it represents a (effective) frequency slot supported by a concatenation of media elements (fibers, amplifiers, filters, switching matrices...).</a:t>
            </a:r>
          </a:p>
          <a:p>
            <a:pPr lvl="2"/>
            <a:r>
              <a:rPr lang="en-US"/>
              <a:t>Term used to identify the physical layer entity</a:t>
            </a:r>
          </a:p>
          <a:p>
            <a:pPr lvl="2"/>
            <a:endParaRPr lang="en-US"/>
          </a:p>
          <a:p>
            <a:pPr lvl="1"/>
            <a:r>
              <a:rPr lang="en-US" b="1">
                <a:solidFill>
                  <a:schemeClr val="accent1"/>
                </a:solidFill>
              </a:rPr>
              <a:t>Network Media Channel: </a:t>
            </a:r>
            <a:r>
              <a:rPr lang="en-US"/>
              <a:t>a media channel that supports a single OCh-P network connection. </a:t>
            </a:r>
          </a:p>
          <a:p>
            <a:pPr lvl="2"/>
            <a:r>
              <a:rPr lang="en-US"/>
              <a:t>It represents the concatenation of all media elements between an OCh-P source and an OCh-P sink.  </a:t>
            </a:r>
          </a:p>
          <a:p>
            <a:pPr lvl="2"/>
            <a:endParaRPr lang="en-US"/>
          </a:p>
          <a:p>
            <a:pPr lvl="1"/>
            <a:r>
              <a:rPr lang="en-US" b="1">
                <a:solidFill>
                  <a:schemeClr val="accent1"/>
                </a:solidFill>
              </a:rPr>
              <a:t>Media element: </a:t>
            </a:r>
            <a:r>
              <a:rPr lang="en-US"/>
              <a:t>only directs the optical signal. Examples include 	optical filters, switching matrices, fibers.</a:t>
            </a:r>
            <a:endParaRPr lang="en-US" b="1">
              <a:solidFill>
                <a:schemeClr val="accent1"/>
              </a:solidFill>
            </a:endParaRPr>
          </a:p>
          <a:p>
            <a:pPr lvl="2"/>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468313" y="260350"/>
            <a:ext cx="8435975" cy="706438"/>
          </a:xfrm>
        </p:spPr>
        <p:txBody>
          <a:bodyPr>
            <a:noAutofit/>
          </a:bodyPr>
          <a:lstStyle/>
          <a:p>
            <a:pPr algn="l"/>
            <a:r>
              <a:rPr lang="en-US" altLang="zh-CN" sz="3600" smtClean="0">
                <a:solidFill>
                  <a:srgbClr val="376092"/>
                </a:solidFill>
              </a:rPr>
              <a:t>GMPLS modeling (1/2)</a:t>
            </a:r>
            <a:endParaRPr lang="zh-CN" altLang="en-US" sz="3600" smtClean="0">
              <a:solidFill>
                <a:srgbClr val="376092"/>
              </a:solidFill>
            </a:endParaRPr>
          </a:p>
        </p:txBody>
      </p:sp>
      <p:sp>
        <p:nvSpPr>
          <p:cNvPr id="43011" name="Rectangle 3"/>
          <p:cNvSpPr>
            <a:spLocks noChangeArrowheads="1"/>
          </p:cNvSpPr>
          <p:nvPr/>
        </p:nvSpPr>
        <p:spPr bwMode="auto">
          <a:xfrm>
            <a:off x="395288" y="908050"/>
            <a:ext cx="8424862" cy="3113088"/>
          </a:xfrm>
          <a:prstGeom prst="rect">
            <a:avLst/>
          </a:prstGeom>
          <a:noFill/>
          <a:ln w="9525">
            <a:noFill/>
            <a:miter lim="800000"/>
            <a:headEnd/>
            <a:tailEnd/>
          </a:ln>
          <a:effectLst/>
        </p:spPr>
        <p:txBody>
          <a:bodyPr>
            <a:spAutoFit/>
          </a:bodyPr>
          <a:lstStyle/>
          <a:p>
            <a:pPr marL="800100" lvl="1" indent="-342900">
              <a:buFontTx/>
              <a:buAutoNum type="arabicPeriod"/>
            </a:pPr>
            <a:r>
              <a:rPr lang="en-US" b="1">
                <a:solidFill>
                  <a:schemeClr val="accent1"/>
                </a:solidFill>
              </a:rPr>
              <a:t> </a:t>
            </a:r>
            <a:r>
              <a:rPr lang="en-US"/>
              <a:t>The framework is related to the management of spectrum i.e. Media Channels and Media Elements. Management of optical signal is out of scope</a:t>
            </a:r>
          </a:p>
          <a:p>
            <a:pPr marL="800100" lvl="1" indent="-342900"/>
            <a:endParaRPr lang="en-US"/>
          </a:p>
          <a:p>
            <a:pPr marL="800100" lvl="1" indent="-342900"/>
            <a:r>
              <a:rPr lang="en-US" b="1">
                <a:solidFill>
                  <a:schemeClr val="accent1"/>
                </a:solidFill>
              </a:rPr>
              <a:t>2. </a:t>
            </a:r>
            <a:r>
              <a:rPr lang="en-US"/>
              <a:t>TE-link: TE links represent the association of a filter and a fiber.</a:t>
            </a:r>
          </a:p>
          <a:p>
            <a:pPr marL="800100" lvl="1" indent="-342900"/>
            <a:r>
              <a:rPr lang="en-US"/>
              <a:t>- Supported/Available central frequencies  (N)</a:t>
            </a:r>
          </a:p>
          <a:p>
            <a:pPr marL="800100" lvl="1" indent="-342900"/>
            <a:r>
              <a:rPr lang="en-US"/>
              <a:t>- Supported/Available slot width/granularity (M)</a:t>
            </a:r>
          </a:p>
          <a:p>
            <a:pPr marL="800100" lvl="1" indent="-342900"/>
            <a:r>
              <a:rPr lang="es-ES"/>
              <a:t>- Spectrum availability</a:t>
            </a:r>
          </a:p>
          <a:p>
            <a:pPr marL="800100" lvl="1" indent="-342900"/>
            <a:endParaRPr lang="en-US"/>
          </a:p>
          <a:p>
            <a:pPr marL="800100" lvl="1" indent="-342900"/>
            <a:endParaRPr lang="en-US"/>
          </a:p>
          <a:p>
            <a:pPr marL="800100" lvl="1" indent="-342900"/>
            <a:endParaRPr lang="en-US" b="1">
              <a:solidFill>
                <a:schemeClr val="accent1"/>
              </a:solidFill>
            </a:endParaRPr>
          </a:p>
          <a:p>
            <a:pPr marL="800100" lvl="1" indent="-342900"/>
            <a:endParaRPr lang="en-US"/>
          </a:p>
        </p:txBody>
      </p:sp>
      <p:pic>
        <p:nvPicPr>
          <p:cNvPr id="43012" name="Picture 4"/>
          <p:cNvPicPr>
            <a:picLocks noChangeAspect="1" noChangeArrowheads="1"/>
          </p:cNvPicPr>
          <p:nvPr/>
        </p:nvPicPr>
        <p:blipFill>
          <a:blip r:embed="rId2"/>
          <a:srcRect/>
          <a:stretch>
            <a:fillRect/>
          </a:stretch>
        </p:blipFill>
        <p:spPr bwMode="auto">
          <a:xfrm>
            <a:off x="34925" y="3068638"/>
            <a:ext cx="8951913" cy="3752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idx="4294967295"/>
          </p:nvPr>
        </p:nvSpPr>
        <p:spPr>
          <a:xfrm>
            <a:off x="468313" y="260350"/>
            <a:ext cx="8435975" cy="706438"/>
          </a:xfrm>
        </p:spPr>
        <p:txBody>
          <a:bodyPr>
            <a:noAutofit/>
          </a:bodyPr>
          <a:lstStyle/>
          <a:p>
            <a:pPr algn="l"/>
            <a:r>
              <a:rPr lang="en-US" altLang="zh-CN" sz="3600" smtClean="0">
                <a:solidFill>
                  <a:srgbClr val="376092"/>
                </a:solidFill>
              </a:rPr>
              <a:t>GMPLS modeling (2/2)</a:t>
            </a:r>
            <a:endParaRPr lang="zh-CN" altLang="en-US" sz="3600" smtClean="0">
              <a:solidFill>
                <a:srgbClr val="376092"/>
              </a:solidFill>
            </a:endParaRPr>
          </a:p>
        </p:txBody>
      </p:sp>
      <p:sp>
        <p:nvSpPr>
          <p:cNvPr id="44035" name="Rectangle 3"/>
          <p:cNvSpPr>
            <a:spLocks noChangeArrowheads="1"/>
          </p:cNvSpPr>
          <p:nvPr/>
        </p:nvSpPr>
        <p:spPr bwMode="auto">
          <a:xfrm>
            <a:off x="395288" y="1238250"/>
            <a:ext cx="8424862" cy="4211638"/>
          </a:xfrm>
          <a:prstGeom prst="rect">
            <a:avLst/>
          </a:prstGeom>
          <a:noFill/>
          <a:ln w="9525">
            <a:noFill/>
            <a:miter lim="800000"/>
            <a:headEnd/>
            <a:tailEnd/>
          </a:ln>
          <a:effectLst/>
        </p:spPr>
        <p:txBody>
          <a:bodyPr>
            <a:spAutoFit/>
          </a:bodyPr>
          <a:lstStyle/>
          <a:p>
            <a:pPr marL="342900" indent="-342900"/>
            <a:r>
              <a:rPr lang="en-US" b="1">
                <a:solidFill>
                  <a:schemeClr val="accent1"/>
                </a:solidFill>
              </a:rPr>
              <a:t>3. LSP: </a:t>
            </a:r>
            <a:r>
              <a:rPr lang="en-US"/>
              <a:t>The flexi-grid LSP is seen as a control plane representation of a media channel. </a:t>
            </a:r>
          </a:p>
          <a:p>
            <a:pPr marL="342900" indent="-342900"/>
            <a:r>
              <a:rPr lang="en-US"/>
              <a:t>	- Open question: An LSP can also be a group of media channels.</a:t>
            </a:r>
          </a:p>
          <a:p>
            <a:pPr marL="342900" indent="-342900"/>
            <a:endParaRPr lang="en-US" b="1">
              <a:solidFill>
                <a:schemeClr val="accent1"/>
              </a:solidFill>
            </a:endParaRPr>
          </a:p>
          <a:p>
            <a:pPr marL="342900" indent="-342900"/>
            <a:r>
              <a:rPr lang="en-US" b="1">
                <a:solidFill>
                  <a:schemeClr val="accent1"/>
                </a:solidFill>
              </a:rPr>
              <a:t>4. LABEL: </a:t>
            </a:r>
            <a:r>
              <a:rPr lang="en-US"/>
              <a:t>As in flexi-grid the switched element is a frequency slot, the label represents a frequency slot. Consequently, the label in flexi-grid must convey the necessary information to obtain the frequency slot characteristics (i.e, center and width, the n and m parameters). The frequency slot is locally identified by the label.</a:t>
            </a:r>
            <a:endParaRPr lang="en-US" b="1">
              <a:solidFill>
                <a:schemeClr val="accent1"/>
              </a:solidFill>
            </a:endParaRPr>
          </a:p>
          <a:p>
            <a:pPr marL="800100" lvl="1" indent="-342900">
              <a:buFontTx/>
              <a:buAutoNum type="arabicPeriod"/>
            </a:pPr>
            <a:endParaRPr lang="en-US"/>
          </a:p>
          <a:p>
            <a:pPr marL="800100" lvl="1" indent="-342900"/>
            <a:endParaRPr lang="es-ES"/>
          </a:p>
          <a:p>
            <a:pPr marL="800100" lvl="1" indent="-342900"/>
            <a:endParaRPr lang="en-US"/>
          </a:p>
          <a:p>
            <a:pPr marL="800100" lvl="1" indent="-342900"/>
            <a:endParaRPr lang="en-US"/>
          </a:p>
          <a:p>
            <a:pPr marL="800100" lvl="1" indent="-342900"/>
            <a:endParaRPr lang="en-US" b="1">
              <a:solidFill>
                <a:schemeClr val="accent1"/>
              </a:solidFill>
            </a:endParaRPr>
          </a:p>
          <a:p>
            <a:pPr marL="800100" lvl="1" indent="-342900"/>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468313" y="260350"/>
            <a:ext cx="8435975" cy="1368425"/>
          </a:xfrm>
        </p:spPr>
        <p:txBody>
          <a:bodyPr/>
          <a:lstStyle/>
          <a:p>
            <a:pPr eaLnBrk="1" hangingPunct="1"/>
            <a:r>
              <a:rPr lang="en-US" sz="3600" smtClean="0">
                <a:solidFill>
                  <a:srgbClr val="376092"/>
                </a:solidFill>
              </a:rPr>
              <a:t>Q1 – What is the relation between optical signal layer (OCh) and media layer?</a:t>
            </a:r>
          </a:p>
        </p:txBody>
      </p:sp>
      <p:sp>
        <p:nvSpPr>
          <p:cNvPr id="15362" name="Content Placeholder 2"/>
          <p:cNvSpPr>
            <a:spLocks noGrp="1"/>
          </p:cNvSpPr>
          <p:nvPr>
            <p:ph idx="1"/>
          </p:nvPr>
        </p:nvSpPr>
        <p:spPr>
          <a:xfrm>
            <a:off x="395288" y="1628775"/>
            <a:ext cx="8435975" cy="4824413"/>
          </a:xfrm>
        </p:spPr>
        <p:txBody>
          <a:bodyPr/>
          <a:lstStyle/>
          <a:p>
            <a:pPr eaLnBrk="1" hangingPunct="1"/>
            <a:r>
              <a:rPr lang="en-US" sz="2000" smtClean="0"/>
              <a:t>Which are the allowed combinations?</a:t>
            </a:r>
          </a:p>
          <a:p>
            <a:pPr lvl="1" eaLnBrk="1" hangingPunct="1"/>
            <a:r>
              <a:rPr lang="en-US" sz="1800" smtClean="0"/>
              <a:t>1. Single Och over single Network Media Channel (trivial)</a:t>
            </a:r>
          </a:p>
          <a:p>
            <a:pPr lvl="1" eaLnBrk="1" hangingPunct="1"/>
            <a:r>
              <a:rPr lang="en-US" sz="1800" smtClean="0"/>
              <a:t>2. Single Och over multiple Network Media Channel? (inverse multiplexing)</a:t>
            </a:r>
          </a:p>
          <a:p>
            <a:pPr lvl="1" eaLnBrk="1" hangingPunct="1"/>
            <a:r>
              <a:rPr lang="en-US" sz="1800" smtClean="0"/>
              <a:t>3. Multiple Och over single Network Media Channel? (no by definition?)</a:t>
            </a:r>
          </a:p>
          <a:p>
            <a:pPr eaLnBrk="1" hangingPunct="1"/>
            <a:r>
              <a:rPr lang="es-ES" sz="2000" smtClean="0"/>
              <a:t>Do we need to consider express channel?</a:t>
            </a:r>
          </a:p>
          <a:p>
            <a:pPr lvl="1" eaLnBrk="1" hangingPunct="1"/>
            <a:r>
              <a:rPr lang="es-ES" sz="1800" smtClean="0"/>
              <a:t>Multiple (Network) Media Channels over a single Media Channel </a:t>
            </a:r>
          </a:p>
          <a:p>
            <a:pPr lvl="1" eaLnBrk="1" hangingPunct="1"/>
            <a:r>
              <a:rPr lang="es-ES" sz="1800" smtClean="0"/>
              <a:t>If yes, what is contemplated:</a:t>
            </a:r>
          </a:p>
          <a:p>
            <a:pPr lvl="2" eaLnBrk="1" hangingPunct="1"/>
            <a:r>
              <a:rPr lang="es-ES" sz="1600" smtClean="0"/>
              <a:t>Network media channel over media channel?</a:t>
            </a:r>
          </a:p>
          <a:p>
            <a:pPr lvl="2" eaLnBrk="1" hangingPunct="1"/>
            <a:r>
              <a:rPr lang="es-ES" sz="1600" smtClean="0"/>
              <a:t>Media channel over media channel?</a:t>
            </a:r>
          </a:p>
          <a:p>
            <a:pPr eaLnBrk="1" hangingPunct="1"/>
            <a:r>
              <a:rPr lang="es-ES" sz="2000" smtClean="0"/>
              <a:t>THIS IS IMPORTANT FOR GMPLS AS IMPLIES MANAGING HIERARCHIES. Which hierarchy (if any) must be considered?</a:t>
            </a:r>
          </a:p>
          <a:p>
            <a:pPr lvl="1" eaLnBrk="1" hangingPunct="1"/>
            <a:r>
              <a:rPr lang="es-ES" sz="1800" smtClean="0"/>
              <a:t>Signal over Media</a:t>
            </a:r>
          </a:p>
          <a:p>
            <a:pPr lvl="1" eaLnBrk="1" hangingPunct="1"/>
            <a:r>
              <a:rPr lang="es-ES" sz="1800" smtClean="0"/>
              <a:t>Media over Media</a:t>
            </a:r>
          </a:p>
          <a:p>
            <a:pPr lvl="1" eaLnBrk="1" hangingPunct="1"/>
            <a:endParaRPr lang="es-ES" sz="1800" smtClean="0"/>
          </a:p>
          <a:p>
            <a:pPr lvl="1" eaLnBrk="1" hangingPunct="1"/>
            <a:endParaRPr lang="es-ES" sz="1800" smtClean="0"/>
          </a:p>
          <a:p>
            <a:pPr lvl="1" eaLnBrk="1" hangingPunct="1"/>
            <a:endParaRPr lang="es-ES" sz="1800" smtClean="0"/>
          </a:p>
          <a:p>
            <a:pPr lvl="1" eaLnBrk="1" hangingPunct="1"/>
            <a:endParaRPr lang="es-ES" sz="1800" smtClean="0"/>
          </a:p>
          <a:p>
            <a:pPr lvl="1" eaLnBrk="1" hangingPunct="1"/>
            <a:endParaRPr lang="es-ES" sz="1800" smtClean="0"/>
          </a:p>
          <a:p>
            <a:pPr lvl="1" eaLnBrk="1" hangingPunct="1"/>
            <a:endParaRPr lang="es-ES" sz="1800" smtClean="0"/>
          </a:p>
          <a:p>
            <a:pPr lvl="1" eaLnBrk="1" hangingPunct="1">
              <a:buFont typeface="Arial" charset="0"/>
              <a:buNone/>
            </a:pPr>
            <a:endParaRPr lang="es-ES" sz="1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a:xfrm>
            <a:off x="468313" y="260350"/>
            <a:ext cx="8435975" cy="1368425"/>
          </a:xfrm>
        </p:spPr>
        <p:txBody>
          <a:bodyPr/>
          <a:lstStyle/>
          <a:p>
            <a:pPr algn="l" eaLnBrk="1" hangingPunct="1"/>
            <a:r>
              <a:rPr lang="en-US" sz="3600" smtClean="0">
                <a:solidFill>
                  <a:srgbClr val="376092"/>
                </a:solidFill>
              </a:rPr>
              <a:t>Q2 – How do we characterize links and nodes?</a:t>
            </a:r>
          </a:p>
        </p:txBody>
      </p:sp>
      <p:sp>
        <p:nvSpPr>
          <p:cNvPr id="16386" name="Content Placeholder 2"/>
          <p:cNvSpPr>
            <a:spLocks noGrp="1"/>
          </p:cNvSpPr>
          <p:nvPr>
            <p:ph idx="4294967295"/>
          </p:nvPr>
        </p:nvSpPr>
        <p:spPr>
          <a:xfrm>
            <a:off x="395288" y="1628775"/>
            <a:ext cx="8435975" cy="4824413"/>
          </a:xfrm>
        </p:spPr>
        <p:txBody>
          <a:bodyPr/>
          <a:lstStyle/>
          <a:p>
            <a:pPr eaLnBrk="1" hangingPunct="1"/>
            <a:r>
              <a:rPr lang="en-US" sz="2000" smtClean="0"/>
              <a:t>What are the attributes of a link?</a:t>
            </a:r>
          </a:p>
          <a:p>
            <a:pPr lvl="1" eaLnBrk="1" hangingPunct="1"/>
            <a:r>
              <a:rPr lang="en-US" sz="1800" smtClean="0"/>
              <a:t>Supported/Available central frequencies  (N)</a:t>
            </a:r>
          </a:p>
          <a:p>
            <a:pPr lvl="1" eaLnBrk="1" hangingPunct="1"/>
            <a:r>
              <a:rPr lang="en-US" sz="1800" smtClean="0"/>
              <a:t>Supported/Available slot width/granularity (M)</a:t>
            </a:r>
          </a:p>
          <a:p>
            <a:pPr lvl="1" eaLnBrk="1" hangingPunct="1"/>
            <a:r>
              <a:rPr lang="es-ES" sz="1800" smtClean="0"/>
              <a:t>Portion of spectrum available</a:t>
            </a:r>
          </a:p>
          <a:p>
            <a:pPr lvl="1" eaLnBrk="1" hangingPunct="1"/>
            <a:r>
              <a:rPr lang="es-ES" sz="1800" smtClean="0"/>
              <a:t>Are there other attributes that can’t be expressed via M and N?</a:t>
            </a:r>
          </a:p>
          <a:p>
            <a:pPr eaLnBrk="1" hangingPunct="1"/>
            <a:r>
              <a:rPr lang="es-ES" sz="2000" smtClean="0"/>
              <a:t>What are the attributes of a node?</a:t>
            </a:r>
          </a:p>
          <a:p>
            <a:pPr lvl="1" eaLnBrk="1" hangingPunct="1"/>
            <a:r>
              <a:rPr lang="es-ES" sz="1800" smtClean="0"/>
              <a:t>Connectivity matrix</a:t>
            </a:r>
          </a:p>
          <a:p>
            <a:pPr eaLnBrk="1" hangingPunct="1"/>
            <a:r>
              <a:rPr lang="es-ES" sz="2000" smtClean="0"/>
              <a:t>Anything else????</a:t>
            </a:r>
          </a:p>
          <a:p>
            <a:pPr lvl="1" eaLnBrk="1" hangingPunct="1"/>
            <a:endParaRPr lang="es-ES" sz="1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a:xfrm>
            <a:off x="323850" y="0"/>
            <a:ext cx="8435975" cy="1368425"/>
          </a:xfrm>
        </p:spPr>
        <p:txBody>
          <a:bodyPr/>
          <a:lstStyle/>
          <a:p>
            <a:pPr algn="l" eaLnBrk="1" hangingPunct="1"/>
            <a:r>
              <a:rPr lang="en-US" sz="3600" smtClean="0">
                <a:solidFill>
                  <a:srgbClr val="376092"/>
                </a:solidFill>
              </a:rPr>
              <a:t>Q3 – Resource allocation</a:t>
            </a:r>
          </a:p>
        </p:txBody>
      </p:sp>
      <p:sp>
        <p:nvSpPr>
          <p:cNvPr id="17410" name="Content Placeholder 2"/>
          <p:cNvSpPr>
            <a:spLocks noGrp="1"/>
          </p:cNvSpPr>
          <p:nvPr>
            <p:ph idx="4294967295"/>
          </p:nvPr>
        </p:nvSpPr>
        <p:spPr>
          <a:xfrm>
            <a:off x="395288" y="1052513"/>
            <a:ext cx="8435975" cy="5400675"/>
          </a:xfrm>
        </p:spPr>
        <p:txBody>
          <a:bodyPr/>
          <a:lstStyle/>
          <a:p>
            <a:pPr eaLnBrk="1" hangingPunct="1"/>
            <a:r>
              <a:rPr lang="en-US" sz="2000" smtClean="0"/>
              <a:t>Different M are allowed, what about different N?</a:t>
            </a:r>
          </a:p>
          <a:p>
            <a:pPr eaLnBrk="1" hangingPunct="1"/>
            <a:r>
              <a:rPr lang="en-US" sz="2000" smtClean="0"/>
              <a:t>If different N are allowed, how is it possible to ensure valid effective frequency slot?</a:t>
            </a:r>
            <a:endParaRPr lang="es-ES" sz="2000" smtClean="0"/>
          </a:p>
          <a:p>
            <a:pPr lvl="1" eaLnBrk="1" hangingPunct="1"/>
            <a:endParaRPr lang="es-ES" sz="1800" smtClean="0"/>
          </a:p>
        </p:txBody>
      </p:sp>
      <p:pic>
        <p:nvPicPr>
          <p:cNvPr id="17411" name="Picture 4"/>
          <p:cNvPicPr>
            <a:picLocks noChangeAspect="1" noChangeArrowheads="1"/>
          </p:cNvPicPr>
          <p:nvPr/>
        </p:nvPicPr>
        <p:blipFill>
          <a:blip r:embed="rId2"/>
          <a:srcRect/>
          <a:stretch>
            <a:fillRect/>
          </a:stretch>
        </p:blipFill>
        <p:spPr bwMode="auto">
          <a:xfrm>
            <a:off x="0" y="2181225"/>
            <a:ext cx="8485188" cy="4676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770</Words>
  <Application>Microsoft Office PowerPoint</Application>
  <PresentationFormat>On-screen Show (4:3)</PresentationFormat>
  <Paragraphs>131</Paragraphs>
  <Slides>20</Slides>
  <Notes>0</Notes>
  <HiddenSlides>0</HiddenSlides>
  <MMClips>0</MMClips>
  <ScaleCrop>false</ScaleCrop>
  <HeadingPairs>
    <vt:vector size="6" baseType="variant">
      <vt:variant>
        <vt:lpstr>Fonts Used</vt:lpstr>
      </vt:variant>
      <vt:variant>
        <vt:i4>4</vt:i4>
      </vt:variant>
      <vt:variant>
        <vt:lpstr>Design Template</vt:lpstr>
      </vt:variant>
      <vt:variant>
        <vt:i4>11</vt:i4>
      </vt:variant>
      <vt:variant>
        <vt:lpstr>Slide Titles</vt:lpstr>
      </vt:variant>
      <vt:variant>
        <vt:i4>20</vt:i4>
      </vt:variant>
    </vt:vector>
  </HeadingPairs>
  <TitlesOfParts>
    <vt:vector size="35" baseType="lpstr">
      <vt:lpstr>Arial</vt:lpstr>
      <vt:lpstr>Calibri</vt:lpstr>
      <vt:lpstr>宋体</vt:lpstr>
      <vt:lpstr>Wingdings</vt:lpstr>
      <vt:lpstr>Tema de Office</vt:lpstr>
      <vt:lpstr>Tema de Office</vt:lpstr>
      <vt:lpstr>Tema de Office</vt:lpstr>
      <vt:lpstr>Tema de Office</vt:lpstr>
      <vt:lpstr>Tema de Office</vt:lpstr>
      <vt:lpstr>Tema de Office</vt:lpstr>
      <vt:lpstr>Tema de Office</vt:lpstr>
      <vt:lpstr>Tema de Office</vt:lpstr>
      <vt:lpstr>Tema de Office</vt:lpstr>
      <vt:lpstr>Tema de Office</vt:lpstr>
      <vt:lpstr>Tema de Office</vt:lpstr>
      <vt:lpstr>Framework for GMPLS based control of Flexi-grid DWDM networks draft-ogrcetal-ccamp-flexi-grid-fwk-02 CCAMP WG, IETF 86 </vt:lpstr>
      <vt:lpstr>What is the draft about?</vt:lpstr>
      <vt:lpstr>Terminology (1/2)</vt:lpstr>
      <vt:lpstr>Terminology (2/2)</vt:lpstr>
      <vt:lpstr>GMPLS modeling (1/2)</vt:lpstr>
      <vt:lpstr>GMPLS modeling (2/2)</vt:lpstr>
      <vt:lpstr>Q1 – What is the relation between optical signal layer (OCh) and media layer?</vt:lpstr>
      <vt:lpstr>Q2 – How do we characterize links and nodes?</vt:lpstr>
      <vt:lpstr>Q3 – Resource allocation</vt:lpstr>
      <vt:lpstr>Q4 – Additional link properties? </vt:lpstr>
      <vt:lpstr>Next steps </vt:lpstr>
      <vt:lpstr>BACKUP</vt:lpstr>
      <vt:lpstr>Slide 13</vt:lpstr>
      <vt:lpstr>Slide 14</vt:lpstr>
      <vt:lpstr>Slide 15</vt:lpstr>
      <vt:lpstr>LSP representing a simple media channel</vt:lpstr>
      <vt:lpstr>LSP representing a network media channel</vt:lpstr>
      <vt:lpstr>Slide 18</vt:lpstr>
      <vt:lpstr>Slide 19</vt:lpstr>
      <vt:lpstr>Different M allowed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Leeyoung</dc:creator>
  <cp:lastModifiedBy>Daniele Ceccarelli</cp:lastModifiedBy>
  <cp:revision>110</cp:revision>
  <dcterms:modified xsi:type="dcterms:W3CDTF">2013-03-13T21:54:40Z</dcterms:modified>
</cp:coreProperties>
</file>