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0" r:id="rId2"/>
  </p:sldMasterIdLst>
  <p:notesMasterIdLst>
    <p:notesMasterId r:id="rId16"/>
  </p:notesMasterIdLst>
  <p:sldIdLst>
    <p:sldId id="257" r:id="rId3"/>
    <p:sldId id="256" r:id="rId4"/>
    <p:sldId id="258" r:id="rId5"/>
    <p:sldId id="275" r:id="rId6"/>
    <p:sldId id="274" r:id="rId7"/>
    <p:sldId id="276" r:id="rId8"/>
    <p:sldId id="259" r:id="rId9"/>
    <p:sldId id="269" r:id="rId10"/>
    <p:sldId id="270" r:id="rId11"/>
    <p:sldId id="273" r:id="rId12"/>
    <p:sldId id="277" r:id="rId13"/>
    <p:sldId id="271" r:id="rId14"/>
    <p:sldId id="272" r:id="rId15"/>
  </p:sldIdLst>
  <p:sldSz cx="9144000" cy="6858000" type="screen4x3"/>
  <p:notesSz cx="6858000" cy="9144000"/>
  <p:defaultTextStyle>
    <a:defPPr>
      <a:defRPr lang="en-GB"/>
    </a:defPPr>
    <a:lvl1pPr algn="l" defTabSz="457200" rtl="0" fontAlgn="base">
      <a:lnSpc>
        <a:spcPct val="80000"/>
      </a:lnSpc>
      <a:spcBef>
        <a:spcPts val="450"/>
      </a:spcBef>
      <a:spcAft>
        <a:spcPct val="0"/>
      </a:spcAft>
      <a:buClr>
        <a:srgbClr val="000000"/>
      </a:buClr>
      <a:buSzPct val="100000"/>
      <a:buFont typeface="Times New Roman" pitchFamily="16" charset="0"/>
      <a:defRPr kern="1200">
        <a:solidFill>
          <a:schemeClr val="bg1"/>
        </a:solidFill>
        <a:latin typeface="Arial" charset="0"/>
        <a:ea typeface="DejaVu Sans" pitchFamily="34" charset="2"/>
        <a:cs typeface="DejaVu Sans" pitchFamily="34" charset="2"/>
      </a:defRPr>
    </a:lvl1pPr>
    <a:lvl2pPr marL="742950" indent="-285750" algn="l" defTabSz="457200" rtl="0" fontAlgn="base">
      <a:lnSpc>
        <a:spcPct val="80000"/>
      </a:lnSpc>
      <a:spcBef>
        <a:spcPts val="450"/>
      </a:spcBef>
      <a:spcAft>
        <a:spcPct val="0"/>
      </a:spcAft>
      <a:buClr>
        <a:srgbClr val="000000"/>
      </a:buClr>
      <a:buSzPct val="100000"/>
      <a:buFont typeface="Times New Roman" pitchFamily="16" charset="0"/>
      <a:defRPr kern="1200">
        <a:solidFill>
          <a:schemeClr val="bg1"/>
        </a:solidFill>
        <a:latin typeface="Arial" charset="0"/>
        <a:ea typeface="DejaVu Sans" pitchFamily="34" charset="2"/>
        <a:cs typeface="DejaVu Sans" pitchFamily="34" charset="2"/>
      </a:defRPr>
    </a:lvl2pPr>
    <a:lvl3pPr marL="1143000" indent="-228600" algn="l" defTabSz="457200" rtl="0" fontAlgn="base">
      <a:lnSpc>
        <a:spcPct val="80000"/>
      </a:lnSpc>
      <a:spcBef>
        <a:spcPts val="450"/>
      </a:spcBef>
      <a:spcAft>
        <a:spcPct val="0"/>
      </a:spcAft>
      <a:buClr>
        <a:srgbClr val="000000"/>
      </a:buClr>
      <a:buSzPct val="100000"/>
      <a:buFont typeface="Times New Roman" pitchFamily="16" charset="0"/>
      <a:defRPr kern="1200">
        <a:solidFill>
          <a:schemeClr val="bg1"/>
        </a:solidFill>
        <a:latin typeface="Arial" charset="0"/>
        <a:ea typeface="DejaVu Sans" pitchFamily="34" charset="2"/>
        <a:cs typeface="DejaVu Sans" pitchFamily="34" charset="2"/>
      </a:defRPr>
    </a:lvl3pPr>
    <a:lvl4pPr marL="1600200" indent="-228600" algn="l" defTabSz="457200" rtl="0" fontAlgn="base">
      <a:lnSpc>
        <a:spcPct val="80000"/>
      </a:lnSpc>
      <a:spcBef>
        <a:spcPts val="450"/>
      </a:spcBef>
      <a:spcAft>
        <a:spcPct val="0"/>
      </a:spcAft>
      <a:buClr>
        <a:srgbClr val="000000"/>
      </a:buClr>
      <a:buSzPct val="100000"/>
      <a:buFont typeface="Times New Roman" pitchFamily="16" charset="0"/>
      <a:defRPr kern="1200">
        <a:solidFill>
          <a:schemeClr val="bg1"/>
        </a:solidFill>
        <a:latin typeface="Arial" charset="0"/>
        <a:ea typeface="DejaVu Sans" pitchFamily="34" charset="2"/>
        <a:cs typeface="DejaVu Sans" pitchFamily="34" charset="2"/>
      </a:defRPr>
    </a:lvl4pPr>
    <a:lvl5pPr marL="2057400" indent="-228600" algn="l" defTabSz="457200" rtl="0" fontAlgn="base">
      <a:lnSpc>
        <a:spcPct val="80000"/>
      </a:lnSpc>
      <a:spcBef>
        <a:spcPts val="450"/>
      </a:spcBef>
      <a:spcAft>
        <a:spcPct val="0"/>
      </a:spcAft>
      <a:buClr>
        <a:srgbClr val="000000"/>
      </a:buClr>
      <a:buSzPct val="100000"/>
      <a:buFont typeface="Times New Roman" pitchFamily="16" charset="0"/>
      <a:defRPr kern="1200">
        <a:solidFill>
          <a:schemeClr val="bg1"/>
        </a:solidFill>
        <a:latin typeface="Arial" charset="0"/>
        <a:ea typeface="DejaVu Sans" pitchFamily="34" charset="2"/>
        <a:cs typeface="DejaVu Sans" pitchFamily="34" charset="2"/>
      </a:defRPr>
    </a:lvl5pPr>
    <a:lvl6pPr marL="2286000" algn="l" defTabSz="914400" rtl="0" eaLnBrk="1" latinLnBrk="0" hangingPunct="1">
      <a:defRPr kern="1200">
        <a:solidFill>
          <a:schemeClr val="bg1"/>
        </a:solidFill>
        <a:latin typeface="Arial" charset="0"/>
        <a:ea typeface="DejaVu Sans" pitchFamily="34" charset="2"/>
        <a:cs typeface="DejaVu Sans" pitchFamily="34" charset="2"/>
      </a:defRPr>
    </a:lvl6pPr>
    <a:lvl7pPr marL="2743200" algn="l" defTabSz="914400" rtl="0" eaLnBrk="1" latinLnBrk="0" hangingPunct="1">
      <a:defRPr kern="1200">
        <a:solidFill>
          <a:schemeClr val="bg1"/>
        </a:solidFill>
        <a:latin typeface="Arial" charset="0"/>
        <a:ea typeface="DejaVu Sans" pitchFamily="34" charset="2"/>
        <a:cs typeface="DejaVu Sans" pitchFamily="34" charset="2"/>
      </a:defRPr>
    </a:lvl7pPr>
    <a:lvl8pPr marL="3200400" algn="l" defTabSz="914400" rtl="0" eaLnBrk="1" latinLnBrk="0" hangingPunct="1">
      <a:defRPr kern="1200">
        <a:solidFill>
          <a:schemeClr val="bg1"/>
        </a:solidFill>
        <a:latin typeface="Arial" charset="0"/>
        <a:ea typeface="DejaVu Sans" pitchFamily="34" charset="2"/>
        <a:cs typeface="DejaVu Sans" pitchFamily="34" charset="2"/>
      </a:defRPr>
    </a:lvl8pPr>
    <a:lvl9pPr marL="3657600" algn="l" defTabSz="914400" rtl="0" eaLnBrk="1" latinLnBrk="0" hangingPunct="1">
      <a:defRPr kern="1200">
        <a:solidFill>
          <a:schemeClr val="bg1"/>
        </a:solidFill>
        <a:latin typeface="Arial" charset="0"/>
        <a:ea typeface="DejaVu Sans" pitchFamily="34" charset="2"/>
        <a:cs typeface="DejaVu Sans" pitchFamily="34" charset="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48" autoAdjust="0"/>
    <p:restoredTop sz="86346" autoAdjust="0"/>
  </p:normalViewPr>
  <p:slideViewPr>
    <p:cSldViewPr showGuides="1">
      <p:cViewPr varScale="1">
        <p:scale>
          <a:sx n="59" d="100"/>
          <a:sy n="59" d="100"/>
        </p:scale>
        <p:origin x="-816" y="-84"/>
      </p:cViewPr>
      <p:guideLst>
        <p:guide orient="horz" pos="2160"/>
        <p:guide pos="2880"/>
      </p:guideLst>
    </p:cSldViewPr>
  </p:slideViewPr>
  <p:outlineViewPr>
    <p:cViewPr varScale="1">
      <p:scale>
        <a:sx n="33" d="100"/>
        <a:sy n="33" d="100"/>
      </p:scale>
      <p:origin x="0" y="8466"/>
    </p:cViewPr>
  </p:outlin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AutoShape 1"/>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6147" name="Text Box 2"/>
          <p:cNvSpPr txBox="1">
            <a:spLocks noChangeArrowheads="1"/>
          </p:cNvSpPr>
          <p:nvPr/>
        </p:nvSpPr>
        <p:spPr bwMode="auto">
          <a:xfrm>
            <a:off x="0" y="0"/>
            <a:ext cx="29718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6148" name="Text Box 3"/>
          <p:cNvSpPr txBox="1">
            <a:spLocks noChangeArrowheads="1"/>
          </p:cNvSpPr>
          <p:nvPr/>
        </p:nvSpPr>
        <p:spPr bwMode="auto">
          <a:xfrm>
            <a:off x="3884613" y="0"/>
            <a:ext cx="29718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6149" name="Rectangle 4"/>
          <p:cNvSpPr>
            <a:spLocks noGrp="1" noRot="1" noChangeAspect="1" noChangeArrowheads="1"/>
          </p:cNvSpPr>
          <p:nvPr>
            <p:ph type="sldImg"/>
          </p:nvPr>
        </p:nvSpPr>
        <p:spPr bwMode="auto">
          <a:xfrm>
            <a:off x="1143000" y="685800"/>
            <a:ext cx="4570413" cy="3427413"/>
          </a:xfrm>
          <a:prstGeom prst="rect">
            <a:avLst/>
          </a:prstGeom>
          <a:noFill/>
          <a:ln w="936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3" name="Rectangle 5"/>
          <p:cNvSpPr>
            <a:spLocks noGrp="1" noChangeArrowheads="1"/>
          </p:cNvSpPr>
          <p:nvPr>
            <p:ph type="body"/>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endParaRPr lang="en-US" noProof="0" smtClean="0"/>
          </a:p>
        </p:txBody>
      </p:sp>
      <p:sp>
        <p:nvSpPr>
          <p:cNvPr id="6151" name="Text Box 6"/>
          <p:cNvSpPr txBox="1">
            <a:spLocks noChangeArrowheads="1"/>
          </p:cNvSpPr>
          <p:nvPr/>
        </p:nvSpPr>
        <p:spPr bwMode="auto">
          <a:xfrm>
            <a:off x="0" y="8683625"/>
            <a:ext cx="29718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55" name="Rectangle 7"/>
          <p:cNvSpPr>
            <a:spLocks noGrp="1" noChangeArrowheads="1"/>
          </p:cNvSpPr>
          <p:nvPr>
            <p:ph type="sldNum"/>
          </p:nvPr>
        </p:nvSpPr>
        <p:spPr bwMode="auto">
          <a:xfrm>
            <a:off x="3884613" y="8685213"/>
            <a:ext cx="2970212" cy="455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lgn="r">
              <a:lnSpc>
                <a:spcPct val="100000"/>
              </a:lnSpc>
              <a:spcBef>
                <a:spcPct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defRPr>
            </a:lvl1pPr>
          </a:lstStyle>
          <a:p>
            <a:pPr>
              <a:defRPr/>
            </a:pPr>
            <a:fld id="{994292CF-CE37-4472-A325-4AADDC27F86D}" type="slidenum">
              <a:rPr lang="en-GB"/>
              <a:pPr>
                <a:defRPr/>
              </a:pPr>
              <a:t>‹#›</a:t>
            </a:fld>
            <a:endParaRPr lang="en-GB"/>
          </a:p>
        </p:txBody>
      </p:sp>
    </p:spTree>
    <p:extLst>
      <p:ext uri="{BB962C8B-B14F-4D97-AF65-F5344CB8AC3E}">
        <p14:creationId xmlns:p14="http://schemas.microsoft.com/office/powerpoint/2010/main" val="253516103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7"/>
          <p:cNvSpPr>
            <a:spLocks noGrp="1" noChangeArrowheads="1"/>
          </p:cNvSpPr>
          <p:nvPr>
            <p:ph type="sldNum" sz="quarter"/>
          </p:nvPr>
        </p:nvSpPr>
        <p:spPr>
          <a:noFill/>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pPr eaLnBrk="1" hangingPunct="1"/>
            <a:fld id="{72EFAA44-DDFB-4A61-B84E-762F70DF301E}" type="slidenum">
              <a:rPr lang="en-GB" smtClean="0">
                <a:solidFill>
                  <a:srgbClr val="000000"/>
                </a:solidFill>
              </a:rPr>
              <a:pPr eaLnBrk="1" hangingPunct="1"/>
              <a:t>1</a:t>
            </a:fld>
            <a:endParaRPr lang="en-GB" smtClean="0">
              <a:solidFill>
                <a:srgbClr val="000000"/>
              </a:solidFill>
            </a:endParaRPr>
          </a:p>
        </p:txBody>
      </p:sp>
      <p:sp>
        <p:nvSpPr>
          <p:cNvPr id="8195"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6"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7"/>
          <p:cNvSpPr>
            <a:spLocks noGrp="1" noChangeArrowheads="1"/>
          </p:cNvSpPr>
          <p:nvPr>
            <p:ph type="sldNum" sz="quarter"/>
          </p:nvPr>
        </p:nvSpPr>
        <p:spPr>
          <a:noFill/>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pPr eaLnBrk="1" hangingPunct="1"/>
            <a:fld id="{5FCE6F07-0ACB-4637-9840-ACA8BEB505C5}" type="slidenum">
              <a:rPr lang="en-GB" smtClean="0">
                <a:solidFill>
                  <a:srgbClr val="000000"/>
                </a:solidFill>
              </a:rPr>
              <a:pPr eaLnBrk="1" hangingPunct="1"/>
              <a:t>2</a:t>
            </a:fld>
            <a:endParaRPr lang="en-GB" smtClean="0">
              <a:solidFill>
                <a:srgbClr val="000000"/>
              </a:solidFill>
            </a:endParaRPr>
          </a:p>
        </p:txBody>
      </p:sp>
      <p:sp>
        <p:nvSpPr>
          <p:cNvPr id="7171"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2"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7"/>
          <p:cNvSpPr>
            <a:spLocks noGrp="1" noChangeArrowheads="1"/>
          </p:cNvSpPr>
          <p:nvPr>
            <p:ph type="sldNum" sz="quarter"/>
          </p:nvPr>
        </p:nvSpPr>
        <p:spPr>
          <a:noFill/>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pPr eaLnBrk="1" hangingPunct="1"/>
            <a:fld id="{DA32DA88-A9C5-4032-AB09-1502B3D56BF9}" type="slidenum">
              <a:rPr lang="en-GB" smtClean="0">
                <a:solidFill>
                  <a:srgbClr val="000000"/>
                </a:solidFill>
              </a:rPr>
              <a:pPr eaLnBrk="1" hangingPunct="1"/>
              <a:t>3</a:t>
            </a:fld>
            <a:endParaRPr lang="en-GB" smtClean="0">
              <a:solidFill>
                <a:srgbClr val="000000"/>
              </a:solidFill>
            </a:endParaRPr>
          </a:p>
        </p:txBody>
      </p:sp>
      <p:sp>
        <p:nvSpPr>
          <p:cNvPr id="9219"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9220"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7"/>
          <p:cNvSpPr>
            <a:spLocks noGrp="1" noChangeArrowheads="1"/>
          </p:cNvSpPr>
          <p:nvPr>
            <p:ph type="sldNum" sz="quarter"/>
          </p:nvPr>
        </p:nvSpPr>
        <p:spPr>
          <a:noFill/>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pPr eaLnBrk="1" hangingPunct="1"/>
            <a:fld id="{DA32DA88-A9C5-4032-AB09-1502B3D56BF9}" type="slidenum">
              <a:rPr lang="en-GB" smtClean="0">
                <a:solidFill>
                  <a:srgbClr val="000000"/>
                </a:solidFill>
              </a:rPr>
              <a:pPr eaLnBrk="1" hangingPunct="1"/>
              <a:t>5</a:t>
            </a:fld>
            <a:endParaRPr lang="en-GB" smtClean="0">
              <a:solidFill>
                <a:srgbClr val="000000"/>
              </a:solidFill>
            </a:endParaRPr>
          </a:p>
        </p:txBody>
      </p:sp>
      <p:sp>
        <p:nvSpPr>
          <p:cNvPr id="9219"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9220"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7"/>
          <p:cNvSpPr>
            <a:spLocks noGrp="1" noChangeArrowheads="1"/>
          </p:cNvSpPr>
          <p:nvPr>
            <p:ph type="sldNum" sz="quarter"/>
          </p:nvPr>
        </p:nvSpPr>
        <p:spPr>
          <a:noFill/>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pPr eaLnBrk="1" hangingPunct="1"/>
            <a:fld id="{67D58DDE-D470-4E80-BA38-3D364A6F89D9}" type="slidenum">
              <a:rPr lang="en-GB" smtClean="0">
                <a:solidFill>
                  <a:srgbClr val="000000"/>
                </a:solidFill>
              </a:rPr>
              <a:pPr eaLnBrk="1" hangingPunct="1"/>
              <a:t>7</a:t>
            </a:fld>
            <a:endParaRPr lang="en-GB" smtClean="0">
              <a:solidFill>
                <a:srgbClr val="000000"/>
              </a:solidFill>
            </a:endParaRPr>
          </a:p>
        </p:txBody>
      </p:sp>
      <p:sp>
        <p:nvSpPr>
          <p:cNvPr id="10243"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244"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7"/>
          <p:cNvSpPr>
            <a:spLocks noGrp="1" noChangeArrowheads="1"/>
          </p:cNvSpPr>
          <p:nvPr>
            <p:ph type="sldNum" sz="quarter"/>
          </p:nvPr>
        </p:nvSpPr>
        <p:spPr>
          <a:noFill/>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pPr eaLnBrk="1" hangingPunct="1"/>
            <a:fld id="{67D58DDE-D470-4E80-BA38-3D364A6F89D9}" type="slidenum">
              <a:rPr lang="en-GB" smtClean="0">
                <a:solidFill>
                  <a:srgbClr val="000000"/>
                </a:solidFill>
              </a:rPr>
              <a:pPr eaLnBrk="1" hangingPunct="1"/>
              <a:t>10</a:t>
            </a:fld>
            <a:endParaRPr lang="en-GB" smtClean="0">
              <a:solidFill>
                <a:srgbClr val="000000"/>
              </a:solidFill>
            </a:endParaRPr>
          </a:p>
        </p:txBody>
      </p:sp>
      <p:sp>
        <p:nvSpPr>
          <p:cNvPr id="10243"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244"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7"/>
          <p:cNvSpPr>
            <a:spLocks noGrp="1" noChangeArrowheads="1"/>
          </p:cNvSpPr>
          <p:nvPr>
            <p:ph type="sldNum" sz="quarter"/>
          </p:nvPr>
        </p:nvSpPr>
        <p:spPr>
          <a:noFill/>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pPr eaLnBrk="1" hangingPunct="1"/>
            <a:fld id="{67D58DDE-D470-4E80-BA38-3D364A6F89D9}" type="slidenum">
              <a:rPr lang="en-GB" smtClean="0">
                <a:solidFill>
                  <a:srgbClr val="000000"/>
                </a:solidFill>
              </a:rPr>
              <a:pPr eaLnBrk="1" hangingPunct="1"/>
              <a:t>12</a:t>
            </a:fld>
            <a:endParaRPr lang="en-GB" smtClean="0">
              <a:solidFill>
                <a:srgbClr val="000000"/>
              </a:solidFill>
            </a:endParaRPr>
          </a:p>
        </p:txBody>
      </p:sp>
      <p:sp>
        <p:nvSpPr>
          <p:cNvPr id="10243"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244"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7"/>
          <p:cNvSpPr>
            <a:spLocks noGrp="1" noChangeArrowheads="1"/>
          </p:cNvSpPr>
          <p:nvPr>
            <p:ph type="sldNum" sz="quarter"/>
          </p:nvPr>
        </p:nvSpPr>
        <p:spPr>
          <a:noFill/>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pPr eaLnBrk="1" hangingPunct="1"/>
            <a:fld id="{67D58DDE-D470-4E80-BA38-3D364A6F89D9}" type="slidenum">
              <a:rPr lang="en-GB" smtClean="0">
                <a:solidFill>
                  <a:srgbClr val="000000"/>
                </a:solidFill>
              </a:rPr>
              <a:pPr eaLnBrk="1" hangingPunct="1"/>
              <a:t>13</a:t>
            </a:fld>
            <a:endParaRPr lang="en-GB" smtClean="0">
              <a:solidFill>
                <a:srgbClr val="000000"/>
              </a:solidFill>
            </a:endParaRPr>
          </a:p>
        </p:txBody>
      </p:sp>
      <p:sp>
        <p:nvSpPr>
          <p:cNvPr id="10243"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244"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44450"/>
            <a:ext cx="8228013" cy="1098549"/>
          </a:xfrm>
        </p:spPr>
        <p:txBody>
          <a:bodyPr/>
          <a:lstStyle>
            <a:lvl1pPr>
              <a:defRPr sz="4000"/>
            </a:lvl1pPr>
          </a:lstStyle>
          <a:p>
            <a:r>
              <a:rPr lang="en-US" dirty="0" smtClean="0"/>
              <a:t>Click to edit </a:t>
            </a:r>
            <a:br>
              <a:rPr lang="en-US" dirty="0" smtClean="0"/>
            </a:br>
            <a:r>
              <a:rPr lang="en-US" dirty="0" smtClean="0"/>
              <a:t>Master title style</a:t>
            </a:r>
            <a:endParaRPr lang="en-US" dirty="0"/>
          </a:p>
        </p:txBody>
      </p:sp>
      <p:sp>
        <p:nvSpPr>
          <p:cNvPr id="3" name="Content Placeholder 2"/>
          <p:cNvSpPr>
            <a:spLocks noGrp="1"/>
          </p:cNvSpPr>
          <p:nvPr>
            <p:ph idx="1"/>
          </p:nvPr>
        </p:nvSpPr>
        <p:spPr>
          <a:xfrm>
            <a:off x="457200" y="1142999"/>
            <a:ext cx="8228013" cy="5380039"/>
          </a:xfrm>
        </p:spPr>
        <p:txBody>
          <a:bodyPr/>
          <a:lstStyle>
            <a:lvl1pPr marL="457200" indent="-457200">
              <a:buFont typeface="Arial" pitchFamily="34" charset="0"/>
              <a:buChar char="•"/>
              <a:defRPr/>
            </a:lvl1pPr>
            <a:lvl2pPr marL="914400" indent="-457200">
              <a:buFont typeface="Arial" pitchFamily="34" charset="0"/>
              <a:buChar char="‒"/>
              <a:defRPr/>
            </a:lvl2pPr>
            <a:lvl3pPr marL="1257300" indent="-342900">
              <a:buFont typeface="Arial" pitchFamily="34" charset="0"/>
              <a:buChar char="•"/>
              <a:defRPr/>
            </a:lvl3pPr>
            <a:lvl4pPr marL="1714500" indent="-342900">
              <a:buFont typeface="Arial" pitchFamily="34" charset="0"/>
              <a:buChar char="‒"/>
              <a:defRPr/>
            </a:lvl4pPr>
            <a:lvl5pPr marL="2171700" indent="-342900">
              <a:buFont typeface="Arial" pitchFamily="34" charset="0"/>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3"/>
          <p:cNvSpPr>
            <a:spLocks noGrp="1" noChangeArrowheads="1"/>
          </p:cNvSpPr>
          <p:nvPr>
            <p:ph type="dt" idx="10"/>
          </p:nvPr>
        </p:nvSpPr>
        <p:spPr>
          <a:ln/>
        </p:spPr>
        <p:txBody>
          <a:bodyPr/>
          <a:lstStyle>
            <a:lvl1pPr>
              <a:defRPr/>
            </a:lvl1pPr>
          </a:lstStyle>
          <a:p>
            <a:pPr>
              <a:defRPr/>
            </a:pPr>
            <a:r>
              <a:rPr lang="en-US" smtClean="0"/>
              <a:t>5.11.10</a:t>
            </a:r>
            <a:endParaRPr lang="bg-BG" dirty="0"/>
          </a:p>
        </p:txBody>
      </p:sp>
      <p:sp>
        <p:nvSpPr>
          <p:cNvPr id="5"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6" name="Rectangle 5"/>
          <p:cNvSpPr>
            <a:spLocks noGrp="1" noChangeArrowheads="1"/>
          </p:cNvSpPr>
          <p:nvPr>
            <p:ph type="sldNum" idx="12"/>
          </p:nvPr>
        </p:nvSpPr>
        <p:spPr>
          <a:ln/>
        </p:spPr>
        <p:txBody>
          <a:bodyPr/>
          <a:lstStyle>
            <a:lvl1pPr>
              <a:defRPr/>
            </a:lvl1pPr>
          </a:lstStyle>
          <a:p>
            <a:pPr>
              <a:defRPr/>
            </a:pPr>
            <a:fld id="{2ACC5BA2-0ECC-4DD3-8EAC-EBBDFCB3A0E6}" type="slidenum">
              <a:rPr lang="en-US"/>
              <a:pPr>
                <a:defRPr/>
              </a:pPr>
              <a:t>‹#›</a:t>
            </a:fld>
            <a:endParaRPr lang="en-US"/>
          </a:p>
        </p:txBody>
      </p:sp>
    </p:spTree>
    <p:extLst>
      <p:ext uri="{BB962C8B-B14F-4D97-AF65-F5344CB8AC3E}">
        <p14:creationId xmlns:p14="http://schemas.microsoft.com/office/powerpoint/2010/main" val="139554513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4450"/>
            <a:ext cx="2055813" cy="64785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4450"/>
            <a:ext cx="6019800" cy="64785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5"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6" name="Rectangle 5"/>
          <p:cNvSpPr>
            <a:spLocks noGrp="1" noChangeArrowheads="1"/>
          </p:cNvSpPr>
          <p:nvPr>
            <p:ph type="sldNum" idx="12"/>
          </p:nvPr>
        </p:nvSpPr>
        <p:spPr>
          <a:ln/>
        </p:spPr>
        <p:txBody>
          <a:bodyPr/>
          <a:lstStyle>
            <a:lvl1pPr>
              <a:defRPr/>
            </a:lvl1pPr>
          </a:lstStyle>
          <a:p>
            <a:pPr>
              <a:defRPr/>
            </a:pPr>
            <a:fld id="{D0D3AABC-3D40-4A6D-84CD-B95393D570DB}" type="slidenum">
              <a:rPr lang="en-US"/>
              <a:pPr>
                <a:defRPr/>
              </a:pPr>
              <a:t>‹#›</a:t>
            </a:fld>
            <a:endParaRPr lang="en-US"/>
          </a:p>
        </p:txBody>
      </p:sp>
    </p:spTree>
    <p:extLst>
      <p:ext uri="{BB962C8B-B14F-4D97-AF65-F5344CB8AC3E}">
        <p14:creationId xmlns:p14="http://schemas.microsoft.com/office/powerpoint/2010/main" val="201647201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US"/>
              <a:t>November 2010</a:t>
            </a:r>
          </a:p>
        </p:txBody>
      </p:sp>
      <p:sp>
        <p:nvSpPr>
          <p:cNvPr id="5" name="Footer Placeholder 4"/>
          <p:cNvSpPr>
            <a:spLocks noGrp="1"/>
          </p:cNvSpPr>
          <p:nvPr>
            <p:ph type="ftr" sz="quarter" idx="11"/>
          </p:nvPr>
        </p:nvSpPr>
        <p:spPr/>
        <p:txBody>
          <a:bodyPr/>
          <a:lstStyle>
            <a:lvl1pPr>
              <a:defRPr/>
            </a:lvl1pPr>
          </a:lstStyle>
          <a:p>
            <a:pPr>
              <a:defRPr/>
            </a:pPr>
            <a:r>
              <a:rPr lang="en-US"/>
              <a:t>79th IETF Beijing, China</a:t>
            </a:r>
          </a:p>
        </p:txBody>
      </p:sp>
      <p:sp>
        <p:nvSpPr>
          <p:cNvPr id="6" name="Slide Number Placeholder 5"/>
          <p:cNvSpPr>
            <a:spLocks noGrp="1"/>
          </p:cNvSpPr>
          <p:nvPr>
            <p:ph type="sldNum" sz="quarter" idx="12"/>
          </p:nvPr>
        </p:nvSpPr>
        <p:spPr/>
        <p:txBody>
          <a:bodyPr/>
          <a:lstStyle>
            <a:lvl1pPr>
              <a:defRPr/>
            </a:lvl1pPr>
          </a:lstStyle>
          <a:p>
            <a:fld id="{AAB4DAFD-E2BC-43E4-967B-B411BB19809C}" type="slidenum">
              <a:rPr lang="en-US"/>
              <a:pPr/>
              <a:t>‹#›</a:t>
            </a:fld>
            <a:endParaRPr lang="en-US"/>
          </a:p>
        </p:txBody>
      </p:sp>
    </p:spTree>
    <p:extLst>
      <p:ext uri="{BB962C8B-B14F-4D97-AF65-F5344CB8AC3E}">
        <p14:creationId xmlns:p14="http://schemas.microsoft.com/office/powerpoint/2010/main" val="21067922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November 2010</a:t>
            </a:r>
          </a:p>
        </p:txBody>
      </p:sp>
      <p:sp>
        <p:nvSpPr>
          <p:cNvPr id="5" name="Footer Placeholder 4"/>
          <p:cNvSpPr>
            <a:spLocks noGrp="1"/>
          </p:cNvSpPr>
          <p:nvPr>
            <p:ph type="ftr" sz="quarter" idx="11"/>
          </p:nvPr>
        </p:nvSpPr>
        <p:spPr/>
        <p:txBody>
          <a:bodyPr/>
          <a:lstStyle>
            <a:lvl1pPr>
              <a:defRPr/>
            </a:lvl1pPr>
          </a:lstStyle>
          <a:p>
            <a:pPr>
              <a:defRPr/>
            </a:pPr>
            <a:r>
              <a:rPr lang="en-US"/>
              <a:t>79th IETF Beijing, China</a:t>
            </a:r>
          </a:p>
        </p:txBody>
      </p:sp>
      <p:sp>
        <p:nvSpPr>
          <p:cNvPr id="6" name="Slide Number Placeholder 5"/>
          <p:cNvSpPr>
            <a:spLocks noGrp="1"/>
          </p:cNvSpPr>
          <p:nvPr>
            <p:ph type="sldNum" sz="quarter" idx="12"/>
          </p:nvPr>
        </p:nvSpPr>
        <p:spPr/>
        <p:txBody>
          <a:bodyPr/>
          <a:lstStyle>
            <a:lvl1pPr>
              <a:defRPr/>
            </a:lvl1pPr>
          </a:lstStyle>
          <a:p>
            <a:fld id="{6B5E2EE6-34A0-4349-B51D-5A1038586331}" type="slidenum">
              <a:rPr lang="en-US"/>
              <a:pPr/>
              <a:t>‹#›</a:t>
            </a:fld>
            <a:endParaRPr lang="en-US"/>
          </a:p>
        </p:txBody>
      </p:sp>
    </p:spTree>
    <p:extLst>
      <p:ext uri="{BB962C8B-B14F-4D97-AF65-F5344CB8AC3E}">
        <p14:creationId xmlns:p14="http://schemas.microsoft.com/office/powerpoint/2010/main" val="341711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November 2010</a:t>
            </a:r>
          </a:p>
        </p:txBody>
      </p:sp>
      <p:sp>
        <p:nvSpPr>
          <p:cNvPr id="5" name="Footer Placeholder 4"/>
          <p:cNvSpPr>
            <a:spLocks noGrp="1"/>
          </p:cNvSpPr>
          <p:nvPr>
            <p:ph type="ftr" sz="quarter" idx="11"/>
          </p:nvPr>
        </p:nvSpPr>
        <p:spPr/>
        <p:txBody>
          <a:bodyPr/>
          <a:lstStyle>
            <a:lvl1pPr>
              <a:defRPr/>
            </a:lvl1pPr>
          </a:lstStyle>
          <a:p>
            <a:pPr>
              <a:defRPr/>
            </a:pPr>
            <a:r>
              <a:rPr lang="en-US"/>
              <a:t>79th IETF Beijing, China</a:t>
            </a:r>
          </a:p>
        </p:txBody>
      </p:sp>
      <p:sp>
        <p:nvSpPr>
          <p:cNvPr id="6" name="Slide Number Placeholder 5"/>
          <p:cNvSpPr>
            <a:spLocks noGrp="1"/>
          </p:cNvSpPr>
          <p:nvPr>
            <p:ph type="sldNum" sz="quarter" idx="12"/>
          </p:nvPr>
        </p:nvSpPr>
        <p:spPr/>
        <p:txBody>
          <a:bodyPr/>
          <a:lstStyle>
            <a:lvl1pPr>
              <a:defRPr/>
            </a:lvl1pPr>
          </a:lstStyle>
          <a:p>
            <a:fld id="{7AED04BD-F062-4110-A6F4-947AE019C13D}" type="slidenum">
              <a:rPr lang="en-US"/>
              <a:pPr/>
              <a:t>‹#›</a:t>
            </a:fld>
            <a:endParaRPr lang="en-US"/>
          </a:p>
        </p:txBody>
      </p:sp>
    </p:spTree>
    <p:extLst>
      <p:ext uri="{BB962C8B-B14F-4D97-AF65-F5344CB8AC3E}">
        <p14:creationId xmlns:p14="http://schemas.microsoft.com/office/powerpoint/2010/main" val="6646793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a:t>November 2010</a:t>
            </a:r>
          </a:p>
        </p:txBody>
      </p:sp>
      <p:sp>
        <p:nvSpPr>
          <p:cNvPr id="6" name="Footer Placeholder 4"/>
          <p:cNvSpPr>
            <a:spLocks noGrp="1"/>
          </p:cNvSpPr>
          <p:nvPr>
            <p:ph type="ftr" sz="quarter" idx="11"/>
          </p:nvPr>
        </p:nvSpPr>
        <p:spPr/>
        <p:txBody>
          <a:bodyPr/>
          <a:lstStyle>
            <a:lvl1pPr>
              <a:defRPr/>
            </a:lvl1pPr>
          </a:lstStyle>
          <a:p>
            <a:pPr>
              <a:defRPr/>
            </a:pPr>
            <a:r>
              <a:rPr lang="en-US"/>
              <a:t>79th IETF Beijing, China</a:t>
            </a:r>
          </a:p>
        </p:txBody>
      </p:sp>
      <p:sp>
        <p:nvSpPr>
          <p:cNvPr id="7" name="Slide Number Placeholder 5"/>
          <p:cNvSpPr>
            <a:spLocks noGrp="1"/>
          </p:cNvSpPr>
          <p:nvPr>
            <p:ph type="sldNum" sz="quarter" idx="12"/>
          </p:nvPr>
        </p:nvSpPr>
        <p:spPr/>
        <p:txBody>
          <a:bodyPr/>
          <a:lstStyle>
            <a:lvl1pPr>
              <a:defRPr/>
            </a:lvl1pPr>
          </a:lstStyle>
          <a:p>
            <a:fld id="{3DC92374-C232-4EC2-BA26-4CBB8D36510A}" type="slidenum">
              <a:rPr lang="en-US"/>
              <a:pPr/>
              <a:t>‹#›</a:t>
            </a:fld>
            <a:endParaRPr lang="en-US"/>
          </a:p>
        </p:txBody>
      </p:sp>
    </p:spTree>
    <p:extLst>
      <p:ext uri="{BB962C8B-B14F-4D97-AF65-F5344CB8AC3E}">
        <p14:creationId xmlns:p14="http://schemas.microsoft.com/office/powerpoint/2010/main" val="34520959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a:t>November 2010</a:t>
            </a:r>
          </a:p>
        </p:txBody>
      </p:sp>
      <p:sp>
        <p:nvSpPr>
          <p:cNvPr id="8" name="Footer Placeholder 4"/>
          <p:cNvSpPr>
            <a:spLocks noGrp="1"/>
          </p:cNvSpPr>
          <p:nvPr>
            <p:ph type="ftr" sz="quarter" idx="11"/>
          </p:nvPr>
        </p:nvSpPr>
        <p:spPr/>
        <p:txBody>
          <a:bodyPr/>
          <a:lstStyle>
            <a:lvl1pPr>
              <a:defRPr/>
            </a:lvl1pPr>
          </a:lstStyle>
          <a:p>
            <a:pPr>
              <a:defRPr/>
            </a:pPr>
            <a:r>
              <a:rPr lang="en-US"/>
              <a:t>79th IETF Beijing, China</a:t>
            </a:r>
          </a:p>
        </p:txBody>
      </p:sp>
      <p:sp>
        <p:nvSpPr>
          <p:cNvPr id="9" name="Slide Number Placeholder 5"/>
          <p:cNvSpPr>
            <a:spLocks noGrp="1"/>
          </p:cNvSpPr>
          <p:nvPr>
            <p:ph type="sldNum" sz="quarter" idx="12"/>
          </p:nvPr>
        </p:nvSpPr>
        <p:spPr/>
        <p:txBody>
          <a:bodyPr/>
          <a:lstStyle>
            <a:lvl1pPr>
              <a:defRPr/>
            </a:lvl1pPr>
          </a:lstStyle>
          <a:p>
            <a:fld id="{484F57A6-834C-4132-BCC8-4952AE4DC68A}" type="slidenum">
              <a:rPr lang="en-US"/>
              <a:pPr/>
              <a:t>‹#›</a:t>
            </a:fld>
            <a:endParaRPr lang="en-US"/>
          </a:p>
        </p:txBody>
      </p:sp>
    </p:spTree>
    <p:extLst>
      <p:ext uri="{BB962C8B-B14F-4D97-AF65-F5344CB8AC3E}">
        <p14:creationId xmlns:p14="http://schemas.microsoft.com/office/powerpoint/2010/main" val="29868329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a:t>November 2010</a:t>
            </a:r>
          </a:p>
        </p:txBody>
      </p:sp>
      <p:sp>
        <p:nvSpPr>
          <p:cNvPr id="4" name="Footer Placeholder 4"/>
          <p:cNvSpPr>
            <a:spLocks noGrp="1"/>
          </p:cNvSpPr>
          <p:nvPr>
            <p:ph type="ftr" sz="quarter" idx="11"/>
          </p:nvPr>
        </p:nvSpPr>
        <p:spPr/>
        <p:txBody>
          <a:bodyPr/>
          <a:lstStyle>
            <a:lvl1pPr>
              <a:defRPr/>
            </a:lvl1pPr>
          </a:lstStyle>
          <a:p>
            <a:pPr>
              <a:defRPr/>
            </a:pPr>
            <a:r>
              <a:rPr lang="en-US"/>
              <a:t>79th IETF Beijing, China</a:t>
            </a:r>
          </a:p>
        </p:txBody>
      </p:sp>
      <p:sp>
        <p:nvSpPr>
          <p:cNvPr id="5" name="Slide Number Placeholder 5"/>
          <p:cNvSpPr>
            <a:spLocks noGrp="1"/>
          </p:cNvSpPr>
          <p:nvPr>
            <p:ph type="sldNum" sz="quarter" idx="12"/>
          </p:nvPr>
        </p:nvSpPr>
        <p:spPr/>
        <p:txBody>
          <a:bodyPr/>
          <a:lstStyle>
            <a:lvl1pPr>
              <a:defRPr/>
            </a:lvl1pPr>
          </a:lstStyle>
          <a:p>
            <a:fld id="{5253044D-E665-4499-9056-B4C3A9177F38}" type="slidenum">
              <a:rPr lang="en-US"/>
              <a:pPr/>
              <a:t>‹#›</a:t>
            </a:fld>
            <a:endParaRPr lang="en-US"/>
          </a:p>
        </p:txBody>
      </p:sp>
    </p:spTree>
    <p:extLst>
      <p:ext uri="{BB962C8B-B14F-4D97-AF65-F5344CB8AC3E}">
        <p14:creationId xmlns:p14="http://schemas.microsoft.com/office/powerpoint/2010/main" val="15126668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November 2010</a:t>
            </a:r>
          </a:p>
        </p:txBody>
      </p:sp>
      <p:sp>
        <p:nvSpPr>
          <p:cNvPr id="3" name="Footer Placeholder 4"/>
          <p:cNvSpPr>
            <a:spLocks noGrp="1"/>
          </p:cNvSpPr>
          <p:nvPr>
            <p:ph type="ftr" sz="quarter" idx="11"/>
          </p:nvPr>
        </p:nvSpPr>
        <p:spPr/>
        <p:txBody>
          <a:bodyPr/>
          <a:lstStyle>
            <a:lvl1pPr>
              <a:defRPr/>
            </a:lvl1pPr>
          </a:lstStyle>
          <a:p>
            <a:pPr>
              <a:defRPr/>
            </a:pPr>
            <a:r>
              <a:rPr lang="en-US"/>
              <a:t>79th IETF Beijing, China</a:t>
            </a:r>
          </a:p>
        </p:txBody>
      </p:sp>
      <p:sp>
        <p:nvSpPr>
          <p:cNvPr id="4" name="Slide Number Placeholder 5"/>
          <p:cNvSpPr>
            <a:spLocks noGrp="1"/>
          </p:cNvSpPr>
          <p:nvPr>
            <p:ph type="sldNum" sz="quarter" idx="12"/>
          </p:nvPr>
        </p:nvSpPr>
        <p:spPr/>
        <p:txBody>
          <a:bodyPr/>
          <a:lstStyle>
            <a:lvl1pPr>
              <a:defRPr/>
            </a:lvl1pPr>
          </a:lstStyle>
          <a:p>
            <a:fld id="{1051D8A0-513D-4418-B36A-DC3E07D7626D}" type="slidenum">
              <a:rPr lang="en-US"/>
              <a:pPr/>
              <a:t>‹#›</a:t>
            </a:fld>
            <a:endParaRPr lang="en-US"/>
          </a:p>
        </p:txBody>
      </p:sp>
    </p:spTree>
    <p:extLst>
      <p:ext uri="{BB962C8B-B14F-4D97-AF65-F5344CB8AC3E}">
        <p14:creationId xmlns:p14="http://schemas.microsoft.com/office/powerpoint/2010/main" val="333978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November 2010</a:t>
            </a:r>
          </a:p>
        </p:txBody>
      </p:sp>
      <p:sp>
        <p:nvSpPr>
          <p:cNvPr id="6" name="Footer Placeholder 4"/>
          <p:cNvSpPr>
            <a:spLocks noGrp="1"/>
          </p:cNvSpPr>
          <p:nvPr>
            <p:ph type="ftr" sz="quarter" idx="11"/>
          </p:nvPr>
        </p:nvSpPr>
        <p:spPr/>
        <p:txBody>
          <a:bodyPr/>
          <a:lstStyle>
            <a:lvl1pPr>
              <a:defRPr/>
            </a:lvl1pPr>
          </a:lstStyle>
          <a:p>
            <a:pPr>
              <a:defRPr/>
            </a:pPr>
            <a:r>
              <a:rPr lang="en-US"/>
              <a:t>79th IETF Beijing, China</a:t>
            </a:r>
          </a:p>
        </p:txBody>
      </p:sp>
      <p:sp>
        <p:nvSpPr>
          <p:cNvPr id="7" name="Slide Number Placeholder 5"/>
          <p:cNvSpPr>
            <a:spLocks noGrp="1"/>
          </p:cNvSpPr>
          <p:nvPr>
            <p:ph type="sldNum" sz="quarter" idx="12"/>
          </p:nvPr>
        </p:nvSpPr>
        <p:spPr/>
        <p:txBody>
          <a:bodyPr/>
          <a:lstStyle>
            <a:lvl1pPr>
              <a:defRPr/>
            </a:lvl1pPr>
          </a:lstStyle>
          <a:p>
            <a:fld id="{38D1BD1C-9100-443A-9578-2FD4771D3CAB}" type="slidenum">
              <a:rPr lang="en-US"/>
              <a:pPr/>
              <a:t>‹#›</a:t>
            </a:fld>
            <a:endParaRPr lang="en-US"/>
          </a:p>
        </p:txBody>
      </p:sp>
    </p:spTree>
    <p:extLst>
      <p:ext uri="{BB962C8B-B14F-4D97-AF65-F5344CB8AC3E}">
        <p14:creationId xmlns:p14="http://schemas.microsoft.com/office/powerpoint/2010/main" val="1077554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November 2010</a:t>
            </a:r>
          </a:p>
        </p:txBody>
      </p:sp>
      <p:sp>
        <p:nvSpPr>
          <p:cNvPr id="6" name="Footer Placeholder 4"/>
          <p:cNvSpPr>
            <a:spLocks noGrp="1"/>
          </p:cNvSpPr>
          <p:nvPr>
            <p:ph type="ftr" sz="quarter" idx="11"/>
          </p:nvPr>
        </p:nvSpPr>
        <p:spPr/>
        <p:txBody>
          <a:bodyPr/>
          <a:lstStyle>
            <a:lvl1pPr>
              <a:defRPr/>
            </a:lvl1pPr>
          </a:lstStyle>
          <a:p>
            <a:pPr>
              <a:defRPr/>
            </a:pPr>
            <a:r>
              <a:rPr lang="en-US"/>
              <a:t>79th IETF Beijing, China</a:t>
            </a:r>
          </a:p>
        </p:txBody>
      </p:sp>
      <p:sp>
        <p:nvSpPr>
          <p:cNvPr id="7" name="Slide Number Placeholder 5"/>
          <p:cNvSpPr>
            <a:spLocks noGrp="1"/>
          </p:cNvSpPr>
          <p:nvPr>
            <p:ph type="sldNum" sz="quarter" idx="12"/>
          </p:nvPr>
        </p:nvSpPr>
        <p:spPr/>
        <p:txBody>
          <a:bodyPr/>
          <a:lstStyle>
            <a:lvl1pPr>
              <a:defRPr/>
            </a:lvl1pPr>
          </a:lstStyle>
          <a:p>
            <a:fld id="{589F884B-9AED-4AB9-9A85-D5C76827D44B}" type="slidenum">
              <a:rPr lang="en-US"/>
              <a:pPr/>
              <a:t>‹#›</a:t>
            </a:fld>
            <a:endParaRPr lang="en-US"/>
          </a:p>
        </p:txBody>
      </p:sp>
    </p:spTree>
    <p:extLst>
      <p:ext uri="{BB962C8B-B14F-4D97-AF65-F5344CB8AC3E}">
        <p14:creationId xmlns:p14="http://schemas.microsoft.com/office/powerpoint/2010/main" val="1465090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5"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6" name="Rectangle 5"/>
          <p:cNvSpPr>
            <a:spLocks noGrp="1" noChangeArrowheads="1"/>
          </p:cNvSpPr>
          <p:nvPr>
            <p:ph type="sldNum" idx="12"/>
          </p:nvPr>
        </p:nvSpPr>
        <p:spPr>
          <a:ln/>
        </p:spPr>
        <p:txBody>
          <a:bodyPr/>
          <a:lstStyle>
            <a:lvl1pPr>
              <a:defRPr/>
            </a:lvl1pPr>
          </a:lstStyle>
          <a:p>
            <a:pPr>
              <a:defRPr/>
            </a:pPr>
            <a:fld id="{457AC40B-985B-4325-8481-F4AB3FC327C6}" type="slidenum">
              <a:rPr lang="en-US"/>
              <a:pPr>
                <a:defRPr/>
              </a:pPr>
              <a:t>‹#›</a:t>
            </a:fld>
            <a:endParaRPr lang="en-US"/>
          </a:p>
        </p:txBody>
      </p:sp>
    </p:spTree>
    <p:extLst>
      <p:ext uri="{BB962C8B-B14F-4D97-AF65-F5344CB8AC3E}">
        <p14:creationId xmlns:p14="http://schemas.microsoft.com/office/powerpoint/2010/main" val="217809127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November 2010</a:t>
            </a:r>
          </a:p>
        </p:txBody>
      </p:sp>
      <p:sp>
        <p:nvSpPr>
          <p:cNvPr id="5" name="Footer Placeholder 4"/>
          <p:cNvSpPr>
            <a:spLocks noGrp="1"/>
          </p:cNvSpPr>
          <p:nvPr>
            <p:ph type="ftr" sz="quarter" idx="11"/>
          </p:nvPr>
        </p:nvSpPr>
        <p:spPr/>
        <p:txBody>
          <a:bodyPr/>
          <a:lstStyle>
            <a:lvl1pPr>
              <a:defRPr/>
            </a:lvl1pPr>
          </a:lstStyle>
          <a:p>
            <a:pPr>
              <a:defRPr/>
            </a:pPr>
            <a:r>
              <a:rPr lang="en-US"/>
              <a:t>79th IETF Beijing, China</a:t>
            </a:r>
          </a:p>
        </p:txBody>
      </p:sp>
      <p:sp>
        <p:nvSpPr>
          <p:cNvPr id="6" name="Slide Number Placeholder 5"/>
          <p:cNvSpPr>
            <a:spLocks noGrp="1"/>
          </p:cNvSpPr>
          <p:nvPr>
            <p:ph type="sldNum" sz="quarter" idx="12"/>
          </p:nvPr>
        </p:nvSpPr>
        <p:spPr/>
        <p:txBody>
          <a:bodyPr/>
          <a:lstStyle>
            <a:lvl1pPr>
              <a:defRPr/>
            </a:lvl1pPr>
          </a:lstStyle>
          <a:p>
            <a:fld id="{6E69F8B1-CF2C-441B-90BB-7320B4783934}" type="slidenum">
              <a:rPr lang="en-US"/>
              <a:pPr/>
              <a:t>‹#›</a:t>
            </a:fld>
            <a:endParaRPr lang="en-US"/>
          </a:p>
        </p:txBody>
      </p:sp>
    </p:spTree>
    <p:extLst>
      <p:ext uri="{BB962C8B-B14F-4D97-AF65-F5344CB8AC3E}">
        <p14:creationId xmlns:p14="http://schemas.microsoft.com/office/powerpoint/2010/main" val="9433022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November 2010</a:t>
            </a:r>
          </a:p>
        </p:txBody>
      </p:sp>
      <p:sp>
        <p:nvSpPr>
          <p:cNvPr id="5" name="Footer Placeholder 4"/>
          <p:cNvSpPr>
            <a:spLocks noGrp="1"/>
          </p:cNvSpPr>
          <p:nvPr>
            <p:ph type="ftr" sz="quarter" idx="11"/>
          </p:nvPr>
        </p:nvSpPr>
        <p:spPr/>
        <p:txBody>
          <a:bodyPr/>
          <a:lstStyle>
            <a:lvl1pPr>
              <a:defRPr/>
            </a:lvl1pPr>
          </a:lstStyle>
          <a:p>
            <a:pPr>
              <a:defRPr/>
            </a:pPr>
            <a:r>
              <a:rPr lang="en-US"/>
              <a:t>79th IETF Beijing, China</a:t>
            </a:r>
          </a:p>
        </p:txBody>
      </p:sp>
      <p:sp>
        <p:nvSpPr>
          <p:cNvPr id="6" name="Slide Number Placeholder 5"/>
          <p:cNvSpPr>
            <a:spLocks noGrp="1"/>
          </p:cNvSpPr>
          <p:nvPr>
            <p:ph type="sldNum" sz="quarter" idx="12"/>
          </p:nvPr>
        </p:nvSpPr>
        <p:spPr/>
        <p:txBody>
          <a:bodyPr/>
          <a:lstStyle>
            <a:lvl1pPr>
              <a:defRPr/>
            </a:lvl1pPr>
          </a:lstStyle>
          <a:p>
            <a:fld id="{DD953526-3127-4E2C-8D2E-71CE36CACE79}" type="slidenum">
              <a:rPr lang="en-US"/>
              <a:pPr/>
              <a:t>‹#›</a:t>
            </a:fld>
            <a:endParaRPr lang="en-US"/>
          </a:p>
        </p:txBody>
      </p:sp>
    </p:spTree>
    <p:extLst>
      <p:ext uri="{BB962C8B-B14F-4D97-AF65-F5344CB8AC3E}">
        <p14:creationId xmlns:p14="http://schemas.microsoft.com/office/powerpoint/2010/main" val="2005996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70013"/>
            <a:ext cx="4037013" cy="5153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370013"/>
            <a:ext cx="4038600" cy="5153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6"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7" name="Rectangle 5"/>
          <p:cNvSpPr>
            <a:spLocks noGrp="1" noChangeArrowheads="1"/>
          </p:cNvSpPr>
          <p:nvPr>
            <p:ph type="sldNum" idx="12"/>
          </p:nvPr>
        </p:nvSpPr>
        <p:spPr>
          <a:ln/>
        </p:spPr>
        <p:txBody>
          <a:bodyPr/>
          <a:lstStyle>
            <a:lvl1pPr>
              <a:defRPr/>
            </a:lvl1pPr>
          </a:lstStyle>
          <a:p>
            <a:pPr>
              <a:defRPr/>
            </a:pPr>
            <a:fld id="{3EEB8B30-AB1D-49A5-9B03-7FAD98ACA94A}" type="slidenum">
              <a:rPr lang="en-US"/>
              <a:pPr>
                <a:defRPr/>
              </a:pPr>
              <a:t>‹#›</a:t>
            </a:fld>
            <a:endParaRPr lang="en-US"/>
          </a:p>
        </p:txBody>
      </p:sp>
    </p:spTree>
    <p:extLst>
      <p:ext uri="{BB962C8B-B14F-4D97-AF65-F5344CB8AC3E}">
        <p14:creationId xmlns:p14="http://schemas.microsoft.com/office/powerpoint/2010/main" val="422076296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8"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9" name="Rectangle 5"/>
          <p:cNvSpPr>
            <a:spLocks noGrp="1" noChangeArrowheads="1"/>
          </p:cNvSpPr>
          <p:nvPr>
            <p:ph type="sldNum" idx="12"/>
          </p:nvPr>
        </p:nvSpPr>
        <p:spPr>
          <a:ln/>
        </p:spPr>
        <p:txBody>
          <a:bodyPr/>
          <a:lstStyle>
            <a:lvl1pPr>
              <a:defRPr/>
            </a:lvl1pPr>
          </a:lstStyle>
          <a:p>
            <a:pPr>
              <a:defRPr/>
            </a:pPr>
            <a:fld id="{5CEFC626-456E-4323-9273-173AF5C825A2}" type="slidenum">
              <a:rPr lang="en-US"/>
              <a:pPr>
                <a:defRPr/>
              </a:pPr>
              <a:t>‹#›</a:t>
            </a:fld>
            <a:endParaRPr lang="en-US"/>
          </a:p>
        </p:txBody>
      </p:sp>
    </p:spTree>
    <p:extLst>
      <p:ext uri="{BB962C8B-B14F-4D97-AF65-F5344CB8AC3E}">
        <p14:creationId xmlns:p14="http://schemas.microsoft.com/office/powerpoint/2010/main" val="563180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4"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5" name="Rectangle 5"/>
          <p:cNvSpPr>
            <a:spLocks noGrp="1" noChangeArrowheads="1"/>
          </p:cNvSpPr>
          <p:nvPr>
            <p:ph type="sldNum" idx="12"/>
          </p:nvPr>
        </p:nvSpPr>
        <p:spPr>
          <a:ln/>
        </p:spPr>
        <p:txBody>
          <a:bodyPr/>
          <a:lstStyle>
            <a:lvl1pPr>
              <a:defRPr/>
            </a:lvl1pPr>
          </a:lstStyle>
          <a:p>
            <a:pPr>
              <a:defRPr/>
            </a:pPr>
            <a:fld id="{FE888F19-8948-4F0E-9DDE-B3231E4D21E6}" type="slidenum">
              <a:rPr lang="en-US"/>
              <a:pPr>
                <a:defRPr/>
              </a:pPr>
              <a:t>‹#›</a:t>
            </a:fld>
            <a:endParaRPr lang="en-US"/>
          </a:p>
        </p:txBody>
      </p:sp>
    </p:spTree>
    <p:extLst>
      <p:ext uri="{BB962C8B-B14F-4D97-AF65-F5344CB8AC3E}">
        <p14:creationId xmlns:p14="http://schemas.microsoft.com/office/powerpoint/2010/main" val="217105718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3"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4" name="Rectangle 5"/>
          <p:cNvSpPr>
            <a:spLocks noGrp="1" noChangeArrowheads="1"/>
          </p:cNvSpPr>
          <p:nvPr>
            <p:ph type="sldNum" idx="12"/>
          </p:nvPr>
        </p:nvSpPr>
        <p:spPr>
          <a:ln/>
        </p:spPr>
        <p:txBody>
          <a:bodyPr/>
          <a:lstStyle>
            <a:lvl1pPr>
              <a:defRPr/>
            </a:lvl1pPr>
          </a:lstStyle>
          <a:p>
            <a:pPr>
              <a:defRPr/>
            </a:pPr>
            <a:fld id="{4495874C-7302-4E40-A488-80B3B40B6666}" type="slidenum">
              <a:rPr lang="en-US"/>
              <a:pPr>
                <a:defRPr/>
              </a:pPr>
              <a:t>‹#›</a:t>
            </a:fld>
            <a:endParaRPr lang="en-US"/>
          </a:p>
        </p:txBody>
      </p:sp>
    </p:spTree>
    <p:extLst>
      <p:ext uri="{BB962C8B-B14F-4D97-AF65-F5344CB8AC3E}">
        <p14:creationId xmlns:p14="http://schemas.microsoft.com/office/powerpoint/2010/main" val="232845527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6"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7" name="Rectangle 5"/>
          <p:cNvSpPr>
            <a:spLocks noGrp="1" noChangeArrowheads="1"/>
          </p:cNvSpPr>
          <p:nvPr>
            <p:ph type="sldNum" idx="12"/>
          </p:nvPr>
        </p:nvSpPr>
        <p:spPr>
          <a:ln/>
        </p:spPr>
        <p:txBody>
          <a:bodyPr/>
          <a:lstStyle>
            <a:lvl1pPr>
              <a:defRPr/>
            </a:lvl1pPr>
          </a:lstStyle>
          <a:p>
            <a:pPr>
              <a:defRPr/>
            </a:pPr>
            <a:fld id="{10971FD2-9742-4672-842A-DC4CB5D7333B}" type="slidenum">
              <a:rPr lang="en-US"/>
              <a:pPr>
                <a:defRPr/>
              </a:pPr>
              <a:t>‹#›</a:t>
            </a:fld>
            <a:endParaRPr lang="en-US"/>
          </a:p>
        </p:txBody>
      </p:sp>
    </p:spTree>
    <p:extLst>
      <p:ext uri="{BB962C8B-B14F-4D97-AF65-F5344CB8AC3E}">
        <p14:creationId xmlns:p14="http://schemas.microsoft.com/office/powerpoint/2010/main" val="67741260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6"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7" name="Rectangle 5"/>
          <p:cNvSpPr>
            <a:spLocks noGrp="1" noChangeArrowheads="1"/>
          </p:cNvSpPr>
          <p:nvPr>
            <p:ph type="sldNum" idx="12"/>
          </p:nvPr>
        </p:nvSpPr>
        <p:spPr>
          <a:ln/>
        </p:spPr>
        <p:txBody>
          <a:bodyPr/>
          <a:lstStyle>
            <a:lvl1pPr>
              <a:defRPr/>
            </a:lvl1pPr>
          </a:lstStyle>
          <a:p>
            <a:pPr>
              <a:defRPr/>
            </a:pPr>
            <a:fld id="{095C0B69-2EF1-46B2-BDF6-317D3349A7FD}" type="slidenum">
              <a:rPr lang="en-US"/>
              <a:pPr>
                <a:defRPr/>
              </a:pPr>
              <a:t>‹#›</a:t>
            </a:fld>
            <a:endParaRPr lang="en-US"/>
          </a:p>
        </p:txBody>
      </p:sp>
    </p:spTree>
    <p:extLst>
      <p:ext uri="{BB962C8B-B14F-4D97-AF65-F5344CB8AC3E}">
        <p14:creationId xmlns:p14="http://schemas.microsoft.com/office/powerpoint/2010/main" val="38370858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5"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6" name="Rectangle 5"/>
          <p:cNvSpPr>
            <a:spLocks noGrp="1" noChangeArrowheads="1"/>
          </p:cNvSpPr>
          <p:nvPr>
            <p:ph type="sldNum" idx="12"/>
          </p:nvPr>
        </p:nvSpPr>
        <p:spPr>
          <a:ln/>
        </p:spPr>
        <p:txBody>
          <a:bodyPr/>
          <a:lstStyle>
            <a:lvl1pPr>
              <a:defRPr/>
            </a:lvl1pPr>
          </a:lstStyle>
          <a:p>
            <a:pPr>
              <a:defRPr/>
            </a:pPr>
            <a:fld id="{1A653197-E048-491D-B568-7AE9CD64DEBB}" type="slidenum">
              <a:rPr lang="en-US"/>
              <a:pPr>
                <a:defRPr/>
              </a:pPr>
              <a:t>‹#›</a:t>
            </a:fld>
            <a:endParaRPr lang="en-US"/>
          </a:p>
        </p:txBody>
      </p:sp>
    </p:spTree>
    <p:extLst>
      <p:ext uri="{BB962C8B-B14F-4D97-AF65-F5344CB8AC3E}">
        <p14:creationId xmlns:p14="http://schemas.microsoft.com/office/powerpoint/2010/main" val="205313483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457200" y="44450"/>
            <a:ext cx="8228013" cy="1209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dirty="0" smtClean="0"/>
              <a:t>Click to edit the title text format</a:t>
            </a:r>
          </a:p>
        </p:txBody>
      </p:sp>
      <p:sp>
        <p:nvSpPr>
          <p:cNvPr id="1027" name="Rectangle 2"/>
          <p:cNvSpPr>
            <a:spLocks noGrp="1" noChangeArrowheads="1"/>
          </p:cNvSpPr>
          <p:nvPr>
            <p:ph type="body" idx="1"/>
          </p:nvPr>
        </p:nvSpPr>
        <p:spPr bwMode="auto">
          <a:xfrm>
            <a:off x="457200" y="1370013"/>
            <a:ext cx="8228013" cy="5153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2" name="Rectangle 3"/>
          <p:cNvSpPr>
            <a:spLocks noGrp="1" noChangeArrowheads="1"/>
          </p:cNvSpPr>
          <p:nvPr>
            <p:ph type="dt"/>
          </p:nvPr>
        </p:nvSpPr>
        <p:spPr bwMode="auto">
          <a:xfrm>
            <a:off x="457200" y="6553200"/>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nSpc>
                <a:spcPct val="100000"/>
              </a:lnSpc>
              <a:spcBef>
                <a:spcPct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smtClean="0">
                <a:solidFill>
                  <a:srgbClr val="000000"/>
                </a:solidFill>
              </a:defRPr>
            </a:lvl1pPr>
          </a:lstStyle>
          <a:p>
            <a:pPr>
              <a:defRPr/>
            </a:pPr>
            <a:r>
              <a:rPr lang="en-US" smtClean="0"/>
              <a:t>5.11.10</a:t>
            </a:r>
            <a:endParaRPr lang="bg-BG" dirty="0"/>
          </a:p>
        </p:txBody>
      </p:sp>
      <p:sp>
        <p:nvSpPr>
          <p:cNvPr id="1028" name="Rectangle 4"/>
          <p:cNvSpPr>
            <a:spLocks noGrp="1" noChangeArrowheads="1"/>
          </p:cNvSpPr>
          <p:nvPr>
            <p:ph type="ftr"/>
          </p:nvPr>
        </p:nvSpPr>
        <p:spPr bwMode="auto">
          <a:xfrm>
            <a:off x="2627313" y="6553200"/>
            <a:ext cx="3887787"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ctr">
              <a:lnSpc>
                <a:spcPct val="100000"/>
              </a:lnSpc>
              <a:spcBef>
                <a:spcPct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smtClean="0">
                <a:solidFill>
                  <a:srgbClr val="000000"/>
                </a:solidFill>
              </a:defRPr>
            </a:lvl1pPr>
          </a:lstStyle>
          <a:p>
            <a:pPr>
              <a:defRPr/>
            </a:pPr>
            <a:r>
              <a:rPr lang="en-US" dirty="0" smtClean="0"/>
              <a:t>86th IETF CCAMP Working Group</a:t>
            </a:r>
            <a:endParaRPr lang="en-US" dirty="0"/>
          </a:p>
        </p:txBody>
      </p:sp>
      <p:sp>
        <p:nvSpPr>
          <p:cNvPr id="1029" name="Rectangle 5"/>
          <p:cNvSpPr>
            <a:spLocks noGrp="1" noChangeArrowheads="1"/>
          </p:cNvSpPr>
          <p:nvPr>
            <p:ph type="sldNum"/>
          </p:nvPr>
        </p:nvSpPr>
        <p:spPr bwMode="auto">
          <a:xfrm>
            <a:off x="6553200" y="6553200"/>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lnSpc>
                <a:spcPct val="100000"/>
              </a:lnSpc>
              <a:spcBef>
                <a:spcPct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000000"/>
                </a:solidFill>
              </a:defRPr>
            </a:lvl1pPr>
          </a:lstStyle>
          <a:p>
            <a:pPr>
              <a:defRPr/>
            </a:pPr>
            <a:fld id="{8F2AB41B-3B07-48C5-A4CE-D864BAB0ED1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49"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timing>
    <p:tnLst>
      <p:par>
        <p:cTn id="1" dur="indefinite" restart="never" nodeType="tmRoot"/>
      </p:par>
    </p:tnLst>
  </p:timing>
  <p:hf sldNum="0" hdr="0" dt="0"/>
  <p:txStyles>
    <p:titleStyle>
      <a:lvl1pPr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DejaVu Sans" pitchFamily="34" charset="2"/>
          <a:cs typeface="DejaVu Sans" pitchFamily="34" charset="2"/>
        </a:defRPr>
      </a:lvl2pPr>
      <a:lvl3pPr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DejaVu Sans" pitchFamily="34" charset="2"/>
          <a:cs typeface="DejaVu Sans" pitchFamily="34" charset="2"/>
        </a:defRPr>
      </a:lvl3pPr>
      <a:lvl4pPr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DejaVu Sans" pitchFamily="34" charset="2"/>
          <a:cs typeface="DejaVu Sans" pitchFamily="34" charset="2"/>
        </a:defRPr>
      </a:lvl4pPr>
      <a:lvl5pPr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DejaVu Sans" pitchFamily="34" charset="2"/>
          <a:cs typeface="DejaVu Sans" pitchFamily="34" charset="2"/>
        </a:defRPr>
      </a:lvl5pPr>
      <a:lvl6pPr marL="2514600" indent="-228600"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DejaVu Sans" pitchFamily="34" charset="2"/>
          <a:cs typeface="DejaVu Sans" pitchFamily="34" charset="2"/>
        </a:defRPr>
      </a:lvl6pPr>
      <a:lvl7pPr marL="2971800" indent="-228600"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DejaVu Sans" pitchFamily="34" charset="2"/>
          <a:cs typeface="DejaVu Sans" pitchFamily="34" charset="2"/>
        </a:defRPr>
      </a:lvl7pPr>
      <a:lvl8pPr marL="3429000" indent="-228600"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DejaVu Sans" pitchFamily="34" charset="2"/>
          <a:cs typeface="DejaVu Sans" pitchFamily="34" charset="2"/>
        </a:defRPr>
      </a:lvl8pPr>
      <a:lvl9pPr marL="3886200" indent="-228600"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DejaVu Sans" pitchFamily="34" charset="2"/>
          <a:cs typeface="DejaVu Sans" pitchFamily="34" charset="2"/>
        </a:defRPr>
      </a:lvl9pPr>
    </p:titleStyle>
    <p:bodyStyle>
      <a:lvl1pPr marL="457200" indent="-457200" algn="l" defTabSz="457200" rtl="0" eaLnBrk="0" fontAlgn="base" hangingPunct="0">
        <a:spcBef>
          <a:spcPts val="800"/>
        </a:spcBef>
        <a:spcAft>
          <a:spcPct val="0"/>
        </a:spcAft>
        <a:buClr>
          <a:srgbClr val="000000"/>
        </a:buClr>
        <a:buSzPct val="100000"/>
        <a:buFont typeface="Arial" pitchFamily="34" charset="0"/>
        <a:buChar char="•"/>
        <a:defRPr sz="3200">
          <a:solidFill>
            <a:srgbClr val="000000"/>
          </a:solidFill>
          <a:latin typeface="+mn-lt"/>
          <a:ea typeface="+mn-ea"/>
          <a:cs typeface="+mn-cs"/>
        </a:defRPr>
      </a:lvl1pPr>
      <a:lvl2pPr marL="914400" indent="-457200" algn="l" defTabSz="457200" rtl="0" eaLnBrk="0" fontAlgn="base" hangingPunct="0">
        <a:spcBef>
          <a:spcPts val="700"/>
        </a:spcBef>
        <a:spcAft>
          <a:spcPct val="0"/>
        </a:spcAft>
        <a:buClr>
          <a:srgbClr val="000000"/>
        </a:buClr>
        <a:buSzPct val="100000"/>
        <a:buFont typeface="Arial" pitchFamily="34" charset="0"/>
        <a:buChar char="‒"/>
        <a:defRPr sz="2800">
          <a:solidFill>
            <a:srgbClr val="000000"/>
          </a:solidFill>
          <a:latin typeface="+mn-lt"/>
          <a:ea typeface="+mn-ea"/>
          <a:cs typeface="+mn-cs"/>
        </a:defRPr>
      </a:lvl2pPr>
      <a:lvl3pPr marL="1257300" indent="-342900" algn="l" defTabSz="457200" rtl="0" eaLnBrk="0" fontAlgn="base" hangingPunct="0">
        <a:spcBef>
          <a:spcPts val="600"/>
        </a:spcBef>
        <a:spcAft>
          <a:spcPct val="0"/>
        </a:spcAft>
        <a:buClr>
          <a:srgbClr val="000000"/>
        </a:buClr>
        <a:buSzPct val="100000"/>
        <a:buFont typeface="Arial" pitchFamily="34" charset="0"/>
        <a:buChar char="•"/>
        <a:defRPr sz="2400">
          <a:solidFill>
            <a:srgbClr val="000000"/>
          </a:solidFill>
          <a:latin typeface="+mn-lt"/>
          <a:ea typeface="+mn-ea"/>
          <a:cs typeface="+mn-cs"/>
        </a:defRPr>
      </a:lvl3pPr>
      <a:lvl4pPr marL="1714500" indent="-342900" algn="l" defTabSz="457200" rtl="0" eaLnBrk="0" fontAlgn="base" hangingPunct="0">
        <a:spcBef>
          <a:spcPts val="500"/>
        </a:spcBef>
        <a:spcAft>
          <a:spcPct val="0"/>
        </a:spcAft>
        <a:buClr>
          <a:srgbClr val="000000"/>
        </a:buClr>
        <a:buSzPct val="100000"/>
        <a:buFont typeface="Arial" pitchFamily="34" charset="0"/>
        <a:buChar char="‒"/>
        <a:defRPr sz="2000">
          <a:solidFill>
            <a:srgbClr val="000000"/>
          </a:solidFill>
          <a:latin typeface="+mn-lt"/>
          <a:ea typeface="+mn-ea"/>
          <a:cs typeface="+mn-cs"/>
        </a:defRPr>
      </a:lvl4pPr>
      <a:lvl5pPr marL="2171700" indent="-342900" algn="l" defTabSz="457200" rtl="0" eaLnBrk="0" fontAlgn="base" hangingPunct="0">
        <a:spcBef>
          <a:spcPts val="500"/>
        </a:spcBef>
        <a:spcAft>
          <a:spcPct val="0"/>
        </a:spcAft>
        <a:buClr>
          <a:srgbClr val="000000"/>
        </a:buClr>
        <a:buSzPct val="100000"/>
        <a:buFont typeface="Arial" pitchFamily="34" charset="0"/>
        <a:buChar char="•"/>
        <a:defRPr sz="2000">
          <a:solidFill>
            <a:srgbClr val="000000"/>
          </a:solidFill>
          <a:latin typeface="+mn-lt"/>
          <a:ea typeface="+mn-ea"/>
          <a:cs typeface="+mn-cs"/>
        </a:defRPr>
      </a:lvl5pPr>
      <a:lvl6pPr marL="25146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ea typeface="Arial" charset="0"/>
              </a:defRPr>
            </a:lvl1pPr>
          </a:lstStyle>
          <a:p>
            <a:pPr defTabSz="914400">
              <a:lnSpc>
                <a:spcPct val="100000"/>
              </a:lnSpc>
              <a:spcBef>
                <a:spcPct val="0"/>
              </a:spcBef>
              <a:buClrTx/>
              <a:buSzTx/>
              <a:buFontTx/>
              <a:buNone/>
              <a:defRPr/>
            </a:pPr>
            <a:r>
              <a:rPr lang="en-US">
                <a:latin typeface="Calibri" charset="0"/>
                <a:cs typeface="Arial" charset="0"/>
              </a:rPr>
              <a:t>November 2010</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ea typeface="Arial" charset="0"/>
              </a:defRPr>
            </a:lvl1pPr>
          </a:lstStyle>
          <a:p>
            <a:pPr defTabSz="914400">
              <a:lnSpc>
                <a:spcPct val="100000"/>
              </a:lnSpc>
              <a:spcBef>
                <a:spcPct val="0"/>
              </a:spcBef>
              <a:buClrTx/>
              <a:buSzTx/>
              <a:buFontTx/>
              <a:buNone/>
              <a:defRPr/>
            </a:pPr>
            <a:r>
              <a:rPr lang="en-US">
                <a:latin typeface="Calibri" charset="0"/>
                <a:cs typeface="Arial" charset="0"/>
              </a:rPr>
              <a:t>79th IETF Beijing, China</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defTabSz="914400">
              <a:lnSpc>
                <a:spcPct val="100000"/>
              </a:lnSpc>
              <a:spcBef>
                <a:spcPct val="0"/>
              </a:spcBef>
              <a:buClrTx/>
              <a:buSzTx/>
              <a:buFontTx/>
              <a:buNone/>
            </a:pPr>
            <a:fld id="{93046FE3-22AE-4464-9068-D03D5DCBAB7F}" type="slidenum">
              <a:rPr lang="en-US">
                <a:latin typeface="Calibri" charset="0"/>
                <a:ea typeface="+mn-ea"/>
                <a:cs typeface="Arial" charset="0"/>
              </a:rPr>
              <a:pPr defTabSz="914400">
                <a:lnSpc>
                  <a:spcPct val="100000"/>
                </a:lnSpc>
                <a:spcBef>
                  <a:spcPct val="0"/>
                </a:spcBef>
                <a:buClrTx/>
                <a:buSzTx/>
                <a:buFontTx/>
                <a:buNone/>
              </a:pPr>
              <a:t>‹#›</a:t>
            </a:fld>
            <a:endParaRPr lang="en-US">
              <a:latin typeface="Calibri" charset="0"/>
              <a:ea typeface="+mn-ea"/>
              <a:cs typeface="Arial" charset="0"/>
            </a:endParaRPr>
          </a:p>
        </p:txBody>
      </p:sp>
    </p:spTree>
    <p:extLst>
      <p:ext uri="{BB962C8B-B14F-4D97-AF65-F5344CB8AC3E}">
        <p14:creationId xmlns:p14="http://schemas.microsoft.com/office/powerpoint/2010/main" val="24090350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128"/>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etf.org/about/note-well.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ietf.org/rfc/rfc4879.txt" TargetMode="External"/><Relationship Id="rId5" Type="http://schemas.openxmlformats.org/officeDocument/2006/relationships/hyperlink" Target="http://www.ietf.org/rfc/rfc3979.txt" TargetMode="External"/><Relationship Id="rId4" Type="http://schemas.openxmlformats.org/officeDocument/2006/relationships/hyperlink" Target="http://www.ietf.org/rfc/rfc5378.txt"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tools.ietf.org/wg/ccamp"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Grp="1" noChangeArrowheads="1"/>
          </p:cNvSpPr>
          <p:nvPr>
            <p:ph type="title"/>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t>IETF Note Well</a:t>
            </a:r>
          </a:p>
        </p:txBody>
      </p:sp>
      <p:sp>
        <p:nvSpPr>
          <p:cNvPr id="3075" name="Rectangle 2"/>
          <p:cNvSpPr>
            <a:spLocks noGrp="1" noChangeArrowheads="1"/>
          </p:cNvSpPr>
          <p:nvPr>
            <p:ph idx="1"/>
          </p:nvPr>
        </p:nvSpPr>
        <p:spPr/>
        <p:txBody>
          <a:bodyPr>
            <a:normAutofit fontScale="85000" lnSpcReduction="20000"/>
          </a:bodyPr>
          <a:lstStyle/>
          <a:p>
            <a:pPr marL="0" indent="0">
              <a:buNone/>
            </a:pPr>
            <a:r>
              <a:rPr lang="en-US" sz="1600" dirty="0">
                <a:hlinkClick r:id="rId3"/>
              </a:rPr>
              <a:t>http://</a:t>
            </a:r>
            <a:r>
              <a:rPr lang="en-US" sz="1600" dirty="0" smtClean="0">
                <a:hlinkClick r:id="rId3"/>
              </a:rPr>
              <a:t>www.ietf.org/about/note-well.html</a:t>
            </a:r>
            <a:r>
              <a:rPr lang="en-US" sz="1600" dirty="0" smtClean="0"/>
              <a:t>:</a:t>
            </a:r>
            <a:endParaRPr lang="en-US" sz="1600" dirty="0"/>
          </a:p>
          <a:p>
            <a:pPr marL="0" indent="0">
              <a:buNone/>
            </a:pPr>
            <a:r>
              <a:rPr lang="en-US" sz="1600" dirty="0" smtClean="0"/>
              <a:t>Any </a:t>
            </a:r>
            <a:r>
              <a:rPr lang="en-US" sz="1600" dirty="0"/>
              <a:t>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pPr lvl="1"/>
            <a:r>
              <a:rPr lang="en-US" sz="1600" dirty="0"/>
              <a:t>The IETF plenary session</a:t>
            </a:r>
          </a:p>
          <a:p>
            <a:pPr lvl="1"/>
            <a:r>
              <a:rPr lang="en-US" sz="1600" dirty="0"/>
              <a:t>The IESG, or any member thereof on behalf of the IESG</a:t>
            </a:r>
          </a:p>
          <a:p>
            <a:pPr lvl="1"/>
            <a:r>
              <a:rPr lang="en-US" sz="1600" dirty="0"/>
              <a:t>Any IETF mailing list, including the IETF list itself, any working group or design team list, or any other list functioning under IETF auspices </a:t>
            </a:r>
          </a:p>
          <a:p>
            <a:pPr lvl="1"/>
            <a:r>
              <a:rPr lang="en-US" sz="1600" dirty="0"/>
              <a:t>Any IETF working group or portion thereof</a:t>
            </a:r>
          </a:p>
          <a:p>
            <a:pPr lvl="1"/>
            <a:r>
              <a:rPr lang="en-US" sz="1600" dirty="0"/>
              <a:t>Any Birds of a Feather (BOF) session</a:t>
            </a:r>
          </a:p>
          <a:p>
            <a:pPr lvl="1"/>
            <a:r>
              <a:rPr lang="en-US" sz="1600" dirty="0"/>
              <a:t>The IAB or any member thereof on behalf of the IAB</a:t>
            </a:r>
          </a:p>
          <a:p>
            <a:pPr lvl="1"/>
            <a:r>
              <a:rPr lang="en-US" sz="1600" dirty="0"/>
              <a:t>The RFC Editor or the Internet-Drafts function</a:t>
            </a:r>
          </a:p>
          <a:p>
            <a:pPr marL="0" indent="0">
              <a:buNone/>
            </a:pPr>
            <a:r>
              <a:rPr lang="en-US" sz="1600" dirty="0"/>
              <a:t>All IETF Contributions are subject to the rules of </a:t>
            </a:r>
            <a:r>
              <a:rPr lang="en-US" sz="1600" dirty="0">
                <a:hlinkClick r:id="rId4"/>
              </a:rPr>
              <a:t>RFC 5378</a:t>
            </a:r>
            <a:r>
              <a:rPr lang="en-US" sz="1600" dirty="0"/>
              <a:t> and </a:t>
            </a:r>
            <a:r>
              <a:rPr lang="en-US" sz="1600" dirty="0">
                <a:hlinkClick r:id="rId5"/>
              </a:rPr>
              <a:t>RFC 3979</a:t>
            </a:r>
            <a:r>
              <a:rPr lang="en-US" sz="1600" dirty="0"/>
              <a:t> (updated by </a:t>
            </a:r>
            <a:r>
              <a:rPr lang="en-US" sz="1600" dirty="0">
                <a:hlinkClick r:id="rId6"/>
              </a:rPr>
              <a:t>RFC 4879</a:t>
            </a:r>
            <a:r>
              <a:rPr lang="en-US" sz="1600" dirty="0"/>
              <a:t>). </a:t>
            </a:r>
          </a:p>
          <a:p>
            <a:pPr marL="0" indent="0">
              <a:buNone/>
            </a:pPr>
            <a:r>
              <a:rPr lang="en-US" sz="1600" dirty="0"/>
              <a:t>Statements made outside of an IETF session, mailing list or other function, that are clearly not intended to be input to an IETF activity, group or function, are not IETF Contributions in the context of this notice.</a:t>
            </a:r>
          </a:p>
          <a:p>
            <a:pPr marL="0" indent="0">
              <a:buNone/>
            </a:pPr>
            <a:r>
              <a:rPr lang="en-US" sz="1600" dirty="0"/>
              <a:t>Please consult </a:t>
            </a:r>
            <a:r>
              <a:rPr lang="en-US" sz="1600" dirty="0">
                <a:hlinkClick r:id="rId4"/>
              </a:rPr>
              <a:t>RFC 5378</a:t>
            </a:r>
            <a:r>
              <a:rPr lang="en-US" sz="1600" dirty="0"/>
              <a:t> and </a:t>
            </a:r>
            <a:r>
              <a:rPr lang="en-US" sz="1600" dirty="0">
                <a:hlinkClick r:id="rId5"/>
              </a:rPr>
              <a:t>RFC 3979</a:t>
            </a:r>
            <a:r>
              <a:rPr lang="en-US" sz="1600" dirty="0"/>
              <a:t> for details.</a:t>
            </a:r>
          </a:p>
          <a:p>
            <a:pPr marL="0" indent="0">
              <a:buNone/>
            </a:pPr>
            <a:r>
              <a:rPr lang="en-US" sz="1600" dirty="0"/>
              <a:t>A participant in any IETF activity is deemed to accept all IETF rules of process, as documented in Best Current Practices RFCs and IESG Statements.</a:t>
            </a:r>
          </a:p>
          <a:p>
            <a:pPr marL="0" indent="0">
              <a:buNone/>
            </a:pPr>
            <a:r>
              <a:rPr lang="en-US" sz="1600" dirty="0"/>
              <a:t>A participant in any IETF activity acknowledges that written, audio and video records of meetings may be made and may be available to the public. </a:t>
            </a:r>
            <a:endParaRPr lang="en-US" sz="1600" dirty="0" smtClean="0"/>
          </a:p>
        </p:txBody>
      </p:sp>
      <p:sp>
        <p:nvSpPr>
          <p:cNvPr id="3076" name="Footer Placeholder 4"/>
          <p:cNvSpPr>
            <a:spLocks noGrp="1"/>
          </p:cNvSpPr>
          <p:nvPr>
            <p:ph type="ftr" idx="11"/>
          </p:nvPr>
        </p:nvSpPr>
        <p:spPr>
          <a:noFill/>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pPr eaLnBrk="1" hangingPunct="1"/>
            <a:r>
              <a:rPr lang="en-US" dirty="0" smtClean="0">
                <a:solidFill>
                  <a:srgbClr val="000000"/>
                </a:solidFill>
              </a:rPr>
              <a:t>86th IETF CCAMP Working Group</a:t>
            </a:r>
            <a:endParaRPr lang="en-US" dirty="0">
              <a:solidFill>
                <a:srgbClr val="00000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1"/>
          <p:cNvSpPr>
            <a:spLocks noGrp="1" noChangeArrowheads="1"/>
          </p:cNvSpPr>
          <p:nvPr>
            <p:ph type="title"/>
          </p:nvPr>
        </p:nvSpPr>
        <p:spPr/>
        <p:txBody>
          <a:bodyPr/>
          <a:lstStyle/>
          <a:p>
            <a:r>
              <a:rPr lang="en-US" dirty="0" smtClean="0"/>
              <a:t>G.698.2 Related (</a:t>
            </a:r>
            <a:r>
              <a:rPr lang="en-US" dirty="0" err="1" smtClean="0"/>
              <a:t>cont</a:t>
            </a:r>
            <a:r>
              <a:rPr lang="en-US" dirty="0" smtClean="0"/>
              <a:t>)</a:t>
            </a:r>
          </a:p>
        </p:txBody>
      </p:sp>
      <p:sp>
        <p:nvSpPr>
          <p:cNvPr id="6146" name="Rectangle 2"/>
          <p:cNvSpPr>
            <a:spLocks noGrp="1" noChangeArrowheads="1"/>
          </p:cNvSpPr>
          <p:nvPr>
            <p:ph idx="1"/>
          </p:nvPr>
        </p:nvSpPr>
        <p:spPr>
          <a:xfrm>
            <a:off x="457200" y="1142999"/>
            <a:ext cx="8458200" cy="5486401"/>
          </a:xfrm>
        </p:spPr>
        <p:txBody>
          <a:bodyPr>
            <a:normAutofit/>
          </a:bodyPr>
          <a:lstStyle/>
          <a:p>
            <a:r>
              <a:rPr lang="de-DE" dirty="0" smtClean="0"/>
              <a:t>Can Q6 provide guidance on which parameters is work ongoing: 10G, 40G, 100G, 400G, 1T? </a:t>
            </a:r>
          </a:p>
          <a:p>
            <a:r>
              <a:rPr lang="de-DE" dirty="0" smtClean="0"/>
              <a:t>How will transceivers </a:t>
            </a:r>
            <a:r>
              <a:rPr lang="de-DE" dirty="0"/>
              <a:t>that meet a set of application codes </a:t>
            </a:r>
            <a:r>
              <a:rPr lang="de-DE" dirty="0" smtClean="0"/>
              <a:t>(&gt;1) be represented?</a:t>
            </a:r>
          </a:p>
          <a:p>
            <a:pPr lvl="1"/>
            <a:r>
              <a:rPr lang="de-DE" dirty="0" smtClean="0"/>
              <a:t>E.g. A receiver that can </a:t>
            </a:r>
            <a:r>
              <a:rPr lang="de-DE" dirty="0" smtClean="0"/>
              <a:t>operate </a:t>
            </a:r>
            <a:r>
              <a:rPr lang="de-DE" dirty="0" smtClean="0"/>
              <a:t>over an extended range</a:t>
            </a:r>
          </a:p>
        </p:txBody>
      </p:sp>
      <p:sp>
        <p:nvSpPr>
          <p:cNvPr id="5122" name="Footer Placeholder 4"/>
          <p:cNvSpPr>
            <a:spLocks noGrp="1"/>
          </p:cNvSpPr>
          <p:nvPr>
            <p:ph type="ftr" idx="11"/>
          </p:nvPr>
        </p:nvSpPr>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r>
              <a:rPr lang="en-US" smtClean="0"/>
              <a:t>86th IETF CCAMP Working Group</a:t>
            </a:r>
            <a:endParaRPr lang="en-US" dirty="0"/>
          </a:p>
        </p:txBody>
      </p:sp>
      <p:sp>
        <p:nvSpPr>
          <p:cNvPr id="10" name="Footer Placeholder 4"/>
          <p:cNvSpPr txBox="1">
            <a:spLocks/>
          </p:cNvSpPr>
          <p:nvPr/>
        </p:nvSpPr>
        <p:spPr bwMode="auto">
          <a:xfrm>
            <a:off x="2628900" y="6553200"/>
            <a:ext cx="3887787"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ctr" defTabSz="457200" rtl="0" eaLnBrk="0" fontAlgn="base" hangingPunct="0">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charset="0"/>
                <a:ea typeface="DejaVu Sans" pitchFamily="34" charset="2"/>
                <a:cs typeface="DejaVu Sans" pitchFamily="34" charset="2"/>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5pPr>
            <a:lvl6pPr marL="25146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6pPr>
            <a:lvl7pPr marL="29718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7pPr>
            <a:lvl8pPr marL="34290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8pPr>
            <a:lvl9pPr marL="38862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9pPr>
          </a:lstStyle>
          <a:p>
            <a:pPr eaLnBrk="1" hangingPunct="1"/>
            <a:r>
              <a:rPr lang="en-US" dirty="0" smtClean="0">
                <a:solidFill>
                  <a:srgbClr val="000000"/>
                </a:solidFill>
              </a:rPr>
              <a:t>86th IETF CCAMP Working Group</a:t>
            </a:r>
            <a:endParaRPr lang="en-US" dirty="0">
              <a:solidFill>
                <a:srgbClr val="000000"/>
              </a:solidFill>
            </a:endParaRPr>
          </a:p>
        </p:txBody>
      </p:sp>
      <p:sp>
        <p:nvSpPr>
          <p:cNvPr id="11" name="Slide Number Placeholder 5"/>
          <p:cNvSpPr txBox="1">
            <a:spLocks/>
          </p:cNvSpPr>
          <p:nvPr/>
        </p:nvSpPr>
        <p:spPr bwMode="auto">
          <a:xfrm>
            <a:off x="6554787" y="6553200"/>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r" defTabSz="457200" rtl="0" eaLnBrk="0" fontAlgn="base" hangingPunct="0">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charset="0"/>
                <a:ea typeface="DejaVu Sans" pitchFamily="34" charset="2"/>
                <a:cs typeface="DejaVu Sans" pitchFamily="34" charset="2"/>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5pPr>
            <a:lvl6pPr marL="25146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6pPr>
            <a:lvl7pPr marL="29718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7pPr>
            <a:lvl8pPr marL="34290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8pPr>
            <a:lvl9pPr marL="38862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9pPr>
          </a:lstStyle>
          <a:p>
            <a:pPr eaLnBrk="1" hangingPunct="1"/>
            <a:fld id="{3626C306-02B4-468F-98B2-340C3435360E}" type="slidenum">
              <a:rPr lang="en-US" smtClean="0">
                <a:solidFill>
                  <a:srgbClr val="000000"/>
                </a:solidFill>
              </a:rPr>
              <a:pPr eaLnBrk="1" hangingPunct="1"/>
              <a:t>10</a:t>
            </a:fld>
            <a:endParaRPr lang="en-US" smtClean="0">
              <a:solidFill>
                <a:srgbClr val="000000"/>
              </a:solidFill>
            </a:endParaRPr>
          </a:p>
        </p:txBody>
      </p:sp>
    </p:spTree>
    <p:extLst>
      <p:ext uri="{BB962C8B-B14F-4D97-AF65-F5344CB8AC3E}">
        <p14:creationId xmlns:p14="http://schemas.microsoft.com/office/powerpoint/2010/main" val="355727988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Other Q Related</a:t>
            </a:r>
            <a:endParaRPr lang="en-US" dirty="0"/>
          </a:p>
        </p:txBody>
      </p:sp>
      <p:sp>
        <p:nvSpPr>
          <p:cNvPr id="3" name="Subtitle 2"/>
          <p:cNvSpPr>
            <a:spLocks noGrp="1"/>
          </p:cNvSpPr>
          <p:nvPr>
            <p:ph idx="1"/>
          </p:nvPr>
        </p:nvSpPr>
        <p:spPr/>
        <p:txBody>
          <a:bodyPr/>
          <a:lstStyle/>
          <a:p>
            <a:r>
              <a:rPr lang="en-GB" dirty="0" smtClean="0"/>
              <a:t>What future management parameters will be introduced to support:</a:t>
            </a:r>
          </a:p>
          <a:p>
            <a:pPr lvl="1"/>
            <a:r>
              <a:rPr lang="en-GB" dirty="0" smtClean="0"/>
              <a:t>Colourless/Directionless/</a:t>
            </a:r>
            <a:r>
              <a:rPr lang="en-GB" dirty="0" err="1" smtClean="0"/>
              <a:t>Contentionless</a:t>
            </a:r>
            <a:r>
              <a:rPr lang="en-GB" dirty="0" smtClean="0"/>
              <a:t> ROADMs</a:t>
            </a:r>
            <a:r>
              <a:rPr lang="en-GB" dirty="0" smtClean="0"/>
              <a:t>?</a:t>
            </a:r>
          </a:p>
          <a:p>
            <a:r>
              <a:rPr lang="en-GB" dirty="0" smtClean="0"/>
              <a:t>Wrap-up of discussion (also see minutes)</a:t>
            </a:r>
            <a:endParaRPr lang="en-GB" dirty="0" smtClean="0"/>
          </a:p>
          <a:p>
            <a:pPr lvl="2"/>
            <a:r>
              <a:rPr lang="en-GB" dirty="0" smtClean="0"/>
              <a:t>Some of this, n</a:t>
            </a:r>
            <a:r>
              <a:rPr lang="en-GB" dirty="0" smtClean="0"/>
              <a:t>ot Q6 questions</a:t>
            </a:r>
            <a:endParaRPr lang="en-GB" dirty="0" smtClean="0"/>
          </a:p>
          <a:p>
            <a:pPr lvl="2"/>
            <a:r>
              <a:rPr lang="en-GB" dirty="0" smtClean="0"/>
              <a:t>For parameters listed in tables, need to liaison with Q14 (management) and Q9 (equipment) for what parameters are supported by the equipment</a:t>
            </a:r>
          </a:p>
          <a:p>
            <a:pPr marL="457200" lvl="1" indent="0">
              <a:buNone/>
            </a:pPr>
            <a:endParaRPr lang="en-US" dirty="0" smtClean="0">
              <a:sym typeface="Wingdings"/>
            </a:endParaRPr>
          </a:p>
          <a:p>
            <a:pPr lvl="1"/>
            <a:endParaRPr lang="en-US" dirty="0"/>
          </a:p>
        </p:txBody>
      </p:sp>
      <p:sp>
        <p:nvSpPr>
          <p:cNvPr id="4" name="Footer Placeholder 3"/>
          <p:cNvSpPr>
            <a:spLocks noGrp="1"/>
          </p:cNvSpPr>
          <p:nvPr>
            <p:ph type="ftr" idx="11"/>
          </p:nvPr>
        </p:nvSpPr>
        <p:spPr/>
        <p:txBody>
          <a:bodyPr/>
          <a:lstStyle/>
          <a:p>
            <a:pPr>
              <a:defRPr/>
            </a:pPr>
            <a:r>
              <a:rPr lang="en-US" smtClean="0"/>
              <a:t>86th IETF CCAMP Working Group</a:t>
            </a:r>
            <a:endParaRPr lang="en-US" dirty="0"/>
          </a:p>
        </p:txBody>
      </p:sp>
    </p:spTree>
    <p:extLst>
      <p:ext uri="{BB962C8B-B14F-4D97-AF65-F5344CB8AC3E}">
        <p14:creationId xmlns:p14="http://schemas.microsoft.com/office/powerpoint/2010/main" val="1893367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1"/>
          <p:cNvSpPr>
            <a:spLocks noGrp="1" noChangeArrowheads="1"/>
          </p:cNvSpPr>
          <p:nvPr>
            <p:ph type="title"/>
          </p:nvPr>
        </p:nvSpPr>
        <p:spPr/>
        <p:txBody>
          <a:bodyPr/>
          <a:lstStyle/>
          <a:p>
            <a:r>
              <a:rPr lang="en-US" dirty="0" smtClean="0"/>
              <a:t>Flexi-Grid Related</a:t>
            </a:r>
          </a:p>
        </p:txBody>
      </p:sp>
      <p:sp>
        <p:nvSpPr>
          <p:cNvPr id="6146" name="Rectangle 2"/>
          <p:cNvSpPr>
            <a:spLocks noGrp="1" noChangeArrowheads="1"/>
          </p:cNvSpPr>
          <p:nvPr>
            <p:ph idx="1"/>
          </p:nvPr>
        </p:nvSpPr>
        <p:spPr>
          <a:xfrm>
            <a:off x="457200" y="1249361"/>
            <a:ext cx="8228013" cy="5380039"/>
          </a:xfrm>
        </p:spPr>
        <p:txBody>
          <a:bodyPr/>
          <a:lstStyle/>
          <a:p>
            <a:pPr marL="350838" indent="-269875">
              <a:lnSpc>
                <a:spcPct val="75000"/>
              </a:lnSpc>
              <a:buClr>
                <a:srgbClr val="002060"/>
              </a:buClr>
            </a:pPr>
            <a:r>
              <a:rPr lang="en-US" dirty="0" smtClean="0"/>
              <a:t>Which concepts are well and less well </a:t>
            </a:r>
            <a:r>
              <a:rPr lang="en-US" dirty="0"/>
              <a:t>defined? </a:t>
            </a:r>
            <a:endParaRPr lang="en-US" dirty="0" smtClean="0"/>
          </a:p>
          <a:p>
            <a:pPr marL="350838" indent="-269875">
              <a:lnSpc>
                <a:spcPct val="75000"/>
              </a:lnSpc>
              <a:buClr>
                <a:srgbClr val="002060"/>
              </a:buClr>
            </a:pPr>
            <a:r>
              <a:rPr lang="en-US" dirty="0" smtClean="0"/>
              <a:t>Which terminology is </a:t>
            </a:r>
            <a:r>
              <a:rPr lang="en-US" dirty="0"/>
              <a:t>well and less well defined</a:t>
            </a:r>
            <a:r>
              <a:rPr lang="en-US" dirty="0" smtClean="0"/>
              <a:t>?</a:t>
            </a:r>
          </a:p>
          <a:p>
            <a:pPr marL="808038" lvl="1" indent="-269875">
              <a:lnSpc>
                <a:spcPct val="75000"/>
              </a:lnSpc>
              <a:buClr>
                <a:srgbClr val="002060"/>
              </a:buClr>
            </a:pPr>
            <a:r>
              <a:rPr lang="en-US" dirty="0" smtClean="0"/>
              <a:t>What should we use as placeholder terminology?</a:t>
            </a:r>
          </a:p>
          <a:p>
            <a:pPr marL="350838" indent="-269875">
              <a:lnSpc>
                <a:spcPct val="75000"/>
              </a:lnSpc>
              <a:buClr>
                <a:srgbClr val="002060"/>
              </a:buClr>
            </a:pPr>
            <a:endParaRPr lang="en-US" dirty="0" smtClean="0"/>
          </a:p>
          <a:p>
            <a:pPr marL="350838" indent="-269875">
              <a:lnSpc>
                <a:spcPct val="75000"/>
              </a:lnSpc>
              <a:buClr>
                <a:srgbClr val="002060"/>
              </a:buClr>
            </a:pPr>
            <a:r>
              <a:rPr lang="en-US" dirty="0" smtClean="0"/>
              <a:t>Four Questions (</a:t>
            </a:r>
            <a:r>
              <a:rPr lang="en-US" dirty="0"/>
              <a:t>see </a:t>
            </a:r>
            <a:r>
              <a:rPr lang="en-US" dirty="0" smtClean="0"/>
              <a:t>slides-86-ccamp-29)</a:t>
            </a:r>
          </a:p>
          <a:p>
            <a:pPr marL="808038" lvl="1" indent="-269875">
              <a:lnSpc>
                <a:spcPct val="75000"/>
              </a:lnSpc>
              <a:buClr>
                <a:srgbClr val="002060"/>
              </a:buClr>
            </a:pPr>
            <a:r>
              <a:rPr lang="en-US" dirty="0">
                <a:solidFill>
                  <a:srgbClr val="376092"/>
                </a:solidFill>
              </a:rPr>
              <a:t>What is the relation between optical signal layer (</a:t>
            </a:r>
            <a:r>
              <a:rPr lang="en-US" dirty="0" err="1">
                <a:solidFill>
                  <a:srgbClr val="376092"/>
                </a:solidFill>
              </a:rPr>
              <a:t>OCh</a:t>
            </a:r>
            <a:r>
              <a:rPr lang="en-US" dirty="0">
                <a:solidFill>
                  <a:srgbClr val="376092"/>
                </a:solidFill>
              </a:rPr>
              <a:t>) and media layer</a:t>
            </a:r>
            <a:r>
              <a:rPr lang="en-US" dirty="0" smtClean="0">
                <a:solidFill>
                  <a:srgbClr val="376092"/>
                </a:solidFill>
              </a:rPr>
              <a:t>?</a:t>
            </a:r>
          </a:p>
          <a:p>
            <a:pPr marL="808038" lvl="1" indent="-269875">
              <a:lnSpc>
                <a:spcPct val="75000"/>
              </a:lnSpc>
              <a:buClr>
                <a:srgbClr val="002060"/>
              </a:buClr>
            </a:pPr>
            <a:r>
              <a:rPr lang="en-US" dirty="0">
                <a:solidFill>
                  <a:srgbClr val="376092"/>
                </a:solidFill>
              </a:rPr>
              <a:t>How do we characterize links and nodes</a:t>
            </a:r>
            <a:r>
              <a:rPr lang="en-US" dirty="0" smtClean="0">
                <a:solidFill>
                  <a:srgbClr val="376092"/>
                </a:solidFill>
              </a:rPr>
              <a:t>?</a:t>
            </a:r>
          </a:p>
          <a:p>
            <a:pPr marL="808038" lvl="1" indent="-269875">
              <a:lnSpc>
                <a:spcPct val="75000"/>
              </a:lnSpc>
              <a:buClr>
                <a:srgbClr val="002060"/>
              </a:buClr>
            </a:pPr>
            <a:r>
              <a:rPr lang="en-US" dirty="0" smtClean="0">
                <a:solidFill>
                  <a:srgbClr val="376092"/>
                </a:solidFill>
              </a:rPr>
              <a:t>Resource allocation</a:t>
            </a:r>
          </a:p>
          <a:p>
            <a:pPr marL="808038" lvl="1" indent="-269875">
              <a:lnSpc>
                <a:spcPct val="75000"/>
              </a:lnSpc>
              <a:buClr>
                <a:srgbClr val="002060"/>
              </a:buClr>
            </a:pPr>
            <a:r>
              <a:rPr lang="en-US" dirty="0">
                <a:solidFill>
                  <a:srgbClr val="376092"/>
                </a:solidFill>
              </a:rPr>
              <a:t>Additional link properties</a:t>
            </a:r>
            <a:r>
              <a:rPr lang="en-US" dirty="0" smtClean="0">
                <a:solidFill>
                  <a:srgbClr val="376092"/>
                </a:solidFill>
              </a:rPr>
              <a:t>?</a:t>
            </a:r>
          </a:p>
        </p:txBody>
      </p:sp>
      <p:sp>
        <p:nvSpPr>
          <p:cNvPr id="5122" name="Footer Placeholder 4"/>
          <p:cNvSpPr>
            <a:spLocks noGrp="1"/>
          </p:cNvSpPr>
          <p:nvPr>
            <p:ph type="ftr" idx="11"/>
          </p:nvPr>
        </p:nvSpPr>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r>
              <a:rPr lang="en-US" dirty="0" smtClean="0"/>
              <a:t>86th IETF CCAMP Working Group</a:t>
            </a:r>
            <a:endParaRPr lang="en-US" dirty="0"/>
          </a:p>
        </p:txBody>
      </p:sp>
      <p:sp>
        <p:nvSpPr>
          <p:cNvPr id="10" name="Footer Placeholder 4"/>
          <p:cNvSpPr txBox="1">
            <a:spLocks/>
          </p:cNvSpPr>
          <p:nvPr/>
        </p:nvSpPr>
        <p:spPr bwMode="auto">
          <a:xfrm>
            <a:off x="2628900" y="6553200"/>
            <a:ext cx="3887787"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ctr" defTabSz="457200" rtl="0" eaLnBrk="0" fontAlgn="base" hangingPunct="0">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charset="0"/>
                <a:ea typeface="DejaVu Sans" pitchFamily="34" charset="2"/>
                <a:cs typeface="DejaVu Sans" pitchFamily="34" charset="2"/>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5pPr>
            <a:lvl6pPr marL="25146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6pPr>
            <a:lvl7pPr marL="29718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7pPr>
            <a:lvl8pPr marL="34290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8pPr>
            <a:lvl9pPr marL="38862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9pPr>
          </a:lstStyle>
          <a:p>
            <a:pPr eaLnBrk="1" hangingPunct="1"/>
            <a:r>
              <a:rPr lang="en-US" dirty="0" smtClean="0">
                <a:solidFill>
                  <a:srgbClr val="000000"/>
                </a:solidFill>
              </a:rPr>
              <a:t>86th IETF CCAMP Working Group</a:t>
            </a:r>
            <a:endParaRPr lang="en-US" dirty="0">
              <a:solidFill>
                <a:srgbClr val="000000"/>
              </a:solidFill>
            </a:endParaRPr>
          </a:p>
        </p:txBody>
      </p:sp>
      <p:sp>
        <p:nvSpPr>
          <p:cNvPr id="11" name="Slide Number Placeholder 5"/>
          <p:cNvSpPr txBox="1">
            <a:spLocks/>
          </p:cNvSpPr>
          <p:nvPr/>
        </p:nvSpPr>
        <p:spPr bwMode="auto">
          <a:xfrm>
            <a:off x="6554787" y="6553200"/>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r" defTabSz="457200" rtl="0" eaLnBrk="0" fontAlgn="base" hangingPunct="0">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charset="0"/>
                <a:ea typeface="DejaVu Sans" pitchFamily="34" charset="2"/>
                <a:cs typeface="DejaVu Sans" pitchFamily="34" charset="2"/>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5pPr>
            <a:lvl6pPr marL="25146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6pPr>
            <a:lvl7pPr marL="29718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7pPr>
            <a:lvl8pPr marL="34290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8pPr>
            <a:lvl9pPr marL="38862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9pPr>
          </a:lstStyle>
          <a:p>
            <a:pPr eaLnBrk="1" hangingPunct="1"/>
            <a:fld id="{3626C306-02B4-468F-98B2-340C3435360E}" type="slidenum">
              <a:rPr lang="en-US" smtClean="0">
                <a:solidFill>
                  <a:srgbClr val="000000"/>
                </a:solidFill>
              </a:rPr>
              <a:pPr eaLnBrk="1" hangingPunct="1"/>
              <a:t>12</a:t>
            </a:fld>
            <a:endParaRPr lang="en-US" smtClean="0">
              <a:solidFill>
                <a:srgbClr val="000000"/>
              </a:solidFill>
            </a:endParaRPr>
          </a:p>
        </p:txBody>
      </p:sp>
    </p:spTree>
    <p:extLst>
      <p:ext uri="{BB962C8B-B14F-4D97-AF65-F5344CB8AC3E}">
        <p14:creationId xmlns:p14="http://schemas.microsoft.com/office/powerpoint/2010/main" val="89793393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1"/>
          <p:cNvSpPr>
            <a:spLocks noGrp="1" noChangeArrowheads="1"/>
          </p:cNvSpPr>
          <p:nvPr>
            <p:ph type="title"/>
          </p:nvPr>
        </p:nvSpPr>
        <p:spPr/>
        <p:txBody>
          <a:bodyPr/>
          <a:lstStyle/>
          <a:p>
            <a:r>
              <a:rPr lang="en-US" dirty="0" smtClean="0"/>
              <a:t>Flexi-Grid Related (cont.)</a:t>
            </a:r>
          </a:p>
        </p:txBody>
      </p:sp>
      <p:sp>
        <p:nvSpPr>
          <p:cNvPr id="6146" name="Rectangle 2"/>
          <p:cNvSpPr>
            <a:spLocks noGrp="1" noChangeArrowheads="1"/>
          </p:cNvSpPr>
          <p:nvPr>
            <p:ph idx="1"/>
          </p:nvPr>
        </p:nvSpPr>
        <p:spPr>
          <a:xfrm>
            <a:off x="457200" y="1249361"/>
            <a:ext cx="8228013" cy="5380039"/>
          </a:xfrm>
        </p:spPr>
        <p:txBody>
          <a:bodyPr/>
          <a:lstStyle/>
          <a:p>
            <a:pPr marL="350838" indent="-269875">
              <a:lnSpc>
                <a:spcPct val="75000"/>
              </a:lnSpc>
              <a:buClr>
                <a:srgbClr val="002060"/>
              </a:buClr>
            </a:pPr>
            <a:r>
              <a:rPr lang="en-US" dirty="0" smtClean="0"/>
              <a:t>Super channel</a:t>
            </a:r>
          </a:p>
          <a:p>
            <a:pPr lvl="1"/>
            <a:r>
              <a:rPr lang="en-US" dirty="0"/>
              <a:t>What is </a:t>
            </a:r>
            <a:r>
              <a:rPr lang="en-US" dirty="0" smtClean="0"/>
              <a:t>the </a:t>
            </a:r>
            <a:r>
              <a:rPr lang="en-US" dirty="0"/>
              <a:t>current view/status on definition of an entity containing more than one frequency slot?</a:t>
            </a:r>
          </a:p>
          <a:p>
            <a:pPr lvl="1"/>
            <a:r>
              <a:rPr lang="en-US" dirty="0"/>
              <a:t>Based on </a:t>
            </a:r>
            <a:r>
              <a:rPr lang="en-US" dirty="0" smtClean="0"/>
              <a:t>current </a:t>
            </a:r>
            <a:r>
              <a:rPr lang="en-US" dirty="0"/>
              <a:t>view/definition(s), is there any restriction on treating more than one frequency slot as a single entity for control/management plane functions? </a:t>
            </a:r>
            <a:endParaRPr lang="en-US" dirty="0" smtClean="0"/>
          </a:p>
          <a:p>
            <a:pPr lvl="1"/>
            <a:r>
              <a:rPr lang="en-US" dirty="0">
                <a:solidFill>
                  <a:srgbClr val="376092"/>
                </a:solidFill>
              </a:rPr>
              <a:t>(ref: slides-86-ccamp-34)</a:t>
            </a:r>
          </a:p>
          <a:p>
            <a:r>
              <a:rPr lang="en-US" dirty="0" smtClean="0"/>
              <a:t>Wrap-up of discussion (refer to minutes)</a:t>
            </a:r>
          </a:p>
          <a:p>
            <a:pPr lvl="1"/>
            <a:r>
              <a:rPr lang="en-US" dirty="0" smtClean="0"/>
              <a:t>Terminology still being sorted out, need better term than Super Channel.</a:t>
            </a:r>
            <a:endParaRPr lang="en-US" dirty="0"/>
          </a:p>
        </p:txBody>
      </p:sp>
      <p:sp>
        <p:nvSpPr>
          <p:cNvPr id="5122" name="Footer Placeholder 4"/>
          <p:cNvSpPr>
            <a:spLocks noGrp="1"/>
          </p:cNvSpPr>
          <p:nvPr>
            <p:ph type="ftr" idx="11"/>
          </p:nvPr>
        </p:nvSpPr>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r>
              <a:rPr lang="en-US" dirty="0" smtClean="0"/>
              <a:t>86th IETF CCAMP Working Group</a:t>
            </a:r>
            <a:endParaRPr lang="en-US" dirty="0"/>
          </a:p>
        </p:txBody>
      </p:sp>
      <p:sp>
        <p:nvSpPr>
          <p:cNvPr id="10" name="Footer Placeholder 4"/>
          <p:cNvSpPr txBox="1">
            <a:spLocks/>
          </p:cNvSpPr>
          <p:nvPr/>
        </p:nvSpPr>
        <p:spPr bwMode="auto">
          <a:xfrm>
            <a:off x="2628900" y="6553200"/>
            <a:ext cx="3887787"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ctr" defTabSz="457200" rtl="0" eaLnBrk="0" fontAlgn="base" hangingPunct="0">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charset="0"/>
                <a:ea typeface="DejaVu Sans" pitchFamily="34" charset="2"/>
                <a:cs typeface="DejaVu Sans" pitchFamily="34" charset="2"/>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5pPr>
            <a:lvl6pPr marL="25146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6pPr>
            <a:lvl7pPr marL="29718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7pPr>
            <a:lvl8pPr marL="34290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8pPr>
            <a:lvl9pPr marL="38862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9pPr>
          </a:lstStyle>
          <a:p>
            <a:pPr eaLnBrk="1" hangingPunct="1"/>
            <a:r>
              <a:rPr lang="en-US" dirty="0" smtClean="0">
                <a:solidFill>
                  <a:srgbClr val="000000"/>
                </a:solidFill>
              </a:rPr>
              <a:t>86th IETF CCAMP Working Group</a:t>
            </a:r>
            <a:endParaRPr lang="en-US" dirty="0">
              <a:solidFill>
                <a:srgbClr val="000000"/>
              </a:solidFill>
            </a:endParaRPr>
          </a:p>
        </p:txBody>
      </p:sp>
      <p:sp>
        <p:nvSpPr>
          <p:cNvPr id="11" name="Slide Number Placeholder 5"/>
          <p:cNvSpPr txBox="1">
            <a:spLocks/>
          </p:cNvSpPr>
          <p:nvPr/>
        </p:nvSpPr>
        <p:spPr bwMode="auto">
          <a:xfrm>
            <a:off x="6554787" y="6553200"/>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r" defTabSz="457200" rtl="0" eaLnBrk="0" fontAlgn="base" hangingPunct="0">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charset="0"/>
                <a:ea typeface="DejaVu Sans" pitchFamily="34" charset="2"/>
                <a:cs typeface="DejaVu Sans" pitchFamily="34" charset="2"/>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5pPr>
            <a:lvl6pPr marL="25146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6pPr>
            <a:lvl7pPr marL="29718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7pPr>
            <a:lvl8pPr marL="34290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8pPr>
            <a:lvl9pPr marL="38862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9pPr>
          </a:lstStyle>
          <a:p>
            <a:pPr eaLnBrk="1" hangingPunct="1"/>
            <a:fld id="{3626C306-02B4-468F-98B2-340C3435360E}" type="slidenum">
              <a:rPr lang="en-US" smtClean="0">
                <a:solidFill>
                  <a:srgbClr val="000000"/>
                </a:solidFill>
              </a:rPr>
              <a:pPr eaLnBrk="1" hangingPunct="1"/>
              <a:t>13</a:t>
            </a:fld>
            <a:endParaRPr lang="en-US" smtClean="0">
              <a:solidFill>
                <a:srgbClr val="000000"/>
              </a:solidFill>
            </a:endParaRPr>
          </a:p>
        </p:txBody>
      </p:sp>
    </p:spTree>
    <p:extLst>
      <p:ext uri="{BB962C8B-B14F-4D97-AF65-F5344CB8AC3E}">
        <p14:creationId xmlns:p14="http://schemas.microsoft.com/office/powerpoint/2010/main" val="397342032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ctrTitle"/>
          </p:nvPr>
        </p:nvSpPr>
        <p:spPr>
          <a:xfrm>
            <a:off x="685800" y="1978025"/>
            <a:ext cx="7772400" cy="1470025"/>
          </a:xfrm>
        </p:spPr>
        <p:txBody>
          <a:bodyPr/>
          <a:lstStyle/>
          <a:p>
            <a:r>
              <a:rPr lang="en-US" sz="4000" dirty="0" smtClean="0"/>
              <a:t>CCAMP-Q6/15 Questions</a:t>
            </a:r>
          </a:p>
        </p:txBody>
      </p:sp>
      <p:sp>
        <p:nvSpPr>
          <p:cNvPr id="2051" name="Rectangle 2"/>
          <p:cNvSpPr>
            <a:spLocks noGrp="1" noChangeArrowheads="1"/>
          </p:cNvSpPr>
          <p:nvPr>
            <p:ph type="subTitle" idx="1"/>
          </p:nvPr>
        </p:nvSpPr>
        <p:spPr>
          <a:xfrm>
            <a:off x="457200" y="3733800"/>
            <a:ext cx="8382000" cy="1752600"/>
          </a:xfrm>
        </p:spPr>
        <p:txBody>
          <a:bodyPr/>
          <a:lstStyle/>
          <a:p>
            <a:endParaRPr lang="en-US" sz="2400" dirty="0" smtClean="0">
              <a:hlinkClick r:id="rId3"/>
            </a:endParaRPr>
          </a:p>
        </p:txBody>
      </p:sp>
      <p:sp>
        <p:nvSpPr>
          <p:cNvPr id="2052" name="Footer Placeholder 3"/>
          <p:cNvSpPr>
            <a:spLocks noGrp="1"/>
          </p:cNvSpPr>
          <p:nvPr>
            <p:ph type="ftr" sz="quarter" idx="11"/>
          </p:nvPr>
        </p:nvSpPr>
        <p:spPr>
          <a:xfrm>
            <a:off x="2627313" y="4727575"/>
            <a:ext cx="3887787" cy="474663"/>
          </a:xfrm>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r>
              <a:rPr lang="en-US" sz="1200" dirty="0" smtClean="0"/>
              <a:t>86th IETF CCAMP Working Group</a:t>
            </a:r>
            <a:endParaRPr lang="en-US" sz="12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1"/>
          <p:cNvSpPr>
            <a:spLocks noGrp="1" noChangeArrowheads="1"/>
          </p:cNvSpPr>
          <p:nvPr>
            <p:ph type="title"/>
          </p:nvPr>
        </p:nvSpPr>
        <p:spPr/>
        <p:txBody>
          <a:bodyPr/>
          <a:lstStyle/>
          <a:p>
            <a:r>
              <a:rPr lang="en-GB" dirty="0" smtClean="0"/>
              <a:t>WSON Impairments</a:t>
            </a:r>
          </a:p>
        </p:txBody>
      </p:sp>
      <p:sp>
        <p:nvSpPr>
          <p:cNvPr id="4101" name="Rectangle 2"/>
          <p:cNvSpPr>
            <a:spLocks noGrp="1" noChangeArrowheads="1"/>
          </p:cNvSpPr>
          <p:nvPr>
            <p:ph idx="1"/>
          </p:nvPr>
        </p:nvSpPr>
        <p:spPr/>
        <p:txBody>
          <a:bodyPr>
            <a:normAutofit lnSpcReduction="10000"/>
          </a:bodyPr>
          <a:lstStyle/>
          <a:p>
            <a:r>
              <a:rPr lang="en-US" dirty="0" smtClean="0"/>
              <a:t>Q from Q6 experts: What is the objective of this work?</a:t>
            </a:r>
          </a:p>
          <a:p>
            <a:pPr lvl="1"/>
            <a:r>
              <a:rPr lang="en-US" dirty="0" smtClean="0"/>
              <a:t>G.680 only covers the linear problem, not sufficient for real networks</a:t>
            </a:r>
          </a:p>
          <a:p>
            <a:pPr lvl="1"/>
            <a:r>
              <a:rPr lang="en-US" dirty="0" smtClean="0"/>
              <a:t>Q6 experts unsure if non-linear problem is solvable in standard form (no agreements on parameters)</a:t>
            </a:r>
          </a:p>
          <a:p>
            <a:pPr lvl="1"/>
            <a:r>
              <a:rPr lang="en-US" dirty="0" smtClean="0"/>
              <a:t>Is</a:t>
            </a:r>
            <a:r>
              <a:rPr lang="en-US" baseline="0" dirty="0" smtClean="0"/>
              <a:t> it to provide incremental solutions?</a:t>
            </a:r>
          </a:p>
          <a:p>
            <a:pPr lvl="0"/>
            <a:r>
              <a:rPr lang="en-US" dirty="0" smtClean="0"/>
              <a:t>Short answer: can provide incremental improvement</a:t>
            </a:r>
          </a:p>
          <a:p>
            <a:pPr lvl="1"/>
            <a:r>
              <a:rPr lang="en-US" dirty="0" smtClean="0"/>
              <a:t>(see discussion for details)</a:t>
            </a:r>
          </a:p>
        </p:txBody>
      </p:sp>
      <p:sp>
        <p:nvSpPr>
          <p:cNvPr id="4098" name="Footer Placeholder 4"/>
          <p:cNvSpPr>
            <a:spLocks noGrp="1"/>
          </p:cNvSpPr>
          <p:nvPr>
            <p:ph type="ftr" idx="11"/>
          </p:nvPr>
        </p:nvSpPr>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r>
              <a:rPr lang="en-US" dirty="0" smtClean="0"/>
              <a:t>86th IETF CCAMP Working Group</a:t>
            </a:r>
            <a:endParaRPr lang="en-US" dirty="0"/>
          </a:p>
        </p:txBody>
      </p:sp>
      <p:sp>
        <p:nvSpPr>
          <p:cNvPr id="14" name="Footer Placeholder 4"/>
          <p:cNvSpPr txBox="1">
            <a:spLocks/>
          </p:cNvSpPr>
          <p:nvPr/>
        </p:nvSpPr>
        <p:spPr bwMode="auto">
          <a:xfrm>
            <a:off x="2628900" y="6553200"/>
            <a:ext cx="3887787"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ctr" defTabSz="457200" rtl="0" eaLnBrk="0" fontAlgn="base" hangingPunct="0">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charset="0"/>
                <a:ea typeface="DejaVu Sans" pitchFamily="34" charset="2"/>
                <a:cs typeface="DejaVu Sans" pitchFamily="34" charset="2"/>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5pPr>
            <a:lvl6pPr marL="25146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6pPr>
            <a:lvl7pPr marL="29718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7pPr>
            <a:lvl8pPr marL="34290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8pPr>
            <a:lvl9pPr marL="38862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9pPr>
          </a:lstStyle>
          <a:p>
            <a:pPr eaLnBrk="1" hangingPunct="1"/>
            <a:r>
              <a:rPr lang="en-US" dirty="0" smtClean="0">
                <a:solidFill>
                  <a:srgbClr val="000000"/>
                </a:solidFill>
              </a:rPr>
              <a:t>86th IETF CCAMP Working Group</a:t>
            </a:r>
            <a:endParaRPr lang="en-US" dirty="0">
              <a:solidFill>
                <a:srgbClr val="000000"/>
              </a:solidFill>
            </a:endParaRPr>
          </a:p>
        </p:txBody>
      </p:sp>
      <p:sp>
        <p:nvSpPr>
          <p:cNvPr id="15" name="Slide Number Placeholder 5"/>
          <p:cNvSpPr txBox="1">
            <a:spLocks/>
          </p:cNvSpPr>
          <p:nvPr/>
        </p:nvSpPr>
        <p:spPr bwMode="auto">
          <a:xfrm>
            <a:off x="6554787" y="6553200"/>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r" defTabSz="457200" rtl="0" eaLnBrk="0" fontAlgn="base" hangingPunct="0">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charset="0"/>
                <a:ea typeface="DejaVu Sans" pitchFamily="34" charset="2"/>
                <a:cs typeface="DejaVu Sans" pitchFamily="34" charset="2"/>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5pPr>
            <a:lvl6pPr marL="25146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6pPr>
            <a:lvl7pPr marL="29718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7pPr>
            <a:lvl8pPr marL="34290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8pPr>
            <a:lvl9pPr marL="38862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9pPr>
          </a:lstStyle>
          <a:p>
            <a:pPr eaLnBrk="1" hangingPunct="1"/>
            <a:fld id="{3626C306-02B4-468F-98B2-340C3435360E}" type="slidenum">
              <a:rPr lang="en-US" smtClean="0">
                <a:solidFill>
                  <a:srgbClr val="000000"/>
                </a:solidFill>
              </a:rPr>
              <a:pPr eaLnBrk="1" hangingPunct="1"/>
              <a:t>3</a:t>
            </a:fld>
            <a:endParaRPr lang="en-US" smtClean="0">
              <a:solidFill>
                <a:srgbClr val="00000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WSON Impairments</a:t>
            </a:r>
            <a:endParaRPr lang="en-US" dirty="0"/>
          </a:p>
        </p:txBody>
      </p:sp>
      <p:sp>
        <p:nvSpPr>
          <p:cNvPr id="3" name="Subtitle 2"/>
          <p:cNvSpPr>
            <a:spLocks noGrp="1"/>
          </p:cNvSpPr>
          <p:nvPr>
            <p:ph idx="1"/>
          </p:nvPr>
        </p:nvSpPr>
        <p:spPr/>
        <p:txBody>
          <a:bodyPr>
            <a:normAutofit fontScale="92500" lnSpcReduction="20000"/>
          </a:bodyPr>
          <a:lstStyle/>
          <a:p>
            <a:r>
              <a:rPr lang="en-US" dirty="0" smtClean="0"/>
              <a:t>What impairment data are relevant/stable for control plane to collect for its path computation  </a:t>
            </a:r>
          </a:p>
          <a:p>
            <a:pPr lvl="1"/>
            <a:r>
              <a:rPr lang="en-US" dirty="0" smtClean="0"/>
              <a:t>Are the computational approaches defined in G.680 a reasonable basis for our work? </a:t>
            </a:r>
          </a:p>
          <a:p>
            <a:pPr lvl="1"/>
            <a:r>
              <a:rPr lang="en-US" dirty="0" smtClean="0"/>
              <a:t>Is our use of G.680 /G.697 Appendix V defined parameters reasonable?</a:t>
            </a:r>
          </a:p>
          <a:p>
            <a:pPr lvl="1"/>
            <a:r>
              <a:rPr lang="en-US" dirty="0" smtClean="0"/>
              <a:t>Is the modeling approach reasonable?</a:t>
            </a:r>
          </a:p>
          <a:p>
            <a:pPr lvl="2"/>
            <a:r>
              <a:rPr lang="en-US" dirty="0" smtClean="0"/>
              <a:t>[</a:t>
            </a:r>
            <a:r>
              <a:rPr lang="en-US" dirty="0" err="1" smtClean="0"/>
              <a:t>E.g</a:t>
            </a:r>
            <a:r>
              <a:rPr lang="en-US" dirty="0" smtClean="0"/>
              <a:t>, port based modeling </a:t>
            </a:r>
            <a:r>
              <a:rPr lang="en-US" dirty="0" err="1" smtClean="0"/>
              <a:t>vs</a:t>
            </a:r>
            <a:r>
              <a:rPr lang="en-US" dirty="0" smtClean="0"/>
              <a:t> fiber-based.]</a:t>
            </a:r>
          </a:p>
          <a:p>
            <a:pPr lvl="1"/>
            <a:r>
              <a:rPr lang="en-US" dirty="0" smtClean="0"/>
              <a:t>What other documents should we be referencing?</a:t>
            </a:r>
          </a:p>
          <a:p>
            <a:pPr lvl="1"/>
            <a:r>
              <a:rPr lang="en-US" dirty="0" smtClean="0"/>
              <a:t>What parameters are we missing?</a:t>
            </a:r>
          </a:p>
          <a:p>
            <a:pPr lvl="2"/>
            <a:r>
              <a:rPr lang="en-US" dirty="0" smtClean="0"/>
              <a:t>[e.g., filter function representation]</a:t>
            </a:r>
          </a:p>
          <a:p>
            <a:pPr marL="0" indent="0">
              <a:buNone/>
            </a:pPr>
            <a:endParaRPr lang="en-US" dirty="0"/>
          </a:p>
        </p:txBody>
      </p:sp>
      <p:sp>
        <p:nvSpPr>
          <p:cNvPr id="4" name="Footer Placeholder 3"/>
          <p:cNvSpPr>
            <a:spLocks noGrp="1"/>
          </p:cNvSpPr>
          <p:nvPr>
            <p:ph type="ftr" idx="11"/>
          </p:nvPr>
        </p:nvSpPr>
        <p:spPr/>
        <p:txBody>
          <a:bodyPr/>
          <a:lstStyle/>
          <a:p>
            <a:pPr>
              <a:defRPr/>
            </a:pPr>
            <a:r>
              <a:rPr lang="en-US" smtClean="0"/>
              <a:t>86th IETF CCAMP Working Group</a:t>
            </a:r>
            <a:endParaRPr lang="en-US" dirty="0"/>
          </a:p>
        </p:txBody>
      </p:sp>
    </p:spTree>
    <p:extLst>
      <p:ext uri="{BB962C8B-B14F-4D97-AF65-F5344CB8AC3E}">
        <p14:creationId xmlns:p14="http://schemas.microsoft.com/office/powerpoint/2010/main" val="3607393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1"/>
          <p:cNvSpPr>
            <a:spLocks noGrp="1" noChangeArrowheads="1"/>
          </p:cNvSpPr>
          <p:nvPr>
            <p:ph type="title"/>
          </p:nvPr>
        </p:nvSpPr>
        <p:spPr/>
        <p:txBody>
          <a:bodyPr/>
          <a:lstStyle/>
          <a:p>
            <a:r>
              <a:rPr lang="en-GB" dirty="0" smtClean="0"/>
              <a:t>WSON Impairments (</a:t>
            </a:r>
            <a:r>
              <a:rPr lang="en-GB" dirty="0" err="1" smtClean="0"/>
              <a:t>cont</a:t>
            </a:r>
            <a:r>
              <a:rPr lang="en-GB" dirty="0" smtClean="0"/>
              <a:t>)</a:t>
            </a:r>
          </a:p>
        </p:txBody>
      </p:sp>
      <p:sp>
        <p:nvSpPr>
          <p:cNvPr id="4101" name="Rectangle 2"/>
          <p:cNvSpPr>
            <a:spLocks noGrp="1" noChangeArrowheads="1"/>
          </p:cNvSpPr>
          <p:nvPr>
            <p:ph idx="1"/>
          </p:nvPr>
        </p:nvSpPr>
        <p:spPr/>
        <p:txBody>
          <a:bodyPr/>
          <a:lstStyle/>
          <a:p>
            <a:r>
              <a:rPr lang="en-US" dirty="0" smtClean="0"/>
              <a:t>From the morning session: </a:t>
            </a:r>
          </a:p>
          <a:p>
            <a:pPr lvl="1"/>
            <a:r>
              <a:rPr lang="en-US" dirty="0" smtClean="0"/>
              <a:t>Peter: G.697 (Appendix V) is really about monitoring, would it be helpful for the document to also include other parameters needed to characterize a path across the network, e.g., filter function representation?</a:t>
            </a:r>
          </a:p>
          <a:p>
            <a:pPr lvl="1"/>
            <a:endParaRPr lang="en-US" dirty="0"/>
          </a:p>
          <a:p>
            <a:pPr marL="457200" lvl="1" indent="0">
              <a:buNone/>
            </a:pPr>
            <a:r>
              <a:rPr lang="en-US" dirty="0" smtClean="0">
                <a:sym typeface="Wingdings" pitchFamily="2" charset="2"/>
              </a:rPr>
              <a:t> Answer from discussion: Yes, we (CCAMP) should send liaison to Q6 to request</a:t>
            </a:r>
            <a:endParaRPr lang="en-US" dirty="0" smtClean="0"/>
          </a:p>
        </p:txBody>
      </p:sp>
      <p:sp>
        <p:nvSpPr>
          <p:cNvPr id="4098" name="Footer Placeholder 4"/>
          <p:cNvSpPr>
            <a:spLocks noGrp="1"/>
          </p:cNvSpPr>
          <p:nvPr>
            <p:ph type="ftr" idx="11"/>
          </p:nvPr>
        </p:nvSpPr>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r>
              <a:rPr lang="en-US" dirty="0" smtClean="0"/>
              <a:t>86th IETF CCAMP Working Group</a:t>
            </a:r>
            <a:endParaRPr lang="en-US" dirty="0"/>
          </a:p>
        </p:txBody>
      </p:sp>
      <p:sp>
        <p:nvSpPr>
          <p:cNvPr id="14" name="Footer Placeholder 4"/>
          <p:cNvSpPr txBox="1">
            <a:spLocks/>
          </p:cNvSpPr>
          <p:nvPr/>
        </p:nvSpPr>
        <p:spPr bwMode="auto">
          <a:xfrm>
            <a:off x="2628900" y="6553200"/>
            <a:ext cx="3887787"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ctr" defTabSz="457200" rtl="0" eaLnBrk="0" fontAlgn="base" hangingPunct="0">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charset="0"/>
                <a:ea typeface="DejaVu Sans" pitchFamily="34" charset="2"/>
                <a:cs typeface="DejaVu Sans" pitchFamily="34" charset="2"/>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5pPr>
            <a:lvl6pPr marL="25146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6pPr>
            <a:lvl7pPr marL="29718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7pPr>
            <a:lvl8pPr marL="34290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8pPr>
            <a:lvl9pPr marL="38862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9pPr>
          </a:lstStyle>
          <a:p>
            <a:pPr eaLnBrk="1" hangingPunct="1"/>
            <a:r>
              <a:rPr lang="en-US" dirty="0" smtClean="0">
                <a:solidFill>
                  <a:srgbClr val="000000"/>
                </a:solidFill>
              </a:rPr>
              <a:t>86th IETF CCAMP Working Group</a:t>
            </a:r>
            <a:endParaRPr lang="en-US" dirty="0">
              <a:solidFill>
                <a:srgbClr val="000000"/>
              </a:solidFill>
            </a:endParaRPr>
          </a:p>
        </p:txBody>
      </p:sp>
      <p:sp>
        <p:nvSpPr>
          <p:cNvPr id="15" name="Slide Number Placeholder 5"/>
          <p:cNvSpPr txBox="1">
            <a:spLocks/>
          </p:cNvSpPr>
          <p:nvPr/>
        </p:nvSpPr>
        <p:spPr bwMode="auto">
          <a:xfrm>
            <a:off x="6554787" y="6553200"/>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r" defTabSz="457200" rtl="0" eaLnBrk="0" fontAlgn="base" hangingPunct="0">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charset="0"/>
                <a:ea typeface="DejaVu Sans" pitchFamily="34" charset="2"/>
                <a:cs typeface="DejaVu Sans" pitchFamily="34" charset="2"/>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5pPr>
            <a:lvl6pPr marL="25146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6pPr>
            <a:lvl7pPr marL="29718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7pPr>
            <a:lvl8pPr marL="34290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8pPr>
            <a:lvl9pPr marL="38862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9pPr>
          </a:lstStyle>
          <a:p>
            <a:pPr eaLnBrk="1" hangingPunct="1"/>
            <a:fld id="{3626C306-02B4-468F-98B2-340C3435360E}" type="slidenum">
              <a:rPr lang="en-US" smtClean="0">
                <a:solidFill>
                  <a:srgbClr val="000000"/>
                </a:solidFill>
              </a:rPr>
              <a:pPr eaLnBrk="1" hangingPunct="1"/>
              <a:t>5</a:t>
            </a:fld>
            <a:endParaRPr lang="en-US" smtClean="0">
              <a:solidFill>
                <a:srgbClr val="000000"/>
              </a:solidFill>
            </a:endParaRPr>
          </a:p>
        </p:txBody>
      </p:sp>
    </p:spTree>
    <p:extLst>
      <p:ext uri="{BB962C8B-B14F-4D97-AF65-F5344CB8AC3E}">
        <p14:creationId xmlns:p14="http://schemas.microsoft.com/office/powerpoint/2010/main" val="243076893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WSON Wrap Up</a:t>
            </a:r>
            <a:endParaRPr lang="en-US" dirty="0"/>
          </a:p>
        </p:txBody>
      </p:sp>
      <p:sp>
        <p:nvSpPr>
          <p:cNvPr id="6" name="Content Placeholder 5"/>
          <p:cNvSpPr>
            <a:spLocks noGrp="1"/>
          </p:cNvSpPr>
          <p:nvPr>
            <p:ph idx="1"/>
          </p:nvPr>
        </p:nvSpPr>
        <p:spPr/>
        <p:txBody>
          <a:bodyPr/>
          <a:lstStyle/>
          <a:p>
            <a:r>
              <a:rPr lang="en-US" dirty="0" smtClean="0"/>
              <a:t>It is possible to use G.680 to incrementally modify control plane to represent linear impairments</a:t>
            </a:r>
          </a:p>
          <a:p>
            <a:pPr lvl="1"/>
            <a:r>
              <a:rPr lang="en-US" dirty="0" smtClean="0"/>
              <a:t>Will have limited applicability (can use to estimate a lower bound e.g. </a:t>
            </a:r>
            <a:r>
              <a:rPr lang="en-US" dirty="0" smtClean="0"/>
              <a:t>can use to determine what will not </a:t>
            </a:r>
            <a:r>
              <a:rPr lang="en-US" dirty="0" smtClean="0"/>
              <a:t>work, but can not say it will definitely work)</a:t>
            </a:r>
          </a:p>
          <a:p>
            <a:r>
              <a:rPr lang="en-US" dirty="0" smtClean="0"/>
              <a:t>There may be parameters that would be helpful in non-linear impairment calculations</a:t>
            </a:r>
          </a:p>
          <a:p>
            <a:pPr lvl="1"/>
            <a:r>
              <a:rPr lang="en-US" dirty="0" smtClean="0"/>
              <a:t>CCAMP</a:t>
            </a:r>
            <a:r>
              <a:rPr lang="en-US" baseline="0" dirty="0" smtClean="0"/>
              <a:t> could propose a list for comment by Q6 experts</a:t>
            </a:r>
            <a:endParaRPr lang="en-US" dirty="0"/>
          </a:p>
        </p:txBody>
      </p:sp>
      <p:sp>
        <p:nvSpPr>
          <p:cNvPr id="4" name="Footer Placeholder 3"/>
          <p:cNvSpPr>
            <a:spLocks noGrp="1"/>
          </p:cNvSpPr>
          <p:nvPr>
            <p:ph type="ftr" idx="11"/>
          </p:nvPr>
        </p:nvSpPr>
        <p:spPr/>
        <p:txBody>
          <a:bodyPr/>
          <a:lstStyle/>
          <a:p>
            <a:pPr>
              <a:defRPr/>
            </a:pPr>
            <a:r>
              <a:rPr lang="en-US" smtClean="0"/>
              <a:t>86th IETF CCAMP Working Group</a:t>
            </a:r>
            <a:endParaRPr lang="en-US" dirty="0"/>
          </a:p>
        </p:txBody>
      </p:sp>
    </p:spTree>
    <p:extLst>
      <p:ext uri="{BB962C8B-B14F-4D97-AF65-F5344CB8AC3E}">
        <p14:creationId xmlns:p14="http://schemas.microsoft.com/office/powerpoint/2010/main" val="24708524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1"/>
          <p:cNvSpPr>
            <a:spLocks noGrp="1" noChangeArrowheads="1"/>
          </p:cNvSpPr>
          <p:nvPr>
            <p:ph type="title"/>
          </p:nvPr>
        </p:nvSpPr>
        <p:spPr/>
        <p:txBody>
          <a:bodyPr/>
          <a:lstStyle/>
          <a:p>
            <a:r>
              <a:rPr lang="en-US" dirty="0" smtClean="0"/>
              <a:t>G.698.2 Related</a:t>
            </a:r>
          </a:p>
        </p:txBody>
      </p:sp>
      <p:sp>
        <p:nvSpPr>
          <p:cNvPr id="6146" name="Rectangle 2"/>
          <p:cNvSpPr>
            <a:spLocks noGrp="1" noChangeArrowheads="1"/>
          </p:cNvSpPr>
          <p:nvPr>
            <p:ph idx="1"/>
          </p:nvPr>
        </p:nvSpPr>
        <p:spPr>
          <a:xfrm>
            <a:off x="457200" y="1142999"/>
            <a:ext cx="8458200" cy="5486401"/>
          </a:xfrm>
        </p:spPr>
        <p:txBody>
          <a:bodyPr>
            <a:normAutofit fontScale="92500" lnSpcReduction="20000"/>
          </a:bodyPr>
          <a:lstStyle/>
          <a:p>
            <a:r>
              <a:rPr lang="en-GB" dirty="0" smtClean="0"/>
              <a:t>From Q6 experts: Why MIBs?</a:t>
            </a:r>
          </a:p>
          <a:p>
            <a:endParaRPr lang="en-GB" dirty="0" smtClean="0"/>
          </a:p>
          <a:p>
            <a:r>
              <a:rPr lang="en-GB" dirty="0" smtClean="0"/>
              <a:t>What parameters are needed to characterize a link?</a:t>
            </a:r>
          </a:p>
          <a:p>
            <a:pPr lvl="1"/>
            <a:r>
              <a:rPr lang="en-GB" dirty="0" smtClean="0"/>
              <a:t>With standard application codes</a:t>
            </a:r>
          </a:p>
          <a:p>
            <a:pPr lvl="1"/>
            <a:r>
              <a:rPr lang="en-GB" dirty="0" smtClean="0"/>
              <a:t>Without</a:t>
            </a:r>
          </a:p>
          <a:p>
            <a:r>
              <a:rPr lang="en-GB" dirty="0" smtClean="0"/>
              <a:t>Are the identified managed parameters </a:t>
            </a:r>
          </a:p>
          <a:p>
            <a:pPr lvl="1"/>
            <a:r>
              <a:rPr lang="en-GB" dirty="0" smtClean="0"/>
              <a:t>Reasonable?</a:t>
            </a:r>
          </a:p>
          <a:p>
            <a:pPr lvl="2"/>
            <a:r>
              <a:rPr lang="en-GB" dirty="0" smtClean="0"/>
              <a:t>[Why not application codes?]</a:t>
            </a:r>
          </a:p>
          <a:p>
            <a:pPr lvl="1"/>
            <a:r>
              <a:rPr lang="en-GB" dirty="0" smtClean="0"/>
              <a:t>Sufficient?</a:t>
            </a:r>
          </a:p>
          <a:p>
            <a:r>
              <a:rPr lang="en-US" dirty="0" smtClean="0"/>
              <a:t>Which parameters should be settable?</a:t>
            </a:r>
          </a:p>
          <a:p>
            <a:pPr lvl="1"/>
            <a:r>
              <a:rPr lang="en-US" dirty="0" smtClean="0"/>
              <a:t>Under which conditions?</a:t>
            </a:r>
          </a:p>
        </p:txBody>
      </p:sp>
      <p:sp>
        <p:nvSpPr>
          <p:cNvPr id="5122" name="Footer Placeholder 4"/>
          <p:cNvSpPr>
            <a:spLocks noGrp="1"/>
          </p:cNvSpPr>
          <p:nvPr>
            <p:ph type="ftr" idx="11"/>
          </p:nvPr>
        </p:nvSpPr>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r>
              <a:rPr lang="en-US" smtClean="0"/>
              <a:t>86th IETF CCAMP Working Group</a:t>
            </a:r>
            <a:endParaRPr lang="en-US" dirty="0"/>
          </a:p>
        </p:txBody>
      </p:sp>
      <p:sp>
        <p:nvSpPr>
          <p:cNvPr id="10" name="Footer Placeholder 4"/>
          <p:cNvSpPr txBox="1">
            <a:spLocks/>
          </p:cNvSpPr>
          <p:nvPr/>
        </p:nvSpPr>
        <p:spPr bwMode="auto">
          <a:xfrm>
            <a:off x="2628900" y="6553200"/>
            <a:ext cx="3887787"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ctr" defTabSz="457200" rtl="0" eaLnBrk="0" fontAlgn="base" hangingPunct="0">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charset="0"/>
                <a:ea typeface="DejaVu Sans" pitchFamily="34" charset="2"/>
                <a:cs typeface="DejaVu Sans" pitchFamily="34" charset="2"/>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5pPr>
            <a:lvl6pPr marL="25146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6pPr>
            <a:lvl7pPr marL="29718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7pPr>
            <a:lvl8pPr marL="34290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8pPr>
            <a:lvl9pPr marL="38862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9pPr>
          </a:lstStyle>
          <a:p>
            <a:pPr eaLnBrk="1" hangingPunct="1"/>
            <a:r>
              <a:rPr lang="en-US" dirty="0" smtClean="0">
                <a:solidFill>
                  <a:srgbClr val="000000"/>
                </a:solidFill>
              </a:rPr>
              <a:t>86th IETF CCAMP Working Group</a:t>
            </a:r>
            <a:endParaRPr lang="en-US" dirty="0">
              <a:solidFill>
                <a:srgbClr val="000000"/>
              </a:solidFill>
            </a:endParaRPr>
          </a:p>
        </p:txBody>
      </p:sp>
      <p:sp>
        <p:nvSpPr>
          <p:cNvPr id="11" name="Slide Number Placeholder 5"/>
          <p:cNvSpPr txBox="1">
            <a:spLocks/>
          </p:cNvSpPr>
          <p:nvPr/>
        </p:nvSpPr>
        <p:spPr bwMode="auto">
          <a:xfrm>
            <a:off x="6554787" y="6553200"/>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r" defTabSz="457200" rtl="0" eaLnBrk="0" fontAlgn="base" hangingPunct="0">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charset="0"/>
                <a:ea typeface="DejaVu Sans" pitchFamily="34" charset="2"/>
                <a:cs typeface="DejaVu Sans" pitchFamily="34" charset="2"/>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5pPr>
            <a:lvl6pPr marL="25146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6pPr>
            <a:lvl7pPr marL="29718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7pPr>
            <a:lvl8pPr marL="34290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8pPr>
            <a:lvl9pPr marL="38862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9pPr>
          </a:lstStyle>
          <a:p>
            <a:pPr eaLnBrk="1" hangingPunct="1"/>
            <a:fld id="{3626C306-02B4-468F-98B2-340C3435360E}" type="slidenum">
              <a:rPr lang="en-US" smtClean="0">
                <a:solidFill>
                  <a:srgbClr val="000000"/>
                </a:solidFill>
              </a:rPr>
              <a:pPr eaLnBrk="1" hangingPunct="1"/>
              <a:t>7</a:t>
            </a:fld>
            <a:endParaRPr lang="en-US" smtClean="0">
              <a:solidFill>
                <a:srgbClr val="00000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p>
            <a:r>
              <a:rPr lang="en-US" sz="3200" dirty="0" smtClean="0"/>
              <a:t>Managed parameters</a:t>
            </a:r>
            <a:endParaRPr lang="en-US" sz="3200" dirty="0"/>
          </a:p>
        </p:txBody>
      </p:sp>
      <p:sp>
        <p:nvSpPr>
          <p:cNvPr id="6" name="Slide Number Placeholder 5"/>
          <p:cNvSpPr>
            <a:spLocks noGrp="1"/>
          </p:cNvSpPr>
          <p:nvPr>
            <p:ph type="sldNum" sz="quarter" idx="12"/>
          </p:nvPr>
        </p:nvSpPr>
        <p:spPr/>
        <p:txBody>
          <a:bodyPr/>
          <a:lstStyle/>
          <a:p>
            <a:fld id="{6B5E2EE6-34A0-4349-B51D-5A1038586331}" type="slidenum">
              <a:rPr lang="en-US" smtClean="0"/>
              <a:pPr/>
              <a:t>8</a:t>
            </a:fld>
            <a:endParaRPr lang="en-US"/>
          </a:p>
        </p:txBody>
      </p:sp>
      <p:sp>
        <p:nvSpPr>
          <p:cNvPr id="12" name="Rectangle 11"/>
          <p:cNvSpPr/>
          <p:nvPr/>
        </p:nvSpPr>
        <p:spPr>
          <a:xfrm>
            <a:off x="685800" y="838200"/>
            <a:ext cx="7467600" cy="2800767"/>
          </a:xfrm>
          <a:prstGeom prst="rect">
            <a:avLst/>
          </a:prstGeom>
        </p:spPr>
        <p:txBody>
          <a:bodyPr wrap="square">
            <a:spAutoFit/>
          </a:bodyPr>
          <a:lstStyle/>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a:t>
            </a:r>
            <a:r>
              <a:rPr lang="en-US" sz="1100" b="1" dirty="0" smtClean="0">
                <a:solidFill>
                  <a:prstClr val="black"/>
                </a:solidFill>
                <a:latin typeface="ATX_A" pitchFamily="2" charset="0"/>
                <a:ea typeface="+mn-ea"/>
                <a:cs typeface="Courier"/>
              </a:rPr>
              <a:t>  +--------------------------------+---------+-----------------+</a:t>
            </a:r>
            <a:endParaRPr lang="en-US" sz="1100" b="1" dirty="0">
              <a:solidFill>
                <a:prstClr val="black"/>
              </a:solidFill>
              <a:latin typeface="ATX_A" pitchFamily="2" charset="0"/>
              <a:ea typeface="+mn-ea"/>
              <a:cs typeface="Courier"/>
            </a:endParaRP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PARAMETERS                  </a:t>
            </a:r>
            <a:r>
              <a:rPr lang="en-US" sz="1100" b="1" dirty="0" smtClean="0">
                <a:solidFill>
                  <a:prstClr val="black"/>
                </a:solidFill>
                <a:latin typeface="ATX_A" pitchFamily="2" charset="0"/>
                <a:ea typeface="+mn-ea"/>
                <a:cs typeface="Courier"/>
              </a:rPr>
              <a:t>          </a:t>
            </a:r>
            <a:r>
              <a:rPr lang="en-US" sz="1100" b="1" dirty="0">
                <a:solidFill>
                  <a:prstClr val="black"/>
                </a:solidFill>
                <a:latin typeface="ATX_A" pitchFamily="2" charset="0"/>
                <a:ea typeface="+mn-ea"/>
                <a:cs typeface="Courier"/>
              </a:rPr>
              <a:t>| Get/Set |    Reference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Minimum channel spacing               |    G    | G.698.2 S.7.1.1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Bit rate/line coding of opt. trib.    |   G,S   | G.698.2 S.7.1.2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signals                      </a:t>
            </a:r>
            <a:r>
              <a:rPr lang="en-US" sz="1100" b="1" dirty="0" smtClean="0">
                <a:solidFill>
                  <a:prstClr val="black"/>
                </a:solidFill>
                <a:latin typeface="ATX_A" pitchFamily="2" charset="0"/>
                <a:ea typeface="+mn-ea"/>
                <a:cs typeface="Courier"/>
              </a:rPr>
              <a:t>         </a:t>
            </a:r>
            <a:r>
              <a:rPr lang="en-US" sz="1100" b="1" dirty="0">
                <a:solidFill>
                  <a:prstClr val="black"/>
                </a:solidFill>
                <a:latin typeface="ATX_A" pitchFamily="2" charset="0"/>
                <a:ea typeface="+mn-ea"/>
                <a:cs typeface="Courier"/>
              </a:rPr>
              <a:t>|         |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FEC Coding                            |   G,S   |      G.975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Maximum bit error ratio (BER)         |    G    | G.698.2 S.7.1.3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Fiber type                            |   G,S   | G.698.2 S.7.1.4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Wavelength Range                      |    G    |   G.694.1 S.6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Wavelength Value                      |   G,S   |   G.694.1 S.6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Vendor Transceiver Class              |    G    |       N.A.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Single-channel application codes      |    G    |  G.698.2 S.5.3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a:t>
            </a:r>
          </a:p>
          <a:p>
            <a:pPr defTabSz="914400">
              <a:lnSpc>
                <a:spcPct val="100000"/>
              </a:lnSpc>
              <a:spcBef>
                <a:spcPct val="0"/>
              </a:spcBef>
              <a:buClrTx/>
              <a:buSzTx/>
              <a:buFontTx/>
              <a:buNone/>
            </a:pPr>
            <a:endParaRPr lang="en-US" sz="1100" b="1" dirty="0">
              <a:solidFill>
                <a:prstClr val="black"/>
              </a:solidFill>
              <a:latin typeface="ATX_A" pitchFamily="2" charset="0"/>
              <a:ea typeface="+mn-ea"/>
              <a:cs typeface="Courier"/>
            </a:endParaRP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Table 1: General parameters</a:t>
            </a:r>
          </a:p>
        </p:txBody>
      </p:sp>
      <p:sp>
        <p:nvSpPr>
          <p:cNvPr id="13" name="Rectangle 12"/>
          <p:cNvSpPr/>
          <p:nvPr/>
        </p:nvSpPr>
        <p:spPr>
          <a:xfrm>
            <a:off x="685800" y="3709988"/>
            <a:ext cx="6858000" cy="2677656"/>
          </a:xfrm>
          <a:prstGeom prst="rect">
            <a:avLst/>
          </a:prstGeom>
        </p:spPr>
        <p:txBody>
          <a:bodyPr wrap="square">
            <a:spAutoFit/>
          </a:bodyPr>
          <a:lstStyle/>
          <a:p>
            <a:pPr defTabSz="914400">
              <a:lnSpc>
                <a:spcPct val="100000"/>
              </a:lnSpc>
              <a:spcBef>
                <a:spcPct val="0"/>
              </a:spcBef>
              <a:buClrTx/>
              <a:buSzTx/>
              <a:buFontTx/>
              <a:buNone/>
            </a:pPr>
            <a:r>
              <a:rPr lang="en-US" sz="1200" b="1" dirty="0">
                <a:solidFill>
                  <a:prstClr val="black"/>
                </a:solidFill>
                <a:latin typeface="ATX_A" pitchFamily="2" charset="0"/>
                <a:ea typeface="+mn-ea"/>
                <a:cs typeface="Courier"/>
              </a:rPr>
              <a:t> </a:t>
            </a:r>
            <a:r>
              <a:rPr lang="en-US" sz="1200" b="1" dirty="0" smtClean="0">
                <a:solidFill>
                  <a:prstClr val="black"/>
                </a:solidFill>
                <a:latin typeface="ATX_A" pitchFamily="2" charset="0"/>
                <a:ea typeface="+mn-ea"/>
                <a:cs typeface="Courier"/>
              </a:rPr>
              <a:t>  +</a:t>
            </a:r>
            <a:r>
              <a:rPr lang="en-US" sz="1200" b="1" dirty="0">
                <a:solidFill>
                  <a:prstClr val="black"/>
                </a:solidFill>
                <a:latin typeface="ATX_A" pitchFamily="2" charset="0"/>
                <a:ea typeface="+mn-ea"/>
                <a:cs typeface="Courier"/>
              </a:rPr>
              <a:t>---------------------------------------+---------+-----------------+</a:t>
            </a:r>
          </a:p>
          <a:p>
            <a:pPr defTabSz="914400">
              <a:lnSpc>
                <a:spcPct val="100000"/>
              </a:lnSpc>
              <a:spcBef>
                <a:spcPct val="0"/>
              </a:spcBef>
              <a:buClrTx/>
              <a:buSzTx/>
              <a:buFontTx/>
              <a:buNone/>
            </a:pPr>
            <a:r>
              <a:rPr lang="en-US" sz="1200" b="1" dirty="0">
                <a:solidFill>
                  <a:prstClr val="black"/>
                </a:solidFill>
                <a:latin typeface="ATX_A" pitchFamily="2" charset="0"/>
                <a:ea typeface="+mn-ea"/>
                <a:cs typeface="Courier"/>
              </a:rPr>
              <a:t>   | PARAMETERS                            | Get/Set |    Reference    |</a:t>
            </a:r>
          </a:p>
          <a:p>
            <a:pPr defTabSz="914400">
              <a:lnSpc>
                <a:spcPct val="100000"/>
              </a:lnSpc>
              <a:spcBef>
                <a:spcPct val="0"/>
              </a:spcBef>
              <a:buClrTx/>
              <a:buSzTx/>
              <a:buFontTx/>
              <a:buNone/>
            </a:pPr>
            <a:r>
              <a:rPr lang="en-US" sz="1200" b="1" dirty="0">
                <a:solidFill>
                  <a:prstClr val="black"/>
                </a:solidFill>
                <a:latin typeface="ATX_A" pitchFamily="2" charset="0"/>
                <a:ea typeface="+mn-ea"/>
                <a:cs typeface="Courier"/>
              </a:rPr>
              <a:t>   +---------------------------------------+---------+-----------------+</a:t>
            </a:r>
          </a:p>
          <a:p>
            <a:pPr defTabSz="914400">
              <a:lnSpc>
                <a:spcPct val="100000"/>
              </a:lnSpc>
              <a:spcBef>
                <a:spcPct val="0"/>
              </a:spcBef>
              <a:buClrTx/>
              <a:buSzTx/>
              <a:buFontTx/>
              <a:buNone/>
            </a:pPr>
            <a:r>
              <a:rPr lang="en-US" sz="1200" b="1" dirty="0">
                <a:solidFill>
                  <a:prstClr val="black"/>
                </a:solidFill>
                <a:latin typeface="ATX_A" pitchFamily="2" charset="0"/>
                <a:ea typeface="+mn-ea"/>
                <a:cs typeface="Courier"/>
              </a:rPr>
              <a:t>   | MAX and min mean channel output power |   G,S   | G.698.2 S.7.2.1 |</a:t>
            </a:r>
          </a:p>
          <a:p>
            <a:pPr defTabSz="914400">
              <a:lnSpc>
                <a:spcPct val="100000"/>
              </a:lnSpc>
              <a:spcBef>
                <a:spcPct val="0"/>
              </a:spcBef>
              <a:buClrTx/>
              <a:buSzTx/>
              <a:buFontTx/>
              <a:buNone/>
            </a:pPr>
            <a:r>
              <a:rPr lang="en-US" sz="1200" b="1" dirty="0">
                <a:solidFill>
                  <a:prstClr val="black"/>
                </a:solidFill>
                <a:latin typeface="ATX_A" pitchFamily="2" charset="0"/>
                <a:ea typeface="+mn-ea"/>
                <a:cs typeface="Courier"/>
              </a:rPr>
              <a:t>   | Min and MAX central frequency         |    G    | G.698.2 S.7.2.2 |</a:t>
            </a:r>
          </a:p>
          <a:p>
            <a:pPr defTabSz="914400">
              <a:lnSpc>
                <a:spcPct val="100000"/>
              </a:lnSpc>
              <a:spcBef>
                <a:spcPct val="0"/>
              </a:spcBef>
              <a:buClrTx/>
              <a:buSzTx/>
              <a:buFontTx/>
              <a:buNone/>
            </a:pPr>
            <a:r>
              <a:rPr lang="en-US" sz="1200" b="1" dirty="0">
                <a:solidFill>
                  <a:prstClr val="black"/>
                </a:solidFill>
                <a:latin typeface="ATX_A" pitchFamily="2" charset="0"/>
                <a:ea typeface="+mn-ea"/>
                <a:cs typeface="Courier"/>
              </a:rPr>
              <a:t>   | MAX spectral excursion                |    G    | G.698.2 S.7.2.3 |</a:t>
            </a:r>
          </a:p>
          <a:p>
            <a:pPr defTabSz="914400">
              <a:lnSpc>
                <a:spcPct val="100000"/>
              </a:lnSpc>
              <a:spcBef>
                <a:spcPct val="0"/>
              </a:spcBef>
              <a:buClrTx/>
              <a:buSzTx/>
              <a:buFontTx/>
              <a:buNone/>
            </a:pPr>
            <a:r>
              <a:rPr lang="en-US" sz="1200" b="1" dirty="0">
                <a:solidFill>
                  <a:prstClr val="black"/>
                </a:solidFill>
                <a:latin typeface="ATX_A" pitchFamily="2" charset="0"/>
                <a:ea typeface="+mn-ea"/>
                <a:cs typeface="Courier"/>
              </a:rPr>
              <a:t>   | MAX transmitter (residual) </a:t>
            </a:r>
            <a:r>
              <a:rPr lang="en-US" sz="1200" b="1" dirty="0" err="1">
                <a:solidFill>
                  <a:prstClr val="black"/>
                </a:solidFill>
                <a:latin typeface="ATX_A" pitchFamily="2" charset="0"/>
                <a:ea typeface="+mn-ea"/>
                <a:cs typeface="Courier"/>
              </a:rPr>
              <a:t>disper</a:t>
            </a:r>
            <a:r>
              <a:rPr lang="en-US" sz="1200" b="1" dirty="0">
                <a:solidFill>
                  <a:prstClr val="black"/>
                </a:solidFill>
                <a:latin typeface="ATX_A" pitchFamily="2" charset="0"/>
                <a:ea typeface="+mn-ea"/>
                <a:cs typeface="Courier"/>
              </a:rPr>
              <a:t>.    |    G    | G.698.2 S.7.2.7 |</a:t>
            </a:r>
          </a:p>
          <a:p>
            <a:pPr defTabSz="914400">
              <a:lnSpc>
                <a:spcPct val="100000"/>
              </a:lnSpc>
              <a:spcBef>
                <a:spcPct val="0"/>
              </a:spcBef>
              <a:buClrTx/>
              <a:buSzTx/>
              <a:buFontTx/>
              <a:buNone/>
            </a:pPr>
            <a:r>
              <a:rPr lang="en-US" sz="1200" b="1" dirty="0">
                <a:solidFill>
                  <a:prstClr val="black"/>
                </a:solidFill>
                <a:latin typeface="ATX_A" pitchFamily="2" charset="0"/>
                <a:ea typeface="+mn-ea"/>
                <a:cs typeface="Courier"/>
              </a:rPr>
              <a:t>   | OSNR penalty                          |         |                 |</a:t>
            </a:r>
          </a:p>
          <a:p>
            <a:pPr defTabSz="914400">
              <a:lnSpc>
                <a:spcPct val="100000"/>
              </a:lnSpc>
              <a:spcBef>
                <a:spcPct val="0"/>
              </a:spcBef>
              <a:buClrTx/>
              <a:buSzTx/>
              <a:buFontTx/>
              <a:buNone/>
            </a:pPr>
            <a:r>
              <a:rPr lang="en-US" sz="1200" b="1" dirty="0">
                <a:solidFill>
                  <a:prstClr val="black"/>
                </a:solidFill>
                <a:latin typeface="ATX_A" pitchFamily="2" charset="0"/>
                <a:ea typeface="+mn-ea"/>
                <a:cs typeface="Courier"/>
              </a:rPr>
              <a:t>   | MAX side mode suppression ratio, min  |    G    | G.698.2 S.7.2.6 |</a:t>
            </a:r>
          </a:p>
          <a:p>
            <a:pPr defTabSz="914400">
              <a:lnSpc>
                <a:spcPct val="100000"/>
              </a:lnSpc>
              <a:spcBef>
                <a:spcPct val="0"/>
              </a:spcBef>
              <a:buClrTx/>
              <a:buSzTx/>
              <a:buFontTx/>
              <a:buNone/>
            </a:pPr>
            <a:r>
              <a:rPr lang="en-US" sz="1200" b="1" dirty="0">
                <a:solidFill>
                  <a:prstClr val="black"/>
                </a:solidFill>
                <a:latin typeface="ATX_A" pitchFamily="2" charset="0"/>
                <a:ea typeface="+mn-ea"/>
                <a:cs typeface="Courier"/>
              </a:rPr>
              <a:t>   | channel extinction ratio, Eye mask    |         |                 |</a:t>
            </a:r>
          </a:p>
          <a:p>
            <a:pPr defTabSz="914400">
              <a:lnSpc>
                <a:spcPct val="100000"/>
              </a:lnSpc>
              <a:spcBef>
                <a:spcPct val="0"/>
              </a:spcBef>
              <a:buClrTx/>
              <a:buSzTx/>
              <a:buFontTx/>
              <a:buNone/>
            </a:pPr>
            <a:r>
              <a:rPr lang="en-US" sz="1200" b="1" dirty="0">
                <a:solidFill>
                  <a:prstClr val="black"/>
                </a:solidFill>
                <a:latin typeface="ATX_A" pitchFamily="2" charset="0"/>
                <a:ea typeface="+mn-ea"/>
                <a:cs typeface="Courier"/>
              </a:rPr>
              <a:t>   | Current Laser Output power            |   G,S   |       N.A.      |</a:t>
            </a:r>
          </a:p>
          <a:p>
            <a:pPr defTabSz="914400">
              <a:lnSpc>
                <a:spcPct val="100000"/>
              </a:lnSpc>
              <a:spcBef>
                <a:spcPct val="0"/>
              </a:spcBef>
              <a:buClrTx/>
              <a:buSzTx/>
              <a:buFontTx/>
              <a:buNone/>
            </a:pPr>
            <a:r>
              <a:rPr lang="en-US" sz="1200" b="1" dirty="0">
                <a:solidFill>
                  <a:prstClr val="black"/>
                </a:solidFill>
                <a:latin typeface="ATX_A" pitchFamily="2" charset="0"/>
                <a:ea typeface="+mn-ea"/>
                <a:cs typeface="Courier"/>
              </a:rPr>
              <a:t>   +---------------------------------------+---------+-----------------+</a:t>
            </a:r>
          </a:p>
          <a:p>
            <a:pPr defTabSz="914400">
              <a:lnSpc>
                <a:spcPct val="100000"/>
              </a:lnSpc>
              <a:spcBef>
                <a:spcPct val="0"/>
              </a:spcBef>
              <a:buClrTx/>
              <a:buSzTx/>
              <a:buFontTx/>
              <a:buNone/>
            </a:pPr>
            <a:endParaRPr lang="en-US" sz="1200" b="1" dirty="0">
              <a:solidFill>
                <a:prstClr val="black"/>
              </a:solidFill>
              <a:latin typeface="ATX_A" pitchFamily="2" charset="0"/>
              <a:ea typeface="+mn-ea"/>
              <a:cs typeface="Courier"/>
            </a:endParaRPr>
          </a:p>
          <a:p>
            <a:pPr defTabSz="914400">
              <a:lnSpc>
                <a:spcPct val="100000"/>
              </a:lnSpc>
              <a:spcBef>
                <a:spcPct val="0"/>
              </a:spcBef>
              <a:buClrTx/>
              <a:buSzTx/>
              <a:buFontTx/>
              <a:buNone/>
            </a:pPr>
            <a:r>
              <a:rPr lang="en-US" sz="1200" b="1" dirty="0">
                <a:solidFill>
                  <a:prstClr val="black"/>
                </a:solidFill>
                <a:latin typeface="ATX_A" pitchFamily="2" charset="0"/>
                <a:ea typeface="+mn-ea"/>
                <a:cs typeface="Courier"/>
              </a:rPr>
              <a:t>                         Table 2: parameters at </a:t>
            </a:r>
            <a:r>
              <a:rPr lang="en-US" sz="1200" b="1" dirty="0" err="1">
                <a:solidFill>
                  <a:prstClr val="black"/>
                </a:solidFill>
                <a:latin typeface="ATX_A" pitchFamily="2" charset="0"/>
                <a:ea typeface="+mn-ea"/>
                <a:cs typeface="Courier"/>
              </a:rPr>
              <a:t>Ss</a:t>
            </a:r>
            <a:endParaRPr lang="en-US" sz="1200" b="1" dirty="0">
              <a:solidFill>
                <a:prstClr val="black"/>
              </a:solidFill>
              <a:latin typeface="ATX_A" pitchFamily="2" charset="0"/>
              <a:ea typeface="+mn-ea"/>
              <a:cs typeface="Courier"/>
            </a:endParaRPr>
          </a:p>
        </p:txBody>
      </p:sp>
      <p:sp>
        <p:nvSpPr>
          <p:cNvPr id="14" name="Date Placeholder 4"/>
          <p:cNvSpPr>
            <a:spLocks noGrp="1"/>
          </p:cNvSpPr>
          <p:nvPr>
            <p:ph type="dt" sz="quarter" idx="10"/>
          </p:nvPr>
        </p:nvSpPr>
        <p:spPr bwMode="auto">
          <a:xfrm>
            <a:off x="381000" y="6340475"/>
            <a:ext cx="2133600" cy="365125"/>
          </a:xfrm>
          <a:noFill/>
          <a:ln>
            <a:miter lim="800000"/>
            <a:headEnd/>
            <a:tailEnd/>
          </a:ln>
        </p:spPr>
        <p:txBody>
          <a:bodyPr/>
          <a:lstStyle/>
          <a:p>
            <a:r>
              <a:rPr lang="en-GB" dirty="0"/>
              <a:t>M</a:t>
            </a:r>
            <a:r>
              <a:rPr lang="en-GB" dirty="0" smtClean="0"/>
              <a:t>arch  2013</a:t>
            </a:r>
            <a:endParaRPr lang="en-US" dirty="0" smtClean="0"/>
          </a:p>
        </p:txBody>
      </p:sp>
      <p:sp>
        <p:nvSpPr>
          <p:cNvPr id="15" name="Footer Placeholder 5"/>
          <p:cNvSpPr>
            <a:spLocks noGrp="1"/>
          </p:cNvSpPr>
          <p:nvPr>
            <p:ph type="ftr" sz="quarter" idx="11"/>
          </p:nvPr>
        </p:nvSpPr>
        <p:spPr bwMode="auto">
          <a:xfrm>
            <a:off x="3124200" y="6356350"/>
            <a:ext cx="2895600" cy="365125"/>
          </a:xfrm>
          <a:noFill/>
          <a:ln>
            <a:miter lim="800000"/>
            <a:headEnd/>
            <a:tailEnd/>
          </a:ln>
        </p:spPr>
        <p:txBody>
          <a:bodyPr/>
          <a:lstStyle/>
          <a:p>
            <a:r>
              <a:rPr lang="en-US" dirty="0" smtClean="0"/>
              <a:t>IETF 86 - Orlando</a:t>
            </a:r>
          </a:p>
        </p:txBody>
      </p:sp>
    </p:spTree>
    <p:extLst>
      <p:ext uri="{BB962C8B-B14F-4D97-AF65-F5344CB8AC3E}">
        <p14:creationId xmlns:p14="http://schemas.microsoft.com/office/powerpoint/2010/main" val="37668927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p>
            <a:r>
              <a:rPr lang="en-US" sz="3200" dirty="0" smtClean="0"/>
              <a:t>Managed parameters</a:t>
            </a:r>
            <a:endParaRPr lang="en-US" sz="3200" dirty="0"/>
          </a:p>
        </p:txBody>
      </p:sp>
      <p:sp>
        <p:nvSpPr>
          <p:cNvPr id="6" name="Slide Number Placeholder 5"/>
          <p:cNvSpPr>
            <a:spLocks noGrp="1"/>
          </p:cNvSpPr>
          <p:nvPr>
            <p:ph type="sldNum" sz="quarter" idx="12"/>
          </p:nvPr>
        </p:nvSpPr>
        <p:spPr/>
        <p:txBody>
          <a:bodyPr/>
          <a:lstStyle/>
          <a:p>
            <a:fld id="{6B5E2EE6-34A0-4349-B51D-5A1038586331}" type="slidenum">
              <a:rPr lang="en-US" smtClean="0"/>
              <a:pPr/>
              <a:t>9</a:t>
            </a:fld>
            <a:endParaRPr lang="en-US"/>
          </a:p>
        </p:txBody>
      </p:sp>
      <p:sp>
        <p:nvSpPr>
          <p:cNvPr id="3" name="Rectangle 2"/>
          <p:cNvSpPr/>
          <p:nvPr/>
        </p:nvSpPr>
        <p:spPr>
          <a:xfrm>
            <a:off x="533400" y="838200"/>
            <a:ext cx="7467600" cy="2970044"/>
          </a:xfrm>
          <a:prstGeom prst="rect">
            <a:avLst/>
          </a:prstGeom>
        </p:spPr>
        <p:txBody>
          <a:bodyPr wrap="square">
            <a:spAutoFit/>
          </a:bodyPr>
          <a:lstStyle/>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a:t>
            </a:r>
            <a:r>
              <a:rPr lang="en-US" sz="1100" b="1" dirty="0" smtClean="0">
                <a:solidFill>
                  <a:prstClr val="black"/>
                </a:solidFill>
                <a:latin typeface="ATX_A" pitchFamily="2" charset="0"/>
                <a:ea typeface="+mn-ea"/>
                <a:cs typeface="Courier"/>
              </a:rPr>
              <a:t>  +</a:t>
            </a:r>
            <a:r>
              <a:rPr lang="en-US" sz="1100" b="1" dirty="0">
                <a:solidFill>
                  <a:prstClr val="black"/>
                </a:solidFill>
                <a:latin typeface="ATX_A" pitchFamily="2" charset="0"/>
                <a:ea typeface="+mn-ea"/>
                <a:cs typeface="Courier"/>
              </a:rPr>
              <a:t>---------------------------------------+---------+-----------------+</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PARAMETERS                            | Get/Set |    Reference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MAX and min (residual) chromatic      |    G    | G.698.2 S.7.3.2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dispersion                            |         |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Min optical return loss at </a:t>
            </a:r>
            <a:r>
              <a:rPr lang="en-US" sz="1100" b="1" dirty="0" err="1">
                <a:solidFill>
                  <a:prstClr val="black"/>
                </a:solidFill>
                <a:latin typeface="ATX_A" pitchFamily="2" charset="0"/>
                <a:ea typeface="+mn-ea"/>
                <a:cs typeface="Courier"/>
              </a:rPr>
              <a:t>Ss</a:t>
            </a:r>
            <a:r>
              <a:rPr lang="en-US" sz="1100" b="1" dirty="0">
                <a:solidFill>
                  <a:prstClr val="black"/>
                </a:solidFill>
                <a:latin typeface="ATX_A" pitchFamily="2" charset="0"/>
                <a:ea typeface="+mn-ea"/>
                <a:cs typeface="Courier"/>
              </a:rPr>
              <a:t>         |    G    | G.698.2 S.7.3.3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MAX discrete reflectance between </a:t>
            </a:r>
            <a:r>
              <a:rPr lang="en-US" sz="1100" b="1" dirty="0" err="1">
                <a:solidFill>
                  <a:prstClr val="black"/>
                </a:solidFill>
                <a:latin typeface="ATX_A" pitchFamily="2" charset="0"/>
                <a:ea typeface="+mn-ea"/>
                <a:cs typeface="Courier"/>
              </a:rPr>
              <a:t>Ss</a:t>
            </a:r>
            <a:r>
              <a:rPr lang="en-US" sz="1100" b="1" dirty="0">
                <a:solidFill>
                  <a:prstClr val="black"/>
                </a:solidFill>
                <a:latin typeface="ATX_A" pitchFamily="2" charset="0"/>
                <a:ea typeface="+mn-ea"/>
                <a:cs typeface="Courier"/>
              </a:rPr>
              <a:t>   |    G    | G.698.2 S.7.3.4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and </a:t>
            </a:r>
            <a:r>
              <a:rPr lang="en-US" sz="1100" b="1" dirty="0" err="1">
                <a:solidFill>
                  <a:prstClr val="black"/>
                </a:solidFill>
                <a:latin typeface="ATX_A" pitchFamily="2" charset="0"/>
                <a:ea typeface="+mn-ea"/>
                <a:cs typeface="Courier"/>
              </a:rPr>
              <a:t>Rs</a:t>
            </a:r>
            <a:r>
              <a:rPr lang="en-US" sz="1100" b="1" dirty="0">
                <a:solidFill>
                  <a:prstClr val="black"/>
                </a:solidFill>
                <a:latin typeface="ATX_A" pitchFamily="2" charset="0"/>
                <a:ea typeface="+mn-ea"/>
                <a:cs typeface="Courier"/>
              </a:rPr>
              <a:t>                                |         |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MAX differential group delay          |    G    | G.698.2 S.7.3.5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MAX polarization dependent loss       |    G    | G.698.2 S.7.3.6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MAX inter-channel crosstalk           |    G    | G.698.2 S.7.3.7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MAX </a:t>
            </a:r>
            <a:r>
              <a:rPr lang="en-US" sz="1100" b="1" dirty="0" err="1">
                <a:solidFill>
                  <a:prstClr val="black"/>
                </a:solidFill>
                <a:latin typeface="ATX_A" pitchFamily="2" charset="0"/>
                <a:ea typeface="+mn-ea"/>
                <a:cs typeface="Courier"/>
              </a:rPr>
              <a:t>interferometric</a:t>
            </a:r>
            <a:r>
              <a:rPr lang="en-US" sz="1100" b="1" dirty="0">
                <a:solidFill>
                  <a:prstClr val="black"/>
                </a:solidFill>
                <a:latin typeface="ATX_A" pitchFamily="2" charset="0"/>
                <a:ea typeface="+mn-ea"/>
                <a:cs typeface="Courier"/>
              </a:rPr>
              <a:t> crosstalk         |    G    | G.698.2 S.7.3.8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MAX optical path OSNR penalty         |    G    | G.698.2 S.7.3.9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MAX ripple                            |    G    | G.698.2 S.7.3.1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a:t>
            </a:r>
          </a:p>
          <a:p>
            <a:pPr defTabSz="914400">
              <a:lnSpc>
                <a:spcPct val="100000"/>
              </a:lnSpc>
              <a:spcBef>
                <a:spcPct val="0"/>
              </a:spcBef>
              <a:buClrTx/>
              <a:buSzTx/>
              <a:buFontTx/>
              <a:buNone/>
            </a:pPr>
            <a:endParaRPr lang="en-US" sz="1100" b="1" dirty="0">
              <a:solidFill>
                <a:prstClr val="black"/>
              </a:solidFill>
              <a:latin typeface="ATX_A" pitchFamily="2" charset="0"/>
              <a:ea typeface="+mn-ea"/>
              <a:cs typeface="Courier"/>
            </a:endParaRP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Table 3: parameters </a:t>
            </a:r>
            <a:r>
              <a:rPr lang="en-US" sz="1100" b="1" dirty="0" smtClean="0">
                <a:solidFill>
                  <a:prstClr val="black"/>
                </a:solidFill>
                <a:latin typeface="ATX_A" pitchFamily="2" charset="0"/>
                <a:ea typeface="+mn-ea"/>
                <a:cs typeface="Courier"/>
              </a:rPr>
              <a:t>between </a:t>
            </a:r>
            <a:r>
              <a:rPr lang="en-US" sz="1100" b="1" dirty="0" err="1">
                <a:solidFill>
                  <a:prstClr val="black"/>
                </a:solidFill>
                <a:latin typeface="ATX_A" pitchFamily="2" charset="0"/>
                <a:ea typeface="+mn-ea"/>
                <a:cs typeface="Courier"/>
              </a:rPr>
              <a:t>Ss</a:t>
            </a:r>
            <a:r>
              <a:rPr lang="en-US" sz="1100" b="1" dirty="0">
                <a:solidFill>
                  <a:prstClr val="black"/>
                </a:solidFill>
                <a:latin typeface="ATX_A" pitchFamily="2" charset="0"/>
                <a:ea typeface="+mn-ea"/>
                <a:cs typeface="Courier"/>
              </a:rPr>
              <a:t> and </a:t>
            </a:r>
            <a:r>
              <a:rPr lang="en-US" sz="1100" b="1" dirty="0" err="1">
                <a:solidFill>
                  <a:prstClr val="black"/>
                </a:solidFill>
                <a:latin typeface="ATX_A" pitchFamily="2" charset="0"/>
                <a:ea typeface="+mn-ea"/>
                <a:cs typeface="Courier"/>
              </a:rPr>
              <a:t>Rs</a:t>
            </a:r>
            <a:endParaRPr lang="en-US" sz="1100" b="1" dirty="0">
              <a:solidFill>
                <a:prstClr val="black"/>
              </a:solidFill>
              <a:latin typeface="ATX_A" pitchFamily="2" charset="0"/>
              <a:ea typeface="+mn-ea"/>
              <a:cs typeface="Courier"/>
            </a:endParaRPr>
          </a:p>
        </p:txBody>
      </p:sp>
      <p:sp>
        <p:nvSpPr>
          <p:cNvPr id="7" name="Rectangle 6"/>
          <p:cNvSpPr/>
          <p:nvPr/>
        </p:nvSpPr>
        <p:spPr>
          <a:xfrm>
            <a:off x="533400" y="3997658"/>
            <a:ext cx="8229600" cy="1954381"/>
          </a:xfrm>
          <a:prstGeom prst="rect">
            <a:avLst/>
          </a:prstGeom>
        </p:spPr>
        <p:txBody>
          <a:bodyPr wrap="square">
            <a:spAutoFit/>
          </a:bodyPr>
          <a:lstStyle/>
          <a:p>
            <a:pPr defTabSz="914400">
              <a:lnSpc>
                <a:spcPct val="100000"/>
              </a:lnSpc>
              <a:spcBef>
                <a:spcPct val="0"/>
              </a:spcBef>
              <a:buClrTx/>
              <a:buSzTx/>
              <a:buFontTx/>
              <a:buNone/>
            </a:pPr>
            <a:r>
              <a:rPr lang="en-US" sz="1100" b="1" dirty="0" smtClean="0">
                <a:solidFill>
                  <a:prstClr val="black"/>
                </a:solidFill>
                <a:latin typeface="ATX_A" pitchFamily="2" charset="0"/>
                <a:ea typeface="+mn-ea"/>
                <a:cs typeface="Courier"/>
              </a:rPr>
              <a:t>   </a:t>
            </a:r>
            <a:r>
              <a:rPr lang="en-US" sz="1100" b="1" dirty="0">
                <a:solidFill>
                  <a:prstClr val="black"/>
                </a:solidFill>
                <a:latin typeface="ATX_A" pitchFamily="2" charset="0"/>
                <a:ea typeface="+mn-ea"/>
                <a:cs typeface="Courier"/>
              </a:rPr>
              <a:t>+---------------------------------------+---------+-----------------+</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PARAMETERS                            | Get/Set |    Reference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MAX and min mean input power          |    G    | G.698.2 S.7.4.1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Min optical signal-to-noise ratio     |    G    | G.698.2 S.7.4.2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(OSNR)                                |         |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Receiver OSNR tolerance               |    G    | G.698.2 S.7.4.3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 MAX reflectance at receiver           |    G    | G.698.2 S.7.4.4 |</a:t>
            </a: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a:t>
            </a:r>
          </a:p>
          <a:p>
            <a:pPr defTabSz="914400">
              <a:lnSpc>
                <a:spcPct val="100000"/>
              </a:lnSpc>
              <a:spcBef>
                <a:spcPct val="0"/>
              </a:spcBef>
              <a:buClrTx/>
              <a:buSzTx/>
              <a:buFontTx/>
              <a:buNone/>
            </a:pPr>
            <a:endParaRPr lang="en-US" sz="1100" b="1" dirty="0">
              <a:solidFill>
                <a:prstClr val="black"/>
              </a:solidFill>
              <a:latin typeface="ATX_A" pitchFamily="2" charset="0"/>
              <a:ea typeface="+mn-ea"/>
              <a:cs typeface="Courier"/>
            </a:endParaRPr>
          </a:p>
          <a:p>
            <a:pPr defTabSz="914400">
              <a:lnSpc>
                <a:spcPct val="100000"/>
              </a:lnSpc>
              <a:spcBef>
                <a:spcPct val="0"/>
              </a:spcBef>
              <a:buClrTx/>
              <a:buSzTx/>
              <a:buFontTx/>
              <a:buNone/>
            </a:pPr>
            <a:r>
              <a:rPr lang="en-US" sz="1100" b="1" dirty="0">
                <a:solidFill>
                  <a:prstClr val="black"/>
                </a:solidFill>
                <a:latin typeface="ATX_A" pitchFamily="2" charset="0"/>
                <a:ea typeface="+mn-ea"/>
                <a:cs typeface="Courier"/>
              </a:rPr>
              <a:t>                       Table 4: mandatory </a:t>
            </a:r>
            <a:r>
              <a:rPr lang="en-US" sz="1100" b="1" dirty="0" smtClean="0">
                <a:solidFill>
                  <a:prstClr val="black"/>
                </a:solidFill>
                <a:latin typeface="ATX_A" pitchFamily="2" charset="0"/>
                <a:ea typeface="+mn-ea"/>
                <a:cs typeface="Courier"/>
              </a:rPr>
              <a:t>parameters at </a:t>
            </a:r>
            <a:r>
              <a:rPr lang="en-US" sz="1100" b="1" dirty="0" err="1" smtClean="0">
                <a:solidFill>
                  <a:prstClr val="black"/>
                </a:solidFill>
                <a:latin typeface="ATX_A" pitchFamily="2" charset="0"/>
                <a:ea typeface="+mn-ea"/>
                <a:cs typeface="Courier"/>
              </a:rPr>
              <a:t>Rs</a:t>
            </a:r>
            <a:endParaRPr lang="en-US" sz="1100" b="1" dirty="0">
              <a:solidFill>
                <a:prstClr val="black"/>
              </a:solidFill>
              <a:latin typeface="ATX_A" pitchFamily="2" charset="0"/>
              <a:ea typeface="+mn-ea"/>
              <a:cs typeface="Courier"/>
            </a:endParaRPr>
          </a:p>
        </p:txBody>
      </p:sp>
      <p:sp>
        <p:nvSpPr>
          <p:cNvPr id="10" name="Date Placeholder 4"/>
          <p:cNvSpPr>
            <a:spLocks noGrp="1"/>
          </p:cNvSpPr>
          <p:nvPr>
            <p:ph type="dt" sz="quarter" idx="10"/>
          </p:nvPr>
        </p:nvSpPr>
        <p:spPr bwMode="auto">
          <a:xfrm>
            <a:off x="381000" y="6340475"/>
            <a:ext cx="2133600" cy="365125"/>
          </a:xfrm>
          <a:noFill/>
          <a:ln>
            <a:miter lim="800000"/>
            <a:headEnd/>
            <a:tailEnd/>
          </a:ln>
        </p:spPr>
        <p:txBody>
          <a:bodyPr/>
          <a:lstStyle/>
          <a:p>
            <a:r>
              <a:rPr lang="en-GB" dirty="0"/>
              <a:t>M</a:t>
            </a:r>
            <a:r>
              <a:rPr lang="en-GB" dirty="0" smtClean="0"/>
              <a:t>arch  2013</a:t>
            </a:r>
            <a:endParaRPr lang="en-US" dirty="0" smtClean="0"/>
          </a:p>
        </p:txBody>
      </p:sp>
      <p:sp>
        <p:nvSpPr>
          <p:cNvPr id="11" name="Footer Placeholder 5"/>
          <p:cNvSpPr>
            <a:spLocks noGrp="1"/>
          </p:cNvSpPr>
          <p:nvPr>
            <p:ph type="ftr" sz="quarter" idx="11"/>
          </p:nvPr>
        </p:nvSpPr>
        <p:spPr bwMode="auto">
          <a:xfrm>
            <a:off x="3124200" y="6356350"/>
            <a:ext cx="2895600" cy="365125"/>
          </a:xfrm>
          <a:noFill/>
          <a:ln>
            <a:miter lim="800000"/>
            <a:headEnd/>
            <a:tailEnd/>
          </a:ln>
        </p:spPr>
        <p:txBody>
          <a:bodyPr/>
          <a:lstStyle/>
          <a:p>
            <a:r>
              <a:rPr lang="en-US" dirty="0" smtClean="0"/>
              <a:t>IETF 86 - Orlando</a:t>
            </a:r>
          </a:p>
        </p:txBody>
      </p:sp>
    </p:spTree>
    <p:extLst>
      <p:ext uri="{BB962C8B-B14F-4D97-AF65-F5344CB8AC3E}">
        <p14:creationId xmlns:p14="http://schemas.microsoft.com/office/powerpoint/2010/main" val="68580814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Custom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E5"/>
      </a:hlink>
      <a:folHlink>
        <a:srgbClr val="B2B2B2"/>
      </a:folHlink>
    </a:clrScheme>
    <a:fontScheme name="Default Design">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80000"/>
          </a:lnSpc>
          <a:spcBef>
            <a:spcPts val="45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DejaVu Sans" pitchFamily="34" charset="2"/>
            <a:cs typeface="DejaVu Sans" pitchFamily="34" charset="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80000"/>
          </a:lnSpc>
          <a:spcBef>
            <a:spcPts val="45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DejaVu Sans" pitchFamily="34" charset="2"/>
            <a:cs typeface="DejaVu Sans" pitchFamily="34" charset="2"/>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16678</TotalTime>
  <Words>1450</Words>
  <Application>Microsoft Office PowerPoint</Application>
  <PresentationFormat>On-screen Show (4:3)</PresentationFormat>
  <Paragraphs>178</Paragraphs>
  <Slides>13</Slides>
  <Notes>8</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Default Design</vt:lpstr>
      <vt:lpstr>Office Theme</vt:lpstr>
      <vt:lpstr>IETF Note Well</vt:lpstr>
      <vt:lpstr>CCAMP-Q6/15 Questions</vt:lpstr>
      <vt:lpstr>WSON Impairments</vt:lpstr>
      <vt:lpstr>WSON Impairments</vt:lpstr>
      <vt:lpstr>WSON Impairments (cont)</vt:lpstr>
      <vt:lpstr>WSON Wrap Up</vt:lpstr>
      <vt:lpstr>G.698.2 Related</vt:lpstr>
      <vt:lpstr>Managed parameters</vt:lpstr>
      <vt:lpstr>Managed parameters</vt:lpstr>
      <vt:lpstr>G.698.2 Related (cont)</vt:lpstr>
      <vt:lpstr>Other Q Related</vt:lpstr>
      <vt:lpstr>Flexi-Grid Related</vt:lpstr>
      <vt:lpstr>Flexi-Grid Related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ccamp template</dc:title>
  <dc:creator>CCAMP Chairs</dc:creator>
  <cp:lastModifiedBy>att</cp:lastModifiedBy>
  <cp:revision>209</cp:revision>
  <cp:lastPrinted>1601-01-01T00:00:00Z</cp:lastPrinted>
  <dcterms:created xsi:type="dcterms:W3CDTF">2003-07-15T07:15:36Z</dcterms:created>
  <dcterms:modified xsi:type="dcterms:W3CDTF">2013-03-28T14:25:47Z</dcterms:modified>
</cp:coreProperties>
</file>