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8" r:id="rId1"/>
  </p:sldMasterIdLst>
  <p:notesMasterIdLst>
    <p:notesMasterId r:id="rId7"/>
  </p:notesMasterIdLst>
  <p:handoutMasterIdLst>
    <p:handoutMasterId r:id="rId8"/>
  </p:handoutMasterIdLst>
  <p:sldIdLst>
    <p:sldId id="767" r:id="rId2"/>
    <p:sldId id="794" r:id="rId3"/>
    <p:sldId id="782" r:id="rId4"/>
    <p:sldId id="783" r:id="rId5"/>
    <p:sldId id="803" r:id="rId6"/>
  </p:sldIdLst>
  <p:sldSz cx="9144000" cy="6858000" type="screen4x3"/>
  <p:notesSz cx="6997700" cy="9271000"/>
  <p:defaultTextStyle>
    <a:defPPr>
      <a:defRPr lang="en-US"/>
    </a:defPPr>
    <a:lvl1pPr algn="l" rtl="0" eaLnBrk="0" fontAlgn="base" hangingPunct="0">
      <a:lnSpc>
        <a:spcPct val="90000"/>
      </a:lnSpc>
      <a:spcBef>
        <a:spcPct val="0"/>
      </a:spcBef>
      <a:spcAft>
        <a:spcPct val="0"/>
      </a:spcAft>
      <a:defRPr sz="30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0"/>
      </a:spcBef>
      <a:spcAft>
        <a:spcPct val="0"/>
      </a:spcAft>
      <a:defRPr sz="3000"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0"/>
      </a:spcBef>
      <a:spcAft>
        <a:spcPct val="0"/>
      </a:spcAft>
      <a:defRPr sz="3000"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0"/>
      </a:spcBef>
      <a:spcAft>
        <a:spcPct val="0"/>
      </a:spcAft>
      <a:defRPr sz="3000"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0"/>
      </a:spcBef>
      <a:spcAft>
        <a:spcPct val="0"/>
      </a:spcAft>
      <a:defRPr sz="3000"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000"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000"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000"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000"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547E"/>
    <a:srgbClr val="808080"/>
    <a:srgbClr val="99CCCC"/>
    <a:srgbClr val="3F42C3"/>
    <a:srgbClr val="6365CE"/>
    <a:srgbClr val="CCFFFF"/>
    <a:srgbClr val="CCFFCC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4572" autoAdjust="0"/>
    <p:restoredTop sz="99154" autoAdjust="0"/>
  </p:normalViewPr>
  <p:slideViewPr>
    <p:cSldViewPr snapToGrid="0">
      <p:cViewPr varScale="1">
        <p:scale>
          <a:sx n="142" d="100"/>
          <a:sy n="142" d="100"/>
        </p:scale>
        <p:origin x="-208" y="-96"/>
      </p:cViewPr>
      <p:guideLst>
        <p:guide orient="horz" pos="2160"/>
        <p:guide pos="28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handoutMaster" Target="handoutMasters/handout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57150" y="8945563"/>
            <a:ext cx="6850063" cy="34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6814" tIns="50787" rIns="96814" bIns="50787">
            <a:spAutoFit/>
          </a:bodyPr>
          <a:lstStyle/>
          <a:p>
            <a:pPr defTabSz="619125">
              <a:lnSpc>
                <a:spcPct val="100000"/>
              </a:lnSpc>
              <a:tabLst>
                <a:tab pos="2416175" algn="l"/>
                <a:tab pos="4889500" algn="l"/>
              </a:tabLst>
              <a:defRPr/>
            </a:pPr>
            <a:r>
              <a:rPr lang="en-US" sz="800"/>
              <a:t>Copyright © 2003, Cisco Systems, Inc. All rights reserved. Printed in USA.</a:t>
            </a:r>
            <a:br>
              <a:rPr lang="en-US" sz="800"/>
            </a:br>
            <a:r>
              <a:rPr lang="en-US" sz="800"/>
              <a:t>Presentation_ID.scr</a:t>
            </a:r>
          </a:p>
        </p:txBody>
      </p:sp>
      <p:sp>
        <p:nvSpPr>
          <p:cNvPr id="3077" name="Line 5"/>
          <p:cNvSpPr>
            <a:spLocks noChangeShapeType="1"/>
          </p:cNvSpPr>
          <p:nvPr/>
        </p:nvSpPr>
        <p:spPr bwMode="auto">
          <a:xfrm>
            <a:off x="153988" y="8959850"/>
            <a:ext cx="66881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9327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304" name="Rectangle 8"/>
          <p:cNvSpPr>
            <a:spLocks noChangeArrowheads="1"/>
          </p:cNvSpPr>
          <p:nvPr/>
        </p:nvSpPr>
        <p:spPr bwMode="auto">
          <a:xfrm>
            <a:off x="6238875" y="8585200"/>
            <a:ext cx="449263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83305" name="Rectangle 9"/>
          <p:cNvSpPr>
            <a:spLocks noChangeArrowheads="1"/>
          </p:cNvSpPr>
          <p:nvPr/>
        </p:nvSpPr>
        <p:spPr bwMode="auto">
          <a:xfrm>
            <a:off x="57150" y="8761413"/>
            <a:ext cx="2614613" cy="34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5371" tIns="50030" rIns="95371" bIns="50030">
            <a:spAutoFit/>
          </a:bodyPr>
          <a:lstStyle/>
          <a:p>
            <a:pPr defTabSz="609600">
              <a:lnSpc>
                <a:spcPct val="100000"/>
              </a:lnSpc>
              <a:tabLst>
                <a:tab pos="2379663" algn="l"/>
                <a:tab pos="4816475" algn="l"/>
              </a:tabLst>
              <a:defRPr/>
            </a:pPr>
            <a:r>
              <a:rPr lang="en-US" sz="800"/>
              <a:t>© 2003, Cisco Systems, Inc. All rights reserved.</a:t>
            </a:r>
          </a:p>
          <a:p>
            <a:pPr defTabSz="609600">
              <a:lnSpc>
                <a:spcPct val="100000"/>
              </a:lnSpc>
              <a:tabLst>
                <a:tab pos="2379663" algn="l"/>
                <a:tab pos="4816475" algn="l"/>
              </a:tabLst>
              <a:defRPr/>
            </a:pPr>
            <a:r>
              <a:rPr lang="en-US" sz="800"/>
              <a:t>Presentation_ID.scr</a:t>
            </a:r>
          </a:p>
        </p:txBody>
      </p:sp>
      <p:sp>
        <p:nvSpPr>
          <p:cNvPr id="183306" name="Line 10"/>
          <p:cNvSpPr>
            <a:spLocks noChangeShapeType="1"/>
          </p:cNvSpPr>
          <p:nvPr/>
        </p:nvSpPr>
        <p:spPr bwMode="auto">
          <a:xfrm>
            <a:off x="152400" y="8775700"/>
            <a:ext cx="66405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83307" name="Rectangle 1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918200" y="8656638"/>
            <a:ext cx="812800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761" tIns="0" rIns="18761" bIns="0" numCol="1" anchor="b" anchorCtr="0" compatLnSpc="1">
            <a:prstTxWarp prst="textNoShape">
              <a:avLst/>
            </a:prstTxWarp>
          </a:bodyPr>
          <a:lstStyle>
            <a:lvl1pPr algn="r" defTabSz="900113">
              <a:lnSpc>
                <a:spcPct val="100000"/>
              </a:lnSpc>
              <a:defRPr sz="800" b="0"/>
            </a:lvl1pPr>
          </a:lstStyle>
          <a:p>
            <a:pPr>
              <a:defRPr/>
            </a:pPr>
            <a:fld id="{81429D18-7BAD-484A-A82B-DE15372722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342" name="Rectangle 1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74713" y="244475"/>
            <a:ext cx="5307012" cy="39798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183309" name="Rectangle 1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403225" y="4365625"/>
            <a:ext cx="6110288" cy="424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71" tIns="50030" rIns="95371" bIns="500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Body Text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550311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12713" indent="-112713" algn="l" defTabSz="1020763" rtl="0" eaLnBrk="0" fontAlgn="base" hangingPunct="0">
      <a:lnSpc>
        <a:spcPct val="90000"/>
      </a:lnSpc>
      <a:spcBef>
        <a:spcPct val="40000"/>
      </a:spcBef>
      <a:spcAft>
        <a:spcPct val="0"/>
      </a:spcAft>
      <a:buSzPct val="100000"/>
      <a:buChar char="•"/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482600" indent="-120650" algn="l" defTabSz="1020763" rtl="0" eaLnBrk="0" fontAlgn="base" hangingPunct="0">
      <a:lnSpc>
        <a:spcPct val="90000"/>
      </a:lnSpc>
      <a:spcBef>
        <a:spcPct val="40000"/>
      </a:spcBef>
      <a:spcAft>
        <a:spcPct val="0"/>
      </a:spcAft>
      <a:buSzPct val="100000"/>
      <a:buChar char="•"/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66788" algn="l" defTabSz="1020763" rtl="0" eaLnBrk="0" fontAlgn="base" hangingPunct="0">
      <a:lnSpc>
        <a:spcPct val="90000"/>
      </a:lnSpc>
      <a:spcBef>
        <a:spcPct val="40000"/>
      </a:spcBef>
      <a:spcAft>
        <a:spcPct val="0"/>
      </a:spcAft>
      <a:buSzPct val="100000"/>
      <a:buChar char="•"/>
      <a:defRPr sz="1400" kern="1200">
        <a:solidFill>
          <a:schemeClr val="tx1"/>
        </a:solidFill>
        <a:latin typeface="Arial" charset="0"/>
        <a:ea typeface="+mn-ea"/>
        <a:cs typeface="+mn-cs"/>
      </a:defRPr>
    </a:lvl3pPr>
    <a:lvl4pPr marL="1449388" algn="l" defTabSz="1020763" rtl="0" eaLnBrk="0" fontAlgn="base" hangingPunct="0">
      <a:lnSpc>
        <a:spcPct val="90000"/>
      </a:lnSpc>
      <a:spcBef>
        <a:spcPct val="40000"/>
      </a:spcBef>
      <a:spcAft>
        <a:spcPct val="0"/>
      </a:spcAft>
      <a:buSzPct val="100000"/>
      <a:buChar char="•"/>
      <a:defRPr sz="1400" kern="1200">
        <a:solidFill>
          <a:schemeClr val="tx1"/>
        </a:solidFill>
        <a:latin typeface="Arial" charset="0"/>
        <a:ea typeface="+mn-ea"/>
        <a:cs typeface="+mn-cs"/>
      </a:defRPr>
    </a:lvl4pPr>
    <a:lvl5pPr marL="1931988" algn="l" defTabSz="1020763" rtl="0" eaLnBrk="0" fontAlgn="base" hangingPunct="0">
      <a:lnSpc>
        <a:spcPct val="90000"/>
      </a:lnSpc>
      <a:spcBef>
        <a:spcPct val="40000"/>
      </a:spcBef>
      <a:spcAft>
        <a:spcPct val="0"/>
      </a:spcAft>
      <a:buSzPct val="100000"/>
      <a:buChar char="•"/>
      <a:defRPr sz="1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3FE6199-6BAC-4AAF-BCC5-4CFAC432593C}" type="slidenum">
              <a:rPr lang="en-US" smtClean="0">
                <a:solidFill>
                  <a:srgbClr val="000000"/>
                </a:solidFill>
              </a:rPr>
              <a:pPr/>
              <a:t>1</a:t>
            </a:fld>
            <a:endParaRPr lang="en-US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59"/>
          <p:cNvSpPr>
            <a:spLocks noChangeArrowheads="1"/>
          </p:cNvSpPr>
          <p:nvPr/>
        </p:nvSpPr>
        <p:spPr bwMode="auto">
          <a:xfrm>
            <a:off x="0" y="2230438"/>
            <a:ext cx="9144000" cy="4652962"/>
          </a:xfrm>
          <a:prstGeom prst="rect">
            <a:avLst/>
          </a:prstGeom>
          <a:solidFill>
            <a:srgbClr val="DCE4ED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73025" tIns="36512" rIns="73025" bIns="36512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8609013" y="6604000"/>
            <a:ext cx="30480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 anchorCtr="1">
            <a:spAutoFit/>
          </a:bodyPr>
          <a:lstStyle/>
          <a:p>
            <a:pPr defTabSz="814388">
              <a:lnSpc>
                <a:spcPct val="100000"/>
              </a:lnSpc>
              <a:defRPr/>
            </a:pPr>
            <a:fld id="{958FA14C-1482-493C-9FE5-C9E0B8EF523E}" type="slidenum">
              <a:rPr lang="en-US" sz="900" b="0">
                <a:solidFill>
                  <a:srgbClr val="808080"/>
                </a:solidFill>
              </a:rPr>
              <a:pPr defTabSz="814388">
                <a:lnSpc>
                  <a:spcPct val="100000"/>
                </a:lnSpc>
                <a:defRPr/>
              </a:pPr>
              <a:t>‹#›</a:t>
            </a:fld>
            <a:endParaRPr lang="en-US" sz="900" b="0">
              <a:solidFill>
                <a:srgbClr val="808080"/>
              </a:solidFill>
            </a:endParaRPr>
          </a:p>
        </p:txBody>
      </p:sp>
      <p:sp>
        <p:nvSpPr>
          <p:cNvPr id="6" name="Freeform 201"/>
          <p:cNvSpPr>
            <a:spLocks/>
          </p:cNvSpPr>
          <p:nvPr/>
        </p:nvSpPr>
        <p:spPr bwMode="auto">
          <a:xfrm>
            <a:off x="-6350" y="2039938"/>
            <a:ext cx="9147175" cy="242887"/>
          </a:xfrm>
          <a:custGeom>
            <a:avLst/>
            <a:gdLst/>
            <a:ahLst/>
            <a:cxnLst>
              <a:cxn ang="0">
                <a:pos x="0" y="153"/>
              </a:cxn>
              <a:cxn ang="0">
                <a:pos x="0" y="72"/>
              </a:cxn>
              <a:cxn ang="0">
                <a:pos x="3846" y="71"/>
              </a:cxn>
              <a:cxn ang="0">
                <a:pos x="3913" y="0"/>
              </a:cxn>
              <a:cxn ang="0">
                <a:pos x="5762" y="0"/>
              </a:cxn>
              <a:cxn ang="0">
                <a:pos x="5761" y="153"/>
              </a:cxn>
              <a:cxn ang="0">
                <a:pos x="0" y="153"/>
              </a:cxn>
            </a:cxnLst>
            <a:rect l="0" t="0" r="r" b="b"/>
            <a:pathLst>
              <a:path w="5762" h="153">
                <a:moveTo>
                  <a:pt x="0" y="153"/>
                </a:moveTo>
                <a:lnTo>
                  <a:pt x="0" y="72"/>
                </a:lnTo>
                <a:lnTo>
                  <a:pt x="3846" y="71"/>
                </a:lnTo>
                <a:lnTo>
                  <a:pt x="3913" y="0"/>
                </a:lnTo>
                <a:lnTo>
                  <a:pt x="5762" y="0"/>
                </a:lnTo>
                <a:lnTo>
                  <a:pt x="5761" y="153"/>
                </a:lnTo>
                <a:lnTo>
                  <a:pt x="0" y="153"/>
                </a:lnTo>
                <a:close/>
              </a:path>
            </a:pathLst>
          </a:custGeom>
          <a:solidFill>
            <a:srgbClr val="336666"/>
          </a:solidFill>
          <a:ln w="9525" cap="flat" cmpd="sng">
            <a:noFill/>
            <a:prstDash val="solid"/>
            <a:round/>
            <a:headEnd/>
            <a:tailEnd/>
          </a:ln>
          <a:effectLst/>
        </p:spPr>
        <p:txBody>
          <a:bodyPr lIns="73025" tIns="36512" rIns="73025" bIns="36512"/>
          <a:lstStyle/>
          <a:p>
            <a:pPr>
              <a:defRPr/>
            </a:pPr>
            <a:endParaRPr lang="en-US"/>
          </a:p>
        </p:txBody>
      </p:sp>
      <p:sp>
        <p:nvSpPr>
          <p:cNvPr id="7" name="Rectangle 209"/>
          <p:cNvSpPr>
            <a:spLocks noChangeArrowheads="1"/>
          </p:cNvSpPr>
          <p:nvPr/>
        </p:nvSpPr>
        <p:spPr bwMode="auto">
          <a:xfrm>
            <a:off x="1892300" y="6629400"/>
            <a:ext cx="5257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400" dirty="0">
              <a:solidFill>
                <a:srgbClr val="808080"/>
              </a:solidFill>
            </a:endParaRPr>
          </a:p>
        </p:txBody>
      </p:sp>
      <p:sp>
        <p:nvSpPr>
          <p:cNvPr id="3696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20813" y="2779713"/>
            <a:ext cx="6950075" cy="830262"/>
          </a:xfrm>
        </p:spPr>
        <p:txBody>
          <a:bodyPr anchor="t"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696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35100" y="3740150"/>
            <a:ext cx="7261225" cy="419100"/>
          </a:xfrm>
        </p:spPr>
        <p:txBody>
          <a:bodyPr/>
          <a:lstStyle>
            <a:lvl1pPr marL="0" indent="0">
              <a:lnSpc>
                <a:spcPct val="90000"/>
              </a:lnSpc>
              <a:buFont typeface="Arial" charset="0"/>
              <a:buNone/>
              <a:defRPr sz="2000">
                <a:solidFill>
                  <a:srgbClr val="000000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24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77th IETF, CCAMP WG, Anaheim, CA, USA</a:t>
            </a:r>
            <a:r>
              <a:rPr lang="en-US" altLang="ja-JP">
                <a:ea typeface="ＭＳ Ｐゴシック" pitchFamily="34" charset="-128"/>
              </a:rPr>
              <a:t> </a:t>
            </a:r>
            <a:r>
              <a:rPr lang="en-US"/>
              <a:t>March 2010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27800" y="-177800"/>
            <a:ext cx="2068513" cy="53863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0675" y="-177800"/>
            <a:ext cx="6054725" cy="53863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24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77th IETF, CCAMP WG, Anaheim, CA, USA</a:t>
            </a:r>
            <a:r>
              <a:rPr lang="en-US" altLang="ja-JP">
                <a:ea typeface="ＭＳ Ｐゴシック" pitchFamily="34" charset="-128"/>
              </a:rPr>
              <a:t> </a:t>
            </a:r>
            <a:r>
              <a:rPr lang="en-US"/>
              <a:t>March 2010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buFont typeface="Wingdings" pitchFamily="2" charset="2"/>
              <a:buChar char="Ø"/>
              <a:defRPr/>
            </a:lvl2pPr>
            <a:lvl3pPr>
              <a:buFont typeface="Wingdings" pitchFamily="2" charset="2"/>
              <a:buChar char="§"/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24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5638" y="1636713"/>
            <a:ext cx="3894137" cy="3571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2175" y="1636713"/>
            <a:ext cx="3894138" cy="3571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24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77th IETF, </a:t>
            </a:r>
            <a:r>
              <a:rPr lang="en-US" dirty="0" err="1" smtClean="0"/>
              <a:t>CCAMP</a:t>
            </a:r>
            <a:r>
              <a:rPr lang="en-US" dirty="0" smtClean="0"/>
              <a:t> </a:t>
            </a:r>
            <a:r>
              <a:rPr lang="en-US" dirty="0" err="1" smtClean="0"/>
              <a:t>WG</a:t>
            </a:r>
            <a:r>
              <a:rPr lang="en-US" dirty="0" smtClean="0"/>
              <a:t>, Anaheim, CA, USA</a:t>
            </a:r>
            <a:r>
              <a:rPr lang="en-US" altLang="ja-JP" dirty="0" smtClean="0">
                <a:ea typeface="ＭＳ Ｐゴシック" pitchFamily="34" charset="-128"/>
              </a:rPr>
              <a:t> </a:t>
            </a:r>
            <a:r>
              <a:rPr lang="en-US" dirty="0" smtClean="0"/>
              <a:t>March 2010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24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77th IETF, CCAMP WG, Anaheim, CA, USA</a:t>
            </a:r>
            <a:r>
              <a:rPr lang="en-US" altLang="ja-JP">
                <a:ea typeface="ＭＳ Ｐゴシック" pitchFamily="34" charset="-128"/>
              </a:rPr>
              <a:t> </a:t>
            </a:r>
            <a:r>
              <a:rPr lang="en-US"/>
              <a:t>March 2010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24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77th IETF, CCAMP WG, Anaheim, CA, USA</a:t>
            </a:r>
            <a:r>
              <a:rPr lang="en-US" altLang="ja-JP">
                <a:ea typeface="ＭＳ Ｐゴシック" pitchFamily="34" charset="-128"/>
              </a:rPr>
              <a:t> </a:t>
            </a:r>
            <a:r>
              <a:rPr lang="en-US"/>
              <a:t>March 2010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24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77th IETF, CCAMP WG, Anaheim, CA, USA</a:t>
            </a:r>
            <a:r>
              <a:rPr lang="en-US" altLang="ja-JP">
                <a:ea typeface="ＭＳ Ｐゴシック" pitchFamily="34" charset="-128"/>
              </a:rPr>
              <a:t> </a:t>
            </a:r>
            <a:r>
              <a:rPr lang="en-US"/>
              <a:t>March 2010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24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77th IETF, CCAMP WG, Anaheim, CA, USA</a:t>
            </a:r>
            <a:r>
              <a:rPr lang="en-US" altLang="ja-JP">
                <a:ea typeface="ＭＳ Ｐゴシック" pitchFamily="34" charset="-128"/>
              </a:rPr>
              <a:t> </a:t>
            </a:r>
            <a:r>
              <a:rPr lang="en-US"/>
              <a:t>March 2010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24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77th IETF, CCAMP WG, Anaheim, CA, USA</a:t>
            </a:r>
            <a:r>
              <a:rPr lang="en-US" altLang="ja-JP">
                <a:ea typeface="ＭＳ Ｐゴシック" pitchFamily="34" charset="-128"/>
              </a:rPr>
              <a:t> </a:t>
            </a:r>
            <a:r>
              <a:rPr lang="en-US"/>
              <a:t>March 2010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146"/>
          <p:cNvSpPr>
            <a:spLocks noGrp="1" noChangeArrowheads="1"/>
          </p:cNvSpPr>
          <p:nvPr>
            <p:ph type="title"/>
          </p:nvPr>
        </p:nvSpPr>
        <p:spPr bwMode="auto">
          <a:xfrm>
            <a:off x="320675" y="-177800"/>
            <a:ext cx="8145463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124" tIns="41061" rIns="82124" bIns="41061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Slide Title</a:t>
            </a:r>
          </a:p>
        </p:txBody>
      </p:sp>
      <p:sp>
        <p:nvSpPr>
          <p:cNvPr id="1027" name="Rectangle 614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55638" y="1636713"/>
            <a:ext cx="7940675" cy="3571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124" tIns="41061" rIns="82124" bIns="4106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Body Text</a:t>
            </a:r>
          </a:p>
          <a:p>
            <a:pPr lvl="1"/>
            <a:r>
              <a:rPr lang="en-US" dirty="0" smtClean="0"/>
              <a:t>    Second Level</a:t>
            </a:r>
          </a:p>
          <a:p>
            <a:pPr lvl="2"/>
            <a:r>
              <a:rPr lang="en-US" dirty="0" smtClean="0"/>
              <a:t>  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368646" name="Rectangle 6150"/>
          <p:cNvSpPr>
            <a:spLocks noChangeArrowheads="1"/>
          </p:cNvSpPr>
          <p:nvPr/>
        </p:nvSpPr>
        <p:spPr bwMode="auto">
          <a:xfrm>
            <a:off x="8609013" y="6604000"/>
            <a:ext cx="30480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 anchorCtr="1">
            <a:spAutoFit/>
          </a:bodyPr>
          <a:lstStyle/>
          <a:p>
            <a:pPr defTabSz="814388">
              <a:lnSpc>
                <a:spcPct val="100000"/>
              </a:lnSpc>
              <a:defRPr/>
            </a:pPr>
            <a:fld id="{20A7E4AB-027D-4A9C-9F30-EF0C678F6C0F}" type="slidenum">
              <a:rPr lang="en-US" sz="900" b="0">
                <a:solidFill>
                  <a:srgbClr val="808080"/>
                </a:solidFill>
              </a:rPr>
              <a:pPr defTabSz="814388">
                <a:lnSpc>
                  <a:spcPct val="100000"/>
                </a:lnSpc>
                <a:defRPr/>
              </a:pPr>
              <a:t>‹#›</a:t>
            </a:fld>
            <a:endParaRPr lang="en-US" sz="900" b="0">
              <a:solidFill>
                <a:srgbClr val="808080"/>
              </a:solidFill>
            </a:endParaRPr>
          </a:p>
        </p:txBody>
      </p:sp>
      <p:sp>
        <p:nvSpPr>
          <p:cNvPr id="368650" name="Rectangle 6154"/>
          <p:cNvSpPr>
            <a:spLocks noChangeArrowheads="1"/>
          </p:cNvSpPr>
          <p:nvPr/>
        </p:nvSpPr>
        <p:spPr bwMode="auto">
          <a:xfrm>
            <a:off x="8609013" y="6604000"/>
            <a:ext cx="30480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 anchorCtr="1">
            <a:spAutoFit/>
          </a:bodyPr>
          <a:lstStyle/>
          <a:p>
            <a:pPr defTabSz="814388">
              <a:lnSpc>
                <a:spcPct val="100000"/>
              </a:lnSpc>
              <a:defRPr/>
            </a:pPr>
            <a:fld id="{ECA56568-452D-4549-805E-960B456C56F5}" type="slidenum">
              <a:rPr lang="en-US" sz="900" b="0">
                <a:solidFill>
                  <a:srgbClr val="808080"/>
                </a:solidFill>
              </a:rPr>
              <a:pPr defTabSz="814388">
                <a:lnSpc>
                  <a:spcPct val="100000"/>
                </a:lnSpc>
                <a:defRPr/>
              </a:pPr>
              <a:t>‹#›</a:t>
            </a:fld>
            <a:endParaRPr lang="en-US" sz="900" b="0">
              <a:solidFill>
                <a:srgbClr val="808080"/>
              </a:solidFill>
            </a:endParaRPr>
          </a:p>
        </p:txBody>
      </p:sp>
      <p:sp>
        <p:nvSpPr>
          <p:cNvPr id="368653" name="Rectangle 6157"/>
          <p:cNvSpPr>
            <a:spLocks noChangeArrowheads="1"/>
          </p:cNvSpPr>
          <p:nvPr/>
        </p:nvSpPr>
        <p:spPr bwMode="auto">
          <a:xfrm>
            <a:off x="8609013" y="6604000"/>
            <a:ext cx="30480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 anchorCtr="1">
            <a:spAutoFit/>
          </a:bodyPr>
          <a:lstStyle/>
          <a:p>
            <a:pPr defTabSz="814388">
              <a:lnSpc>
                <a:spcPct val="100000"/>
              </a:lnSpc>
              <a:defRPr/>
            </a:pPr>
            <a:fld id="{25F86F7C-944D-42A7-A113-9469BD1820E7}" type="slidenum">
              <a:rPr lang="en-US" sz="900" b="0">
                <a:solidFill>
                  <a:srgbClr val="808080"/>
                </a:solidFill>
              </a:rPr>
              <a:pPr defTabSz="814388">
                <a:lnSpc>
                  <a:spcPct val="100000"/>
                </a:lnSpc>
                <a:defRPr/>
              </a:pPr>
              <a:t>‹#›</a:t>
            </a:fld>
            <a:endParaRPr lang="en-US" sz="900" b="0">
              <a:solidFill>
                <a:srgbClr val="808080"/>
              </a:solidFill>
            </a:endParaRPr>
          </a:p>
        </p:txBody>
      </p:sp>
      <p:sp>
        <p:nvSpPr>
          <p:cNvPr id="368739" name="Freeform 6243"/>
          <p:cNvSpPr>
            <a:spLocks/>
          </p:cNvSpPr>
          <p:nvPr userDrawn="1"/>
        </p:nvSpPr>
        <p:spPr bwMode="auto">
          <a:xfrm>
            <a:off x="-3175" y="681038"/>
            <a:ext cx="9147175" cy="242887"/>
          </a:xfrm>
          <a:custGeom>
            <a:avLst/>
            <a:gdLst/>
            <a:ahLst/>
            <a:cxnLst>
              <a:cxn ang="0">
                <a:pos x="0" y="153"/>
              </a:cxn>
              <a:cxn ang="0">
                <a:pos x="0" y="72"/>
              </a:cxn>
              <a:cxn ang="0">
                <a:pos x="3846" y="71"/>
              </a:cxn>
              <a:cxn ang="0">
                <a:pos x="3913" y="0"/>
              </a:cxn>
              <a:cxn ang="0">
                <a:pos x="5762" y="0"/>
              </a:cxn>
              <a:cxn ang="0">
                <a:pos x="5761" y="153"/>
              </a:cxn>
              <a:cxn ang="0">
                <a:pos x="0" y="153"/>
              </a:cxn>
            </a:cxnLst>
            <a:rect l="0" t="0" r="r" b="b"/>
            <a:pathLst>
              <a:path w="5762" h="153">
                <a:moveTo>
                  <a:pt x="0" y="153"/>
                </a:moveTo>
                <a:lnTo>
                  <a:pt x="0" y="72"/>
                </a:lnTo>
                <a:lnTo>
                  <a:pt x="3846" y="71"/>
                </a:lnTo>
                <a:lnTo>
                  <a:pt x="3913" y="0"/>
                </a:lnTo>
                <a:lnTo>
                  <a:pt x="5762" y="0"/>
                </a:lnTo>
                <a:lnTo>
                  <a:pt x="5761" y="153"/>
                </a:lnTo>
                <a:lnTo>
                  <a:pt x="0" y="153"/>
                </a:lnTo>
                <a:close/>
              </a:path>
            </a:pathLst>
          </a:custGeom>
          <a:solidFill>
            <a:srgbClr val="336666"/>
          </a:solidFill>
          <a:ln w="9525" cap="flat" cmpd="sng">
            <a:noFill/>
            <a:prstDash val="solid"/>
            <a:round/>
            <a:headEnd/>
            <a:tailEnd/>
          </a:ln>
          <a:effectLst/>
        </p:spPr>
        <p:txBody>
          <a:bodyPr lIns="73025" tIns="36512" rIns="73025" bIns="36512"/>
          <a:lstStyle/>
          <a:p>
            <a:pPr>
              <a:defRPr/>
            </a:pPr>
            <a:endParaRPr lang="en-US"/>
          </a:p>
        </p:txBody>
      </p:sp>
      <p:sp>
        <p:nvSpPr>
          <p:cNvPr id="368740" name="Rectangle 624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727200" y="6591300"/>
            <a:ext cx="5689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lnSpc>
                <a:spcPct val="100000"/>
              </a:lnSpc>
              <a:defRPr sz="1400" b="0">
                <a:solidFill>
                  <a:srgbClr val="5F5F5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 dirty="0" err="1" smtClean="0"/>
              <a:t>83th</a:t>
            </a:r>
            <a:r>
              <a:rPr lang="en-US" dirty="0" smtClean="0"/>
              <a:t> </a:t>
            </a:r>
            <a:r>
              <a:rPr lang="en-US" dirty="0"/>
              <a:t>IETF, CCAMP WG,</a:t>
            </a:r>
            <a:r>
              <a:rPr lang="en-US" dirty="0" smtClean="0"/>
              <a:t> Paris March 2012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</p:sldLayoutIdLst>
  <p:timing>
    <p:tnLst>
      <p:par>
        <p:cTn xmlns:p14="http://schemas.microsoft.com/office/powerpoint/2010/main" id="1" dur="indefinite" restart="never" nodeType="tmRoot"/>
      </p:par>
    </p:tnLst>
  </p:timing>
  <p:hf sldNum="0" hdr="0" dt="0"/>
  <p:txStyles>
    <p:titleStyle>
      <a:lvl1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+mj-lt"/>
          <a:ea typeface="+mj-ea"/>
          <a:cs typeface="+mj-cs"/>
        </a:defRPr>
      </a:lvl1pPr>
      <a:lvl2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</a:defRPr>
      </a:lvl2pPr>
      <a:lvl3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</a:defRPr>
      </a:lvl3pPr>
      <a:lvl4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</a:defRPr>
      </a:lvl4pPr>
      <a:lvl5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</a:defRPr>
      </a:lvl5pPr>
      <a:lvl6pPr marL="457200"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</a:defRPr>
      </a:lvl6pPr>
      <a:lvl7pPr marL="914400"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</a:defRPr>
      </a:lvl7pPr>
      <a:lvl8pPr marL="1371600"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</a:defRPr>
      </a:lvl8pPr>
      <a:lvl9pPr marL="1828800"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</a:defRPr>
      </a:lvl9pPr>
    </p:titleStyle>
    <p:bodyStyle>
      <a:lvl1pPr marL="236538" indent="-236538" algn="l" defTabSz="814388" rtl="0" eaLnBrk="0" fontAlgn="base" hangingPunct="0">
        <a:lnSpc>
          <a:spcPct val="110000"/>
        </a:lnSpc>
        <a:spcBef>
          <a:spcPct val="30000"/>
        </a:spcBef>
        <a:spcAft>
          <a:spcPct val="0"/>
        </a:spcAft>
        <a:buClr>
          <a:schemeClr val="accent1"/>
        </a:buClr>
        <a:buSzPct val="100000"/>
        <a:buFont typeface="Arial" charset="0"/>
        <a:buChar char="•"/>
        <a:defRPr sz="2000" b="0">
          <a:solidFill>
            <a:schemeClr val="tx1"/>
          </a:solidFill>
          <a:latin typeface="+mn-lt"/>
          <a:ea typeface="+mn-ea"/>
          <a:cs typeface="+mn-cs"/>
        </a:defRPr>
      </a:lvl1pPr>
      <a:lvl2pPr marL="574675" indent="-117475" algn="l" defTabSz="814388" rtl="0" eaLnBrk="0" fontAlgn="base" hangingPunct="0">
        <a:spcBef>
          <a:spcPct val="50000"/>
        </a:spcBef>
        <a:spcAft>
          <a:spcPct val="0"/>
        </a:spcAft>
        <a:buClr>
          <a:srgbClr val="2A547E"/>
        </a:buClr>
        <a:buFont typeface="Wingdings" pitchFamily="2" charset="2"/>
        <a:buChar char="q"/>
        <a:defRPr sz="1800" b="0">
          <a:solidFill>
            <a:schemeClr val="tx1"/>
          </a:solidFill>
          <a:latin typeface="+mn-lt"/>
        </a:defRPr>
      </a:lvl2pPr>
      <a:lvl3pPr marL="914400" algn="l" defTabSz="814388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buClr>
          <a:srgbClr val="2A547E"/>
        </a:buClr>
        <a:buFont typeface="Wingdings" pitchFamily="2" charset="2"/>
        <a:buChar char="Ø"/>
        <a:defRPr sz="1800" b="0">
          <a:solidFill>
            <a:schemeClr val="tx1"/>
          </a:solidFill>
          <a:latin typeface="+mn-lt"/>
        </a:defRPr>
      </a:lvl3pPr>
      <a:lvl4pPr marL="1254125" indent="117475" algn="l" defTabSz="814388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defRPr sz="1800" b="0">
          <a:solidFill>
            <a:schemeClr val="tx1"/>
          </a:solidFill>
          <a:latin typeface="+mn-lt"/>
        </a:defRPr>
      </a:lvl4pPr>
      <a:lvl5pPr marL="1604963" indent="223838" algn="l" defTabSz="814388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defRPr sz="1800" b="0">
          <a:solidFill>
            <a:schemeClr val="tx1"/>
          </a:solidFill>
          <a:latin typeface="+mn-lt"/>
        </a:defRPr>
      </a:lvl5pPr>
      <a:lvl6pPr marL="2062163" algn="l" defTabSz="814388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defRPr sz="2000" b="1">
          <a:solidFill>
            <a:schemeClr val="tx1"/>
          </a:solidFill>
          <a:latin typeface="+mn-lt"/>
        </a:defRPr>
      </a:lvl6pPr>
      <a:lvl7pPr marL="2519363" algn="l" defTabSz="814388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defRPr sz="2000" b="1">
          <a:solidFill>
            <a:schemeClr val="tx1"/>
          </a:solidFill>
          <a:latin typeface="+mn-lt"/>
        </a:defRPr>
      </a:lvl7pPr>
      <a:lvl8pPr marL="2976563" algn="l" defTabSz="814388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defRPr sz="2000" b="1">
          <a:solidFill>
            <a:schemeClr val="tx1"/>
          </a:solidFill>
          <a:latin typeface="+mn-lt"/>
        </a:defRPr>
      </a:lvl8pPr>
      <a:lvl9pPr marL="3433763" algn="l" defTabSz="814388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3"/>
          <p:cNvSpPr txBox="1">
            <a:spLocks/>
          </p:cNvSpPr>
          <p:nvPr/>
        </p:nvSpPr>
        <p:spPr bwMode="auto">
          <a:xfrm>
            <a:off x="945115" y="2794368"/>
            <a:ext cx="4601778" cy="33417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124" tIns="41061" rIns="82124" bIns="41061" numCol="1" anchor="t" anchorCtr="0" compatLnSpc="1">
            <a:prstTxWarp prst="textNoShape">
              <a:avLst/>
            </a:prstTxWarp>
          </a:bodyPr>
          <a:lstStyle/>
          <a:p>
            <a:pPr lvl="1" defTabSz="814388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None/>
            </a:pPr>
            <a:r>
              <a:rPr kumimoji="0" lang="en-US" sz="20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cs typeface="Times New Roman" pitchFamily="18" charset="0"/>
              </a:rPr>
              <a:t>Zafar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cs typeface="Times New Roman" pitchFamily="18" charset="0"/>
              </a:rPr>
              <a:t> Ali</a:t>
            </a:r>
            <a:r>
              <a:rPr kumimoji="0" lang="en-US" sz="2000" b="1" i="0" u="none" strike="noStrike" kern="0" cap="none" spc="0" normalizeH="0" baseline="80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itchFamily="18" charset="2"/>
              </a:rPr>
              <a:t>	</a:t>
            </a:r>
            <a:endParaRPr lang="en-US" sz="2000" kern="0" dirty="0" smtClean="0">
              <a:solidFill>
                <a:srgbClr val="000000"/>
              </a:solidFill>
              <a:latin typeface="+mn-lt"/>
              <a:cs typeface="Times New Roman" pitchFamily="18" charset="0"/>
            </a:endParaRPr>
          </a:p>
          <a:p>
            <a:pPr lvl="1" defTabSz="814388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None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</a:rPr>
              <a:t>Clarence </a:t>
            </a:r>
            <a:r>
              <a:rPr kumimoji="0" lang="en-US" sz="20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</a:rPr>
              <a:t>Filsfils</a:t>
            </a:r>
            <a:endParaRPr kumimoji="0" lang="en-US" sz="20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</a:endParaRPr>
          </a:p>
          <a:p>
            <a:pPr lvl="1" defTabSz="814388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None/>
            </a:pPr>
            <a:r>
              <a:rPr kumimoji="0" lang="en-US" sz="20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</a:rPr>
              <a:t>Ori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</a:rPr>
              <a:t> </a:t>
            </a:r>
            <a:r>
              <a:rPr kumimoji="0" lang="en-US" sz="20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</a:rPr>
              <a:t>Gerstel</a:t>
            </a:r>
            <a:endParaRPr kumimoji="0" lang="en-US" sz="20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</a:endParaRPr>
          </a:p>
          <a:p>
            <a:pPr lvl="1" defTabSz="814388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None/>
            </a:pPr>
            <a:r>
              <a:rPr lang="en-US" sz="2000" kern="0" dirty="0" smtClean="0">
                <a:solidFill>
                  <a:srgbClr val="000000"/>
                </a:solidFill>
                <a:latin typeface="+mn-lt"/>
              </a:rPr>
              <a:t>Matt Hartley</a:t>
            </a:r>
          </a:p>
          <a:p>
            <a:pPr lvl="1" defTabSz="814388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None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</a:rPr>
              <a:t>Kenji </a:t>
            </a:r>
            <a:r>
              <a:rPr kumimoji="0" lang="en-US" sz="20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</a:rPr>
              <a:t>Kumaki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</a:rPr>
              <a:t> </a:t>
            </a:r>
          </a:p>
          <a:p>
            <a:pPr lvl="1" defTabSz="814388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None/>
            </a:pPr>
            <a:r>
              <a:rPr kumimoji="0" lang="en-US" sz="20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</a:rPr>
              <a:t>Rüdiger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</a:rPr>
              <a:t> </a:t>
            </a:r>
            <a:r>
              <a:rPr kumimoji="0" lang="en-US" sz="20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</a:rPr>
              <a:t>Kunze</a:t>
            </a:r>
            <a:endParaRPr kumimoji="0" lang="en-US" sz="20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</a:endParaRPr>
          </a:p>
          <a:p>
            <a:pPr lvl="1" defTabSz="814388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None/>
            </a:pPr>
            <a:r>
              <a:rPr lang="en-US" sz="2000" kern="0" dirty="0" err="1" smtClean="0">
                <a:solidFill>
                  <a:srgbClr val="000000"/>
                </a:solidFill>
                <a:latin typeface="+mn-lt"/>
              </a:rPr>
              <a:t>Julien</a:t>
            </a:r>
            <a:r>
              <a:rPr lang="en-US" sz="2000" kern="0" dirty="0" smtClean="0">
                <a:solidFill>
                  <a:srgbClr val="000000"/>
                </a:solidFill>
                <a:latin typeface="+mn-lt"/>
              </a:rPr>
              <a:t> </a:t>
            </a:r>
            <a:r>
              <a:rPr lang="en-US" sz="2000" kern="0" dirty="0" err="1" smtClean="0">
                <a:solidFill>
                  <a:srgbClr val="000000"/>
                </a:solidFill>
                <a:latin typeface="+mn-lt"/>
              </a:rPr>
              <a:t>Meuric</a:t>
            </a:r>
            <a:endParaRPr kumimoji="0" lang="en-US" sz="20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</a:endParaRPr>
          </a:p>
          <a:p>
            <a:pPr lvl="1" defTabSz="814388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None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cs typeface="Times New Roman" pitchFamily="18" charset="0"/>
              </a:rPr>
              <a:t>George Swallow</a:t>
            </a:r>
            <a:endParaRPr kumimoji="0" lang="en-US" sz="20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7" name="Subtitle 3"/>
          <p:cNvSpPr txBox="1">
            <a:spLocks/>
          </p:cNvSpPr>
          <p:nvPr/>
        </p:nvSpPr>
        <p:spPr bwMode="auto">
          <a:xfrm>
            <a:off x="4564488" y="2794368"/>
            <a:ext cx="4660356" cy="33417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124" tIns="41061" rIns="82124" bIns="41061" numCol="1" anchor="t" anchorCtr="0" compatLnSpc="1">
            <a:prstTxWarp prst="textNoShape">
              <a:avLst/>
            </a:prstTxWarp>
          </a:bodyPr>
          <a:lstStyle/>
          <a:p>
            <a:pPr lvl="1" defTabSz="814388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None/>
            </a:pPr>
            <a:r>
              <a:rPr lang="en-US" sz="2000" kern="0" dirty="0" smtClean="0">
                <a:solidFill>
                  <a:srgbClr val="000000"/>
                </a:solidFill>
              </a:rPr>
              <a:t>Cisco Systems</a:t>
            </a:r>
            <a:endParaRPr lang="en-US" sz="2000" kern="0" dirty="0" smtClean="0">
              <a:solidFill>
                <a:srgbClr val="000000"/>
              </a:solidFill>
              <a:latin typeface="+mn-lt"/>
              <a:cs typeface="Times New Roman" pitchFamily="18" charset="0"/>
            </a:endParaRPr>
          </a:p>
          <a:p>
            <a:pPr lvl="1" defTabSz="814388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None/>
            </a:pPr>
            <a:r>
              <a:rPr lang="en-US" sz="2000" kern="0" dirty="0" smtClean="0">
                <a:solidFill>
                  <a:srgbClr val="000000"/>
                </a:solidFill>
              </a:rPr>
              <a:t>Cisco Systems</a:t>
            </a:r>
            <a:endParaRPr lang="en-US" sz="2000" kern="0" dirty="0" smtClean="0">
              <a:solidFill>
                <a:srgbClr val="000000"/>
              </a:solidFill>
              <a:latin typeface="+mn-lt"/>
            </a:endParaRPr>
          </a:p>
          <a:p>
            <a:pPr lvl="1" defTabSz="814388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None/>
            </a:pPr>
            <a:r>
              <a:rPr lang="en-US" sz="2000" kern="0" dirty="0" smtClean="0">
                <a:solidFill>
                  <a:srgbClr val="000000"/>
                </a:solidFill>
              </a:rPr>
              <a:t>Cisco Systems</a:t>
            </a:r>
            <a:endParaRPr lang="en-US" sz="2000" kern="0" dirty="0" smtClean="0">
              <a:solidFill>
                <a:srgbClr val="000000"/>
              </a:solidFill>
              <a:latin typeface="+mn-lt"/>
            </a:endParaRPr>
          </a:p>
          <a:p>
            <a:pPr lvl="1" defTabSz="814388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None/>
            </a:pPr>
            <a:r>
              <a:rPr lang="en-US" sz="2000" kern="0" dirty="0" smtClean="0">
                <a:solidFill>
                  <a:srgbClr val="000000"/>
                </a:solidFill>
              </a:rPr>
              <a:t>Cisco Systems</a:t>
            </a:r>
            <a:endParaRPr lang="en-US" sz="2000" kern="0" dirty="0" smtClean="0">
              <a:solidFill>
                <a:srgbClr val="000000"/>
              </a:solidFill>
              <a:latin typeface="+mn-lt"/>
            </a:endParaRPr>
          </a:p>
          <a:p>
            <a:pPr lvl="1" defTabSz="814388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None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</a:rPr>
              <a:t>KDDI Corporation </a:t>
            </a:r>
          </a:p>
          <a:p>
            <a:pPr lvl="1" defTabSz="814388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None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</a:rPr>
              <a:t>Deutsche Telekom AG</a:t>
            </a:r>
          </a:p>
          <a:p>
            <a:pPr lvl="1" defTabSz="814388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None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</a:rPr>
              <a:t>France Telecom Orange </a:t>
            </a:r>
          </a:p>
          <a:p>
            <a:pPr lvl="1" defTabSz="814388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None/>
            </a:pPr>
            <a:r>
              <a:rPr lang="en-US" sz="2000" kern="0" dirty="0" smtClean="0">
                <a:solidFill>
                  <a:srgbClr val="000000"/>
                </a:solidFill>
              </a:rPr>
              <a:t>Cisco Systems</a:t>
            </a:r>
            <a:endParaRPr kumimoji="0" lang="en-US" sz="20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33050" y="186409"/>
            <a:ext cx="8594559" cy="827212"/>
          </a:xfrm>
        </p:spPr>
        <p:txBody>
          <a:bodyPr/>
          <a:lstStyle/>
          <a:p>
            <a:pPr algn="ctr">
              <a:lnSpc>
                <a:spcPct val="120000"/>
              </a:lnSpc>
              <a:defRPr/>
            </a:pPr>
            <a:r>
              <a:rPr lang="en-US" sz="2800" dirty="0" smtClean="0"/>
              <a:t>draft-ccamp-lsp-diversity-01.txt</a:t>
            </a:r>
            <a:endParaRPr lang="en-US" sz="2800" dirty="0" smtClean="0">
              <a:solidFill>
                <a:schemeClr val="accent4"/>
              </a:solidFill>
              <a:latin typeface="Times New Roman"/>
              <a:cs typeface="Times New Roman"/>
            </a:endParaRPr>
          </a:p>
        </p:txBody>
      </p:sp>
      <p:sp>
        <p:nvSpPr>
          <p:cNvPr id="5" name="Subtitle 3"/>
          <p:cNvSpPr txBox="1">
            <a:spLocks/>
          </p:cNvSpPr>
          <p:nvPr/>
        </p:nvSpPr>
        <p:spPr bwMode="auto">
          <a:xfrm>
            <a:off x="783634" y="836679"/>
            <a:ext cx="7312025" cy="1353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124" tIns="41061" rIns="82124" bIns="41061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814388" rtl="0" eaLnBrk="0" fontAlgn="base" latinLnBrk="0" hangingPunc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CCAMP</a:t>
            </a:r>
            <a:r>
              <a:rPr kumimoji="0" lang="en-US" sz="2800" b="1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 </a:t>
            </a:r>
            <a:r>
              <a:rPr lang="en-US" sz="2800" kern="0" dirty="0" smtClean="0">
                <a:solidFill>
                  <a:srgbClr val="000000"/>
                </a:solidFill>
                <a:latin typeface="+mn-lt"/>
                <a:cs typeface="Times New Roman" pitchFamily="18" charset="0"/>
              </a:rPr>
              <a:t>- </a:t>
            </a:r>
            <a:r>
              <a:rPr lang="en-US" sz="2800" kern="0" baseline="0" dirty="0" smtClean="0">
                <a:solidFill>
                  <a:srgbClr val="000000"/>
                </a:solidFill>
                <a:latin typeface="+mn-lt"/>
                <a:cs typeface="Times New Roman" pitchFamily="18" charset="0"/>
              </a:rPr>
              <a:t>IETF</a:t>
            </a:r>
            <a:r>
              <a:rPr lang="en-US" sz="2800" kern="0" dirty="0" smtClean="0">
                <a:solidFill>
                  <a:srgbClr val="000000"/>
                </a:solidFill>
                <a:latin typeface="+mn-lt"/>
                <a:cs typeface="Times New Roman" pitchFamily="18" charset="0"/>
              </a:rPr>
              <a:t> 86 – Orlando</a:t>
            </a:r>
          </a:p>
          <a:p>
            <a:pPr marL="0" marR="0" lvl="0" indent="0" algn="ctr" defTabSz="814388" rtl="0" eaLnBrk="0" fontAlgn="base" latinLnBrk="0" hangingPunc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March </a:t>
            </a:r>
            <a:r>
              <a:rPr kumimoji="0" lang="en-US" sz="2800" b="1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2013</a:t>
            </a:r>
            <a:endParaRPr kumimoji="0" lang="en-US" sz="28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Overall Problem Space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5638" y="1217613"/>
            <a:ext cx="7940675" cy="3571875"/>
          </a:xfrm>
        </p:spPr>
        <p:txBody>
          <a:bodyPr/>
          <a:lstStyle/>
          <a:p>
            <a:r>
              <a:rPr lang="en-US" b="0" dirty="0" smtClean="0"/>
              <a:t>Between areas, </a:t>
            </a:r>
            <a:r>
              <a:rPr lang="en-US" b="0" dirty="0" err="1" smtClean="0"/>
              <a:t>ASes</a:t>
            </a:r>
            <a:r>
              <a:rPr lang="en-US" b="0" dirty="0" smtClean="0"/>
              <a:t>, across UNIs and NNIs, visibility of TE Database information is limited</a:t>
            </a:r>
          </a:p>
          <a:p>
            <a:r>
              <a:rPr lang="en-US" b="0" dirty="0" smtClean="0"/>
              <a:t>The aim is to allow path diversity across such boundaries, while respecting that not information can or will be shared</a:t>
            </a:r>
          </a:p>
          <a:p>
            <a:r>
              <a:rPr lang="en-US" dirty="0" smtClean="0"/>
              <a:t>This draft pertains especially to boundaries where policy limits information flow</a:t>
            </a:r>
          </a:p>
          <a:p>
            <a:r>
              <a:rPr lang="en-US" dirty="0" smtClean="0"/>
              <a:t>E.g. at a UNI where the operator limits visibility into the network</a:t>
            </a:r>
            <a:endParaRPr lang="en-US" b="0" dirty="0" smtClean="0"/>
          </a:p>
        </p:txBody>
      </p:sp>
      <p:grpSp>
        <p:nvGrpSpPr>
          <p:cNvPr id="4" name="Group 3"/>
          <p:cNvGrpSpPr/>
          <p:nvPr/>
        </p:nvGrpSpPr>
        <p:grpSpPr>
          <a:xfrm>
            <a:off x="88901" y="4038600"/>
            <a:ext cx="4343400" cy="2351941"/>
            <a:chOff x="729796" y="1762233"/>
            <a:chExt cx="8070055" cy="3660514"/>
          </a:xfrm>
        </p:grpSpPr>
        <p:sp>
          <p:nvSpPr>
            <p:cNvPr id="5" name="Cloud 4"/>
            <p:cNvSpPr/>
            <p:nvPr/>
          </p:nvSpPr>
          <p:spPr>
            <a:xfrm>
              <a:off x="5307299" y="1819477"/>
              <a:ext cx="2742182" cy="2145225"/>
            </a:xfrm>
            <a:prstGeom prst="cloud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 smtClean="0"/>
            </a:p>
          </p:txBody>
        </p:sp>
        <p:sp>
          <p:nvSpPr>
            <p:cNvPr id="6" name="Cloud 5"/>
            <p:cNvSpPr/>
            <p:nvPr/>
          </p:nvSpPr>
          <p:spPr>
            <a:xfrm>
              <a:off x="1907176" y="2022085"/>
              <a:ext cx="3340861" cy="3031414"/>
            </a:xfrm>
            <a:prstGeom prst="cloud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 smtClean="0"/>
            </a:p>
          </p:txBody>
        </p:sp>
        <p:grpSp>
          <p:nvGrpSpPr>
            <p:cNvPr id="7" name="Group 13"/>
            <p:cNvGrpSpPr/>
            <p:nvPr/>
          </p:nvGrpSpPr>
          <p:grpSpPr>
            <a:xfrm>
              <a:off x="1017941" y="3553455"/>
              <a:ext cx="1563516" cy="445810"/>
              <a:chOff x="2892756" y="2592916"/>
              <a:chExt cx="2967407" cy="857336"/>
            </a:xfrm>
          </p:grpSpPr>
          <p:pic>
            <p:nvPicPr>
              <p:cNvPr id="45" name="Picture 22"/>
              <p:cNvPicPr>
                <a:picLocks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4996472" y="2802509"/>
                <a:ext cx="755650" cy="438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46" name="Picture 23"/>
              <p:cNvPicPr>
                <a:picLocks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2992756" y="2802509"/>
                <a:ext cx="755650" cy="438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47" name="Rectangle 46"/>
              <p:cNvSpPr/>
              <p:nvPr/>
            </p:nvSpPr>
            <p:spPr>
              <a:xfrm>
                <a:off x="2892756" y="2592916"/>
                <a:ext cx="2967407" cy="857336"/>
              </a:xfrm>
              <a:prstGeom prst="rect">
                <a:avLst/>
              </a:prstGeom>
              <a:noFill/>
              <a:ln w="28575" cmpd="sng">
                <a:solidFill>
                  <a:schemeClr val="tx1"/>
                </a:solidFill>
              </a:ln>
              <a:effectLst>
                <a:outerShdw blurRad="76200" dist="50800" dir="5400000" algn="ctr" rotWithShape="0">
                  <a:srgbClr val="000000">
                    <a:alpha val="27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 smtClean="0"/>
              </a:p>
            </p:txBody>
          </p:sp>
          <p:cxnSp>
            <p:nvCxnSpPr>
              <p:cNvPr id="48" name="Straight Connector 47"/>
              <p:cNvCxnSpPr/>
              <p:nvPr/>
            </p:nvCxnSpPr>
            <p:spPr>
              <a:xfrm>
                <a:off x="3748406" y="3020790"/>
                <a:ext cx="1248066" cy="1588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" name="Straight Connector 7"/>
            <p:cNvCxnSpPr/>
            <p:nvPr/>
          </p:nvCxnSpPr>
          <p:spPr>
            <a:xfrm rot="5400000">
              <a:off x="1468380" y="3764411"/>
              <a:ext cx="659959" cy="837"/>
            </a:xfrm>
            <a:prstGeom prst="line">
              <a:avLst/>
            </a:prstGeom>
            <a:ln w="25400" cap="flat" cmpd="sng" algn="ctr">
              <a:solidFill>
                <a:schemeClr val="accent1"/>
              </a:solidFill>
              <a:prstDash val="sysDash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16"/>
            <p:cNvSpPr txBox="1">
              <a:spLocks noChangeArrowheads="1"/>
            </p:cNvSpPr>
            <p:nvPr/>
          </p:nvSpPr>
          <p:spPr bwMode="auto">
            <a:xfrm>
              <a:off x="729796" y="3249374"/>
              <a:ext cx="1068982" cy="676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1100" dirty="0" smtClean="0">
                  <a:latin typeface="+mn-lt"/>
                </a:rPr>
                <a:t>UNI-C</a:t>
              </a:r>
            </a:p>
          </p:txBody>
        </p:sp>
        <p:sp>
          <p:nvSpPr>
            <p:cNvPr id="10" name="TextBox 16"/>
            <p:cNvSpPr txBox="1">
              <a:spLocks noChangeArrowheads="1"/>
            </p:cNvSpPr>
            <p:nvPr/>
          </p:nvSpPr>
          <p:spPr bwMode="auto">
            <a:xfrm>
              <a:off x="1777929" y="3249374"/>
              <a:ext cx="1068982" cy="676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1100" dirty="0" smtClean="0">
                  <a:latin typeface="+mn-lt"/>
                </a:rPr>
                <a:t>UNI-N</a:t>
              </a:r>
            </a:p>
          </p:txBody>
        </p:sp>
        <p:pic>
          <p:nvPicPr>
            <p:cNvPr id="11" name="Picture 22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590579" y="3070646"/>
              <a:ext cx="398149" cy="2278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" name="Picture 23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534829" y="3070646"/>
              <a:ext cx="398149" cy="2278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" name="Rectangle 12"/>
            <p:cNvSpPr/>
            <p:nvPr/>
          </p:nvSpPr>
          <p:spPr>
            <a:xfrm>
              <a:off x="4482139" y="2961659"/>
              <a:ext cx="1563516" cy="445810"/>
            </a:xfrm>
            <a:prstGeom prst="rect">
              <a:avLst/>
            </a:prstGeom>
            <a:noFill/>
            <a:ln w="28575" cmpd="sng">
              <a:solidFill>
                <a:schemeClr val="tx1"/>
              </a:solidFill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 smtClean="0"/>
            </a:p>
          </p:txBody>
        </p:sp>
        <p:cxnSp>
          <p:nvCxnSpPr>
            <p:cNvPr id="14" name="Straight Connector 13"/>
            <p:cNvCxnSpPr/>
            <p:nvPr/>
          </p:nvCxnSpPr>
          <p:spPr>
            <a:xfrm>
              <a:off x="4932978" y="3184151"/>
              <a:ext cx="657601" cy="826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4932578" y="3172615"/>
              <a:ext cx="659959" cy="837"/>
            </a:xfrm>
            <a:prstGeom prst="line">
              <a:avLst/>
            </a:prstGeom>
            <a:ln w="25400" cap="flat" cmpd="sng" algn="ctr">
              <a:solidFill>
                <a:schemeClr val="accent1"/>
              </a:solidFill>
              <a:prstDash val="sysDash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6"/>
            <p:cNvSpPr txBox="1">
              <a:spLocks noChangeArrowheads="1"/>
            </p:cNvSpPr>
            <p:nvPr/>
          </p:nvSpPr>
          <p:spPr bwMode="auto">
            <a:xfrm>
              <a:off x="4729696" y="3517082"/>
              <a:ext cx="1068982" cy="4185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1100" dirty="0" smtClean="0">
                  <a:latin typeface="+mn-lt"/>
                </a:rPr>
                <a:t>NNI</a:t>
              </a:r>
            </a:p>
          </p:txBody>
        </p:sp>
        <p:pic>
          <p:nvPicPr>
            <p:cNvPr id="17" name="Picture 22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413691" y="4413653"/>
              <a:ext cx="398149" cy="2278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" name="Picture 23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357941" y="4413653"/>
              <a:ext cx="398149" cy="2278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9" name="Rectangle 18"/>
            <p:cNvSpPr/>
            <p:nvPr/>
          </p:nvSpPr>
          <p:spPr>
            <a:xfrm>
              <a:off x="4305251" y="4304666"/>
              <a:ext cx="1563516" cy="445810"/>
            </a:xfrm>
            <a:prstGeom prst="rect">
              <a:avLst/>
            </a:prstGeom>
            <a:noFill/>
            <a:ln w="28575" cmpd="sng">
              <a:solidFill>
                <a:schemeClr val="tx1"/>
              </a:solidFill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 smtClean="0"/>
            </a:p>
          </p:txBody>
        </p:sp>
        <p:cxnSp>
          <p:nvCxnSpPr>
            <p:cNvPr id="20" name="Straight Connector 19"/>
            <p:cNvCxnSpPr/>
            <p:nvPr/>
          </p:nvCxnSpPr>
          <p:spPr>
            <a:xfrm>
              <a:off x="4756090" y="4527158"/>
              <a:ext cx="657601" cy="826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4755690" y="4515623"/>
              <a:ext cx="659959" cy="837"/>
            </a:xfrm>
            <a:prstGeom prst="line">
              <a:avLst/>
            </a:prstGeom>
            <a:ln w="25400" cap="flat" cmpd="sng" algn="ctr">
              <a:solidFill>
                <a:schemeClr val="accent1"/>
              </a:solidFill>
              <a:prstDash val="sysDash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16"/>
            <p:cNvSpPr txBox="1">
              <a:spLocks noChangeArrowheads="1"/>
            </p:cNvSpPr>
            <p:nvPr/>
          </p:nvSpPr>
          <p:spPr bwMode="auto">
            <a:xfrm>
              <a:off x="5065239" y="4746534"/>
              <a:ext cx="1068982" cy="676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1100" dirty="0" smtClean="0">
                  <a:latin typeface="+mn-lt"/>
                </a:rPr>
                <a:t>UNI-C</a:t>
              </a:r>
            </a:p>
          </p:txBody>
        </p:sp>
        <p:sp>
          <p:nvSpPr>
            <p:cNvPr id="23" name="TextBox 16"/>
            <p:cNvSpPr txBox="1">
              <a:spLocks noChangeArrowheads="1"/>
            </p:cNvSpPr>
            <p:nvPr/>
          </p:nvSpPr>
          <p:spPr bwMode="auto">
            <a:xfrm>
              <a:off x="4025120" y="4746534"/>
              <a:ext cx="1068982" cy="676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1100" dirty="0" smtClean="0">
                  <a:latin typeface="+mn-lt"/>
                </a:rPr>
                <a:t>UNI-N</a:t>
              </a:r>
            </a:p>
          </p:txBody>
        </p:sp>
        <p:cxnSp>
          <p:nvCxnSpPr>
            <p:cNvPr id="24" name="Curved Connector 23"/>
            <p:cNvCxnSpPr/>
            <p:nvPr/>
          </p:nvCxnSpPr>
          <p:spPr>
            <a:xfrm flipV="1">
              <a:off x="1468780" y="3184152"/>
              <a:ext cx="4023415" cy="592208"/>
            </a:xfrm>
            <a:prstGeom prst="curvedConnector3">
              <a:avLst>
                <a:gd name="adj1" fmla="val 50000"/>
              </a:avLst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hape 57"/>
            <p:cNvCxnSpPr>
              <a:stCxn id="41" idx="1"/>
              <a:endCxn id="17" idx="1"/>
            </p:cNvCxnSpPr>
            <p:nvPr/>
          </p:nvCxnSpPr>
          <p:spPr>
            <a:xfrm rot="10800000" flipV="1">
              <a:off x="5413691" y="2397566"/>
              <a:ext cx="132520" cy="2130005"/>
            </a:xfrm>
            <a:prstGeom prst="curvedConnector3">
              <a:avLst>
                <a:gd name="adj1" fmla="val 1635816"/>
              </a:avLst>
            </a:prstGeom>
            <a:ln>
              <a:solidFill>
                <a:srgbClr val="FFFF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Curved Connector 25"/>
            <p:cNvCxnSpPr/>
            <p:nvPr/>
          </p:nvCxnSpPr>
          <p:spPr>
            <a:xfrm>
              <a:off x="1468780" y="3776359"/>
              <a:ext cx="3944911" cy="751212"/>
            </a:xfrm>
            <a:prstGeom prst="curvedConnector3">
              <a:avLst>
                <a:gd name="adj1" fmla="val 50000"/>
              </a:avLst>
            </a:prstGeom>
            <a:ln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7" name="Group 13"/>
            <p:cNvGrpSpPr/>
            <p:nvPr/>
          </p:nvGrpSpPr>
          <p:grpSpPr>
            <a:xfrm>
              <a:off x="4437771" y="2174661"/>
              <a:ext cx="1563516" cy="445810"/>
              <a:chOff x="2892756" y="2592916"/>
              <a:chExt cx="2967407" cy="857336"/>
            </a:xfrm>
          </p:grpSpPr>
          <p:pic>
            <p:nvPicPr>
              <p:cNvPr id="41" name="Picture 22"/>
              <p:cNvPicPr>
                <a:picLocks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4996472" y="2802509"/>
                <a:ext cx="755650" cy="438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42" name="Picture 23"/>
              <p:cNvPicPr>
                <a:picLocks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2992756" y="2802509"/>
                <a:ext cx="755650" cy="438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43" name="Rectangle 42"/>
              <p:cNvSpPr/>
              <p:nvPr/>
            </p:nvSpPr>
            <p:spPr>
              <a:xfrm>
                <a:off x="2892756" y="2592916"/>
                <a:ext cx="2967407" cy="857336"/>
              </a:xfrm>
              <a:prstGeom prst="rect">
                <a:avLst/>
              </a:prstGeom>
              <a:noFill/>
              <a:ln w="28575" cmpd="sng">
                <a:solidFill>
                  <a:schemeClr val="tx1"/>
                </a:solidFill>
              </a:ln>
              <a:effectLst>
                <a:outerShdw blurRad="76200" dist="50800" dir="5400000" algn="ctr" rotWithShape="0">
                  <a:srgbClr val="000000">
                    <a:alpha val="27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 smtClean="0"/>
              </a:p>
            </p:txBody>
          </p:sp>
          <p:cxnSp>
            <p:nvCxnSpPr>
              <p:cNvPr id="44" name="Straight Connector 43"/>
              <p:cNvCxnSpPr/>
              <p:nvPr/>
            </p:nvCxnSpPr>
            <p:spPr>
              <a:xfrm>
                <a:off x="3748406" y="3020790"/>
                <a:ext cx="1248066" cy="1588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8" name="Straight Connector 27"/>
            <p:cNvCxnSpPr/>
            <p:nvPr/>
          </p:nvCxnSpPr>
          <p:spPr>
            <a:xfrm rot="5400000">
              <a:off x="4906098" y="2356726"/>
              <a:ext cx="659959" cy="837"/>
            </a:xfrm>
            <a:prstGeom prst="line">
              <a:avLst/>
            </a:prstGeom>
            <a:ln w="25400" cap="flat" cmpd="sng" algn="ctr">
              <a:solidFill>
                <a:schemeClr val="accent1"/>
              </a:solidFill>
              <a:prstDash val="sysDash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TextBox 16"/>
            <p:cNvSpPr txBox="1">
              <a:spLocks noChangeArrowheads="1"/>
            </p:cNvSpPr>
            <p:nvPr/>
          </p:nvSpPr>
          <p:spPr bwMode="auto">
            <a:xfrm>
              <a:off x="4694272" y="1762233"/>
              <a:ext cx="1068982" cy="4185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1100" dirty="0" smtClean="0">
                  <a:latin typeface="+mn-lt"/>
                </a:rPr>
                <a:t>NNI</a:t>
              </a:r>
            </a:p>
          </p:txBody>
        </p:sp>
        <p:grpSp>
          <p:nvGrpSpPr>
            <p:cNvPr id="30" name="Group 29"/>
            <p:cNvGrpSpPr/>
            <p:nvPr/>
          </p:nvGrpSpPr>
          <p:grpSpPr>
            <a:xfrm>
              <a:off x="6690751" y="1947224"/>
              <a:ext cx="2109100" cy="1236686"/>
              <a:chOff x="4257664" y="4763674"/>
              <a:chExt cx="2109100" cy="1531395"/>
            </a:xfrm>
          </p:grpSpPr>
          <p:grpSp>
            <p:nvGrpSpPr>
              <p:cNvPr id="33" name="Group 13"/>
              <p:cNvGrpSpPr/>
              <p:nvPr/>
            </p:nvGrpSpPr>
            <p:grpSpPr>
              <a:xfrm>
                <a:off x="4537794" y="4910543"/>
                <a:ext cx="1563515" cy="552049"/>
                <a:chOff x="2892756" y="2592916"/>
                <a:chExt cx="2967407" cy="857336"/>
              </a:xfrm>
            </p:grpSpPr>
            <p:pic>
              <p:nvPicPr>
                <p:cNvPr id="37" name="Picture 22"/>
                <p:cNvPicPr>
                  <a:picLocks noChangeArrowheads="1"/>
                </p:cNvPicPr>
                <p:nvPr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4996472" y="2802509"/>
                  <a:ext cx="755650" cy="4381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8" name="Picture 23"/>
                <p:cNvPicPr>
                  <a:picLocks noChangeArrowheads="1"/>
                </p:cNvPicPr>
                <p:nvPr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2992756" y="2802509"/>
                  <a:ext cx="755650" cy="4381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sp>
              <p:nvSpPr>
                <p:cNvPr id="39" name="Rectangle 38"/>
                <p:cNvSpPr/>
                <p:nvPr/>
              </p:nvSpPr>
              <p:spPr>
                <a:xfrm>
                  <a:off x="2892756" y="2592916"/>
                  <a:ext cx="2967407" cy="857336"/>
                </a:xfrm>
                <a:prstGeom prst="rect">
                  <a:avLst/>
                </a:prstGeom>
                <a:noFill/>
                <a:ln w="28575" cmpd="sng">
                  <a:solidFill>
                    <a:schemeClr val="tx1"/>
                  </a:solidFill>
                </a:ln>
                <a:effectLst>
                  <a:outerShdw blurRad="76200" dist="50800" dir="5400000" algn="ctr" rotWithShape="0">
                    <a:srgbClr val="000000">
                      <a:alpha val="27000"/>
                    </a:srgb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100" dirty="0" smtClean="0"/>
                </a:p>
              </p:txBody>
            </p:sp>
            <p:cxnSp>
              <p:nvCxnSpPr>
                <p:cNvPr id="40" name="Straight Connector 39"/>
                <p:cNvCxnSpPr/>
                <p:nvPr/>
              </p:nvCxnSpPr>
              <p:spPr>
                <a:xfrm>
                  <a:off x="3748406" y="3020790"/>
                  <a:ext cx="1248066" cy="1588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4" name="Straight Connector 33"/>
              <p:cNvCxnSpPr/>
              <p:nvPr/>
            </p:nvCxnSpPr>
            <p:spPr>
              <a:xfrm rot="5400000">
                <a:off x="4909598" y="5171871"/>
                <a:ext cx="817231" cy="837"/>
              </a:xfrm>
              <a:prstGeom prst="line">
                <a:avLst/>
              </a:prstGeom>
              <a:ln w="25400" cap="flat" cmpd="sng" algn="ctr">
                <a:solidFill>
                  <a:schemeClr val="accent1"/>
                </a:solidFill>
                <a:prstDash val="sysDash"/>
                <a:round/>
                <a:headEnd type="none" w="med" len="med"/>
                <a:tailEnd type="none" w="med" len="med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5" name="TextBox 16"/>
              <p:cNvSpPr txBox="1">
                <a:spLocks noChangeArrowheads="1"/>
              </p:cNvSpPr>
              <p:nvPr/>
            </p:nvSpPr>
            <p:spPr bwMode="auto">
              <a:xfrm>
                <a:off x="5297784" y="5457711"/>
                <a:ext cx="1068980" cy="83735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>
                  <a:defRPr/>
                </a:pPr>
                <a:r>
                  <a:rPr lang="en-US" sz="1100" dirty="0" smtClean="0">
                    <a:latin typeface="+mn-lt"/>
                  </a:rPr>
                  <a:t>UNI-C</a:t>
                </a:r>
              </a:p>
            </p:txBody>
          </p:sp>
          <p:sp>
            <p:nvSpPr>
              <p:cNvPr id="36" name="TextBox 16"/>
              <p:cNvSpPr txBox="1">
                <a:spLocks noChangeArrowheads="1"/>
              </p:cNvSpPr>
              <p:nvPr/>
            </p:nvSpPr>
            <p:spPr bwMode="auto">
              <a:xfrm>
                <a:off x="4257664" y="5457711"/>
                <a:ext cx="1068980" cy="83735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>
                  <a:defRPr/>
                </a:pPr>
                <a:r>
                  <a:rPr lang="en-US" sz="1100" dirty="0" smtClean="0">
                    <a:latin typeface="+mn-lt"/>
                  </a:rPr>
                  <a:t>UNI-N</a:t>
                </a:r>
              </a:p>
            </p:txBody>
          </p:sp>
        </p:grpSp>
        <p:cxnSp>
          <p:nvCxnSpPr>
            <p:cNvPr id="31" name="Curved Connector 30"/>
            <p:cNvCxnSpPr>
              <a:stCxn id="11" idx="3"/>
            </p:cNvCxnSpPr>
            <p:nvPr/>
          </p:nvCxnSpPr>
          <p:spPr>
            <a:xfrm flipV="1">
              <a:off x="5988728" y="2281562"/>
              <a:ext cx="2267481" cy="903002"/>
            </a:xfrm>
            <a:prstGeom prst="curvedConnector3">
              <a:avLst>
                <a:gd name="adj1" fmla="val 22389"/>
              </a:avLst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hape 57"/>
            <p:cNvCxnSpPr>
              <a:endCxn id="41" idx="3"/>
            </p:cNvCxnSpPr>
            <p:nvPr/>
          </p:nvCxnSpPr>
          <p:spPr>
            <a:xfrm rot="10800000" flipV="1">
              <a:off x="5944361" y="2282279"/>
              <a:ext cx="2169099" cy="115287"/>
            </a:xfrm>
            <a:prstGeom prst="curvedConnector3">
              <a:avLst>
                <a:gd name="adj1" fmla="val 50000"/>
              </a:avLst>
            </a:prstGeom>
            <a:ln>
              <a:solidFill>
                <a:srgbClr val="FFFF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0" name="Cloud 49"/>
          <p:cNvSpPr/>
          <p:nvPr/>
        </p:nvSpPr>
        <p:spPr>
          <a:xfrm>
            <a:off x="6603863" y="4029277"/>
            <a:ext cx="1742737" cy="2098775"/>
          </a:xfrm>
          <a:prstGeom prst="cloud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 smtClean="0"/>
          </a:p>
        </p:txBody>
      </p:sp>
      <p:sp>
        <p:nvSpPr>
          <p:cNvPr id="51" name="Cloud 50"/>
          <p:cNvSpPr/>
          <p:nvPr/>
        </p:nvSpPr>
        <p:spPr>
          <a:xfrm>
            <a:off x="4683739" y="4227498"/>
            <a:ext cx="1882462" cy="2097102"/>
          </a:xfrm>
          <a:prstGeom prst="cloud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 smtClean="0"/>
          </a:p>
        </p:txBody>
      </p:sp>
      <p:pic>
        <p:nvPicPr>
          <p:cNvPr id="52" name="Picture 22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83896" y="5266055"/>
            <a:ext cx="253035" cy="2229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4" name="Straight Connector 53"/>
          <p:cNvCxnSpPr/>
          <p:nvPr/>
        </p:nvCxnSpPr>
        <p:spPr>
          <a:xfrm>
            <a:off x="6365971" y="5364402"/>
            <a:ext cx="417925" cy="80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Curved Connector 54"/>
          <p:cNvCxnSpPr>
            <a:endCxn id="63" idx="1"/>
          </p:cNvCxnSpPr>
          <p:nvPr/>
        </p:nvCxnSpPr>
        <p:spPr>
          <a:xfrm flipV="1">
            <a:off x="4796736" y="4738793"/>
            <a:ext cx="1999202" cy="989406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6" name="TextBox 16"/>
          <p:cNvSpPr txBox="1">
            <a:spLocks noChangeArrowheads="1"/>
          </p:cNvSpPr>
          <p:nvPr/>
        </p:nvSpPr>
        <p:spPr bwMode="auto">
          <a:xfrm>
            <a:off x="5888435" y="5019656"/>
            <a:ext cx="679369" cy="242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100" dirty="0" smtClean="0">
                <a:latin typeface="+mn-lt"/>
              </a:rPr>
              <a:t>ASBR</a:t>
            </a:r>
          </a:p>
        </p:txBody>
      </p:sp>
      <p:cxnSp>
        <p:nvCxnSpPr>
          <p:cNvPr id="57" name="Curved Connector 56"/>
          <p:cNvCxnSpPr>
            <a:stCxn id="63" idx="3"/>
            <a:endCxn id="68" idx="1"/>
          </p:cNvCxnSpPr>
          <p:nvPr/>
        </p:nvCxnSpPr>
        <p:spPr>
          <a:xfrm>
            <a:off x="7048973" y="4738793"/>
            <a:ext cx="1172353" cy="2958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Curved Connector 57"/>
          <p:cNvCxnSpPr/>
          <p:nvPr/>
        </p:nvCxnSpPr>
        <p:spPr>
          <a:xfrm flipV="1">
            <a:off x="4861305" y="5403354"/>
            <a:ext cx="1916491" cy="436946"/>
          </a:xfrm>
          <a:prstGeom prst="curvedConnector3">
            <a:avLst>
              <a:gd name="adj1" fmla="val 50000"/>
            </a:avLst>
          </a:prstGeom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Curved Connector 58"/>
          <p:cNvCxnSpPr>
            <a:stCxn id="52" idx="3"/>
          </p:cNvCxnSpPr>
          <p:nvPr/>
        </p:nvCxnSpPr>
        <p:spPr>
          <a:xfrm flipV="1">
            <a:off x="7036931" y="4755811"/>
            <a:ext cx="1366517" cy="621695"/>
          </a:xfrm>
          <a:prstGeom prst="curvedConnector3">
            <a:avLst>
              <a:gd name="adj1" fmla="val 32114"/>
            </a:avLst>
          </a:prstGeom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0" name="Group 59"/>
          <p:cNvGrpSpPr/>
          <p:nvPr/>
        </p:nvGrpSpPr>
        <p:grpSpPr>
          <a:xfrm>
            <a:off x="4406900" y="5279113"/>
            <a:ext cx="679369" cy="627027"/>
            <a:chOff x="729796" y="3249374"/>
            <a:chExt cx="1068981" cy="640904"/>
          </a:xfrm>
        </p:grpSpPr>
        <p:pic>
          <p:nvPicPr>
            <p:cNvPr id="70" name="Picture 23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065212" y="3662442"/>
              <a:ext cx="398149" cy="2278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1" name="TextBox 16"/>
            <p:cNvSpPr txBox="1">
              <a:spLocks noChangeArrowheads="1"/>
            </p:cNvSpPr>
            <p:nvPr/>
          </p:nvSpPr>
          <p:spPr bwMode="auto">
            <a:xfrm>
              <a:off x="729796" y="3249374"/>
              <a:ext cx="1068981" cy="2475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1100" dirty="0" smtClean="0">
                  <a:latin typeface="+mn-lt"/>
                </a:rPr>
                <a:t>TE Head</a:t>
              </a:r>
            </a:p>
          </p:txBody>
        </p:sp>
      </p:grpSp>
      <p:grpSp>
        <p:nvGrpSpPr>
          <p:cNvPr id="61" name="Group 60"/>
          <p:cNvGrpSpPr/>
          <p:nvPr/>
        </p:nvGrpSpPr>
        <p:grpSpPr>
          <a:xfrm>
            <a:off x="8008159" y="4302883"/>
            <a:ext cx="679369" cy="576951"/>
            <a:chOff x="7800845" y="2099138"/>
            <a:chExt cx="1068981" cy="589720"/>
          </a:xfrm>
        </p:grpSpPr>
        <p:pic>
          <p:nvPicPr>
            <p:cNvPr id="68" name="Picture 22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8136261" y="2461022"/>
              <a:ext cx="398149" cy="2278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9" name="TextBox 16"/>
            <p:cNvSpPr txBox="1">
              <a:spLocks noChangeArrowheads="1"/>
            </p:cNvSpPr>
            <p:nvPr/>
          </p:nvSpPr>
          <p:spPr bwMode="auto">
            <a:xfrm>
              <a:off x="7800845" y="2099138"/>
              <a:ext cx="1068981" cy="2475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1100" dirty="0" smtClean="0">
                  <a:latin typeface="+mn-lt"/>
                </a:rPr>
                <a:t>TE Tail</a:t>
              </a:r>
            </a:p>
          </p:txBody>
        </p:sp>
      </p:grpSp>
      <p:sp>
        <p:nvSpPr>
          <p:cNvPr id="62" name="TextBox 16"/>
          <p:cNvSpPr txBox="1">
            <a:spLocks noChangeArrowheads="1"/>
          </p:cNvSpPr>
          <p:nvPr/>
        </p:nvSpPr>
        <p:spPr bwMode="auto">
          <a:xfrm>
            <a:off x="6555495" y="5020573"/>
            <a:ext cx="679369" cy="242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100" dirty="0" smtClean="0">
                <a:latin typeface="+mn-lt"/>
              </a:rPr>
              <a:t>ASBR</a:t>
            </a:r>
          </a:p>
        </p:txBody>
      </p:sp>
      <p:pic>
        <p:nvPicPr>
          <p:cNvPr id="63" name="Picture 22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95938" y="4627342"/>
            <a:ext cx="253035" cy="2229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4" name="TextBox 16"/>
          <p:cNvSpPr txBox="1">
            <a:spLocks noChangeArrowheads="1"/>
          </p:cNvSpPr>
          <p:nvPr/>
        </p:nvSpPr>
        <p:spPr bwMode="auto">
          <a:xfrm>
            <a:off x="5903168" y="4393642"/>
            <a:ext cx="679369" cy="242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100" dirty="0" smtClean="0">
                <a:latin typeface="+mn-lt"/>
              </a:rPr>
              <a:t>ASBR</a:t>
            </a:r>
          </a:p>
        </p:txBody>
      </p:sp>
      <p:sp>
        <p:nvSpPr>
          <p:cNvPr id="65" name="TextBox 16"/>
          <p:cNvSpPr txBox="1">
            <a:spLocks noChangeArrowheads="1"/>
          </p:cNvSpPr>
          <p:nvPr/>
        </p:nvSpPr>
        <p:spPr bwMode="auto">
          <a:xfrm>
            <a:off x="6570227" y="4394560"/>
            <a:ext cx="679369" cy="242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100" dirty="0" smtClean="0">
                <a:latin typeface="+mn-lt"/>
              </a:rPr>
              <a:t>ASBR</a:t>
            </a:r>
          </a:p>
        </p:txBody>
      </p:sp>
      <p:pic>
        <p:nvPicPr>
          <p:cNvPr id="66" name="Picture 23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34465" y="4661706"/>
            <a:ext cx="253035" cy="2229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7" name="Straight Connector 66"/>
          <p:cNvCxnSpPr/>
          <p:nvPr/>
        </p:nvCxnSpPr>
        <p:spPr>
          <a:xfrm>
            <a:off x="6387500" y="4747354"/>
            <a:ext cx="417925" cy="80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3" name="Picture 23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2935" y="5278755"/>
            <a:ext cx="253035" cy="2229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6697" y="0"/>
            <a:ext cx="8145462" cy="661874"/>
          </a:xfrm>
          <a:noFill/>
          <a:ln w="38100"/>
        </p:spPr>
        <p:txBody>
          <a:bodyPr/>
          <a:lstStyle/>
          <a:p>
            <a:r>
              <a:rPr lang="en-US" sz="2800" dirty="0" smtClean="0"/>
              <a:t>Route Diversity using Exclude Routes</a:t>
            </a:r>
            <a:endParaRPr lang="en-US" sz="2800" dirty="0"/>
          </a:p>
        </p:txBody>
      </p:sp>
      <p:sp>
        <p:nvSpPr>
          <p:cNvPr id="111" name="Content Placeholder 2"/>
          <p:cNvSpPr>
            <a:spLocks noGrp="1"/>
          </p:cNvSpPr>
          <p:nvPr>
            <p:ph idx="1"/>
          </p:nvPr>
        </p:nvSpPr>
        <p:spPr>
          <a:xfrm>
            <a:off x="573015" y="1455735"/>
            <a:ext cx="7940675" cy="3937645"/>
          </a:xfrm>
        </p:spPr>
        <p:txBody>
          <a:bodyPr/>
          <a:lstStyle/>
          <a:p>
            <a:r>
              <a:rPr lang="en-US" dirty="0" smtClean="0"/>
              <a:t>Accepted as a WG document</a:t>
            </a:r>
          </a:p>
          <a:p>
            <a:r>
              <a:rPr lang="en-US" dirty="0" smtClean="0"/>
              <a:t>V-01 is a fairly major rewrite, not to change functionality, but to enhance readability</a:t>
            </a:r>
          </a:p>
          <a:p>
            <a:r>
              <a:rPr lang="en-US" dirty="0" smtClean="0"/>
              <a:t>Changed the name of the </a:t>
            </a:r>
            <a:r>
              <a:rPr lang="en-US" dirty="0" err="1" smtClean="0"/>
              <a:t>subobject</a:t>
            </a:r>
            <a:r>
              <a:rPr lang="en-US" dirty="0"/>
              <a:t> </a:t>
            </a:r>
            <a:r>
              <a:rPr lang="en-US" dirty="0" smtClean="0"/>
              <a:t>from LSP to PATH</a:t>
            </a:r>
          </a:p>
          <a:p>
            <a:pPr lvl="1"/>
            <a:r>
              <a:rPr lang="en-US" dirty="0" err="1" smtClean="0"/>
              <a:t>Subobject</a:t>
            </a:r>
            <a:r>
              <a:rPr lang="en-US" dirty="0" smtClean="0"/>
              <a:t> may represent </a:t>
            </a:r>
            <a:endParaRPr lang="en-US" dirty="0" smtClean="0"/>
          </a:p>
          <a:p>
            <a:pPr lvl="2"/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dirty="0" smtClean="0"/>
              <a:t>path of a particular LSP or</a:t>
            </a:r>
          </a:p>
          <a:p>
            <a:pPr lvl="2"/>
            <a:r>
              <a:rPr lang="en-US" dirty="0" smtClean="0"/>
              <a:t>The path of a tunnel</a:t>
            </a:r>
            <a:endParaRPr lang="en-US" dirty="0"/>
          </a:p>
          <a:p>
            <a:r>
              <a:rPr lang="en-US" dirty="0" smtClean="0"/>
              <a:t>Consistently call the ends source and destination (eliminated </a:t>
            </a:r>
            <a:r>
              <a:rPr lang="en-US" dirty="0" smtClean="0"/>
              <a:t>use </a:t>
            </a:r>
            <a:r>
              <a:rPr lang="en-US" dirty="0" smtClean="0"/>
              <a:t>of ingress / egress)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Clarified changes to the Path excluded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7001" y="1198831"/>
            <a:ext cx="7940675" cy="3571875"/>
          </a:xfrm>
        </p:spPr>
        <p:txBody>
          <a:bodyPr/>
          <a:lstStyle/>
          <a:p>
            <a:r>
              <a:rPr lang="en-US" b="0" dirty="0" smtClean="0"/>
              <a:t>If loose “L” bit is not set, processing node MUST send a Error* message notifying the source; the </a:t>
            </a:r>
            <a:r>
              <a:rPr lang="en-US" b="0" dirty="0" err="1" smtClean="0"/>
              <a:t>Path_State_Removed</a:t>
            </a:r>
            <a:r>
              <a:rPr lang="en-US" b="0" dirty="0" smtClean="0"/>
              <a:t> Flag is NOT set</a:t>
            </a:r>
          </a:p>
          <a:p>
            <a:r>
              <a:rPr lang="en-US" dirty="0"/>
              <a:t>If loose “L” bit </a:t>
            </a:r>
            <a:r>
              <a:rPr lang="en-US" dirty="0" smtClean="0"/>
              <a:t>is </a:t>
            </a:r>
            <a:r>
              <a:rPr lang="en-US" dirty="0"/>
              <a:t>set, processing node </a:t>
            </a:r>
            <a:r>
              <a:rPr lang="en-US" dirty="0" smtClean="0"/>
              <a:t>SHOULD </a:t>
            </a:r>
            <a:r>
              <a:rPr lang="en-US" dirty="0"/>
              <a:t>send a </a:t>
            </a:r>
            <a:r>
              <a:rPr lang="en-US" dirty="0" smtClean="0"/>
              <a:t>Error* </a:t>
            </a:r>
            <a:r>
              <a:rPr lang="en-US" dirty="0"/>
              <a:t>message notifying the source; the </a:t>
            </a:r>
            <a:r>
              <a:rPr lang="en-US" dirty="0" err="1"/>
              <a:t>Path_State_Removed</a:t>
            </a:r>
            <a:r>
              <a:rPr lang="en-US" dirty="0"/>
              <a:t> Flag is NOT </a:t>
            </a:r>
            <a:r>
              <a:rPr lang="en-US" dirty="0" smtClean="0"/>
              <a:t>set</a:t>
            </a:r>
          </a:p>
          <a:p>
            <a:r>
              <a:rPr lang="en-US" b="0" dirty="0" smtClean="0"/>
              <a:t>* If the processing node is able to find a path that meets all the original  constraints, then the error is “Better Path Exists”, otherwise it sends “Route Blocked</a:t>
            </a:r>
            <a:r>
              <a:rPr lang="en-US" dirty="0"/>
              <a:t> </a:t>
            </a:r>
            <a:r>
              <a:rPr lang="en-US" dirty="0" smtClean="0"/>
              <a:t>by Exclude Route” or “Failed to Respect </a:t>
            </a:r>
            <a:r>
              <a:rPr lang="en-US" dirty="0"/>
              <a:t>Exclude Route” </a:t>
            </a:r>
            <a:endParaRPr lang="en-US" b="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cs typeface="Times New Roman" pitchFamily="18" charset="0"/>
              </a:rPr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>
                <a:cs typeface="Times New Roman" pitchFamily="18" charset="0"/>
              </a:rPr>
              <a:t>Consider draft nearly ready for last call</a:t>
            </a:r>
          </a:p>
          <a:p>
            <a:r>
              <a:rPr lang="en-US" sz="2400" dirty="0" smtClean="0">
                <a:cs typeface="Times New Roman" pitchFamily="18" charset="0"/>
              </a:rPr>
              <a:t>(Chairs) How </a:t>
            </a:r>
            <a:r>
              <a:rPr lang="en-US" sz="2400" dirty="0" smtClean="0">
                <a:cs typeface="Times New Roman" pitchFamily="18" charset="0"/>
              </a:rPr>
              <a:t>many have </a:t>
            </a:r>
            <a:r>
              <a:rPr lang="en-US" sz="2400" dirty="0" smtClean="0">
                <a:cs typeface="Times New Roman" pitchFamily="18" charset="0"/>
              </a:rPr>
              <a:t>read v-01?</a:t>
            </a:r>
          </a:p>
          <a:p>
            <a:r>
              <a:rPr lang="en-US" sz="2400" dirty="0" smtClean="0">
                <a:cs typeface="Times New Roman" pitchFamily="18" charset="0"/>
              </a:rPr>
              <a:t>Solicit comments on list</a:t>
            </a:r>
          </a:p>
          <a:p>
            <a:r>
              <a:rPr lang="en-US" sz="2400" dirty="0" smtClean="0">
                <a:cs typeface="Times New Roman" pitchFamily="18" charset="0"/>
              </a:rPr>
              <a:t>Address any comments; final edit pass</a:t>
            </a:r>
          </a:p>
          <a:p>
            <a:r>
              <a:rPr lang="en-US" sz="2400" dirty="0" smtClean="0">
                <a:cs typeface="Times New Roman" pitchFamily="18" charset="0"/>
              </a:rPr>
              <a:t>Ask for last call before Berlin </a:t>
            </a:r>
          </a:p>
        </p:txBody>
      </p:sp>
    </p:spTree>
    <p:extLst>
      <p:ext uri="{BB962C8B-B14F-4D97-AF65-F5344CB8AC3E}">
        <p14:creationId xmlns:p14="http://schemas.microsoft.com/office/powerpoint/2010/main" val="3044482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isco2003_Print_LaserQ104_4">
  <a:themeElements>
    <a:clrScheme name="Cisco2003_Print_LaserQ104_4 11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339999"/>
      </a:accent1>
      <a:accent2>
        <a:srgbClr val="B92B38"/>
      </a:accent2>
      <a:accent3>
        <a:srgbClr val="FFFFFF"/>
      </a:accent3>
      <a:accent4>
        <a:srgbClr val="000000"/>
      </a:accent4>
      <a:accent5>
        <a:srgbClr val="ADCACA"/>
      </a:accent5>
      <a:accent6>
        <a:srgbClr val="A72632"/>
      </a:accent6>
      <a:hlink>
        <a:srgbClr val="9999CC"/>
      </a:hlink>
      <a:folHlink>
        <a:srgbClr val="EEB30E"/>
      </a:folHlink>
    </a:clrScheme>
    <a:fontScheme name="Cisco2003_Print_LaserQ104_4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8100" cap="flat" cmpd="sng" algn="ctr">
          <a:solidFill>
            <a:srgbClr val="FF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82124" tIns="41061" rIns="82124" bIns="41061" numCol="1" anchor="t" anchorCtr="0" compatLnSpc="1">
        <a:prstTxWarp prst="textNoShape">
          <a:avLst/>
        </a:prstTxWarp>
      </a:bodyPr>
      <a:lstStyle>
        <a:defPPr marL="0" marR="0" indent="0" algn="l" defTabSz="814388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8100" cap="flat" cmpd="sng" algn="ctr">
          <a:solidFill>
            <a:srgbClr val="FF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82124" tIns="41061" rIns="82124" bIns="41061" numCol="1" anchor="t" anchorCtr="0" compatLnSpc="1">
        <a:prstTxWarp prst="textNoShape">
          <a:avLst/>
        </a:prstTxWarp>
      </a:bodyPr>
      <a:lstStyle>
        <a:defPPr marL="0" marR="0" indent="0" algn="l" defTabSz="814388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isco2003_Print_LaserQ104_4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2003_Print_LaserQ104_4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2003_Print_LaserQ104_4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2003_Print_LaserQ104_4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2003_Print_LaserQ104_4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2003_Print_LaserQ104_4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2003_Print_LaserQ104_4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2003_Print_LaserQ104_4 8">
        <a:dk1>
          <a:srgbClr val="000000"/>
        </a:dk1>
        <a:lt1>
          <a:srgbClr val="FFFFFF"/>
        </a:lt1>
        <a:dk2>
          <a:srgbClr val="FFFFFF"/>
        </a:dk2>
        <a:lt2>
          <a:srgbClr val="000000"/>
        </a:lt2>
        <a:accent1>
          <a:srgbClr val="339999"/>
        </a:accent1>
        <a:accent2>
          <a:srgbClr val="B92B38"/>
        </a:accent2>
        <a:accent3>
          <a:srgbClr val="FFFFFF"/>
        </a:accent3>
        <a:accent4>
          <a:srgbClr val="000000"/>
        </a:accent4>
        <a:accent5>
          <a:srgbClr val="ADCACA"/>
        </a:accent5>
        <a:accent6>
          <a:srgbClr val="A72632"/>
        </a:accent6>
        <a:hlink>
          <a:srgbClr val="FF990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2003_Print_LaserQ104_4 9">
        <a:dk1>
          <a:srgbClr val="000000"/>
        </a:dk1>
        <a:lt1>
          <a:srgbClr val="FFFFFF"/>
        </a:lt1>
        <a:dk2>
          <a:srgbClr val="FFFFFF"/>
        </a:dk2>
        <a:lt2>
          <a:srgbClr val="000000"/>
        </a:lt2>
        <a:accent1>
          <a:srgbClr val="339999"/>
        </a:accent1>
        <a:accent2>
          <a:srgbClr val="B92B38"/>
        </a:accent2>
        <a:accent3>
          <a:srgbClr val="FFFFFF"/>
        </a:accent3>
        <a:accent4>
          <a:srgbClr val="000000"/>
        </a:accent4>
        <a:accent5>
          <a:srgbClr val="ADCACA"/>
        </a:accent5>
        <a:accent6>
          <a:srgbClr val="A72632"/>
        </a:accent6>
        <a:hlink>
          <a:srgbClr val="9999CC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2003_Print_LaserQ104_4 10">
        <a:dk1>
          <a:srgbClr val="000000"/>
        </a:dk1>
        <a:lt1>
          <a:srgbClr val="FFFFFF"/>
        </a:lt1>
        <a:dk2>
          <a:srgbClr val="000000"/>
        </a:dk2>
        <a:lt2>
          <a:srgbClr val="000000"/>
        </a:lt2>
        <a:accent1>
          <a:srgbClr val="339999"/>
        </a:accent1>
        <a:accent2>
          <a:srgbClr val="B92B38"/>
        </a:accent2>
        <a:accent3>
          <a:srgbClr val="FFFFFF"/>
        </a:accent3>
        <a:accent4>
          <a:srgbClr val="000000"/>
        </a:accent4>
        <a:accent5>
          <a:srgbClr val="ADCACA"/>
        </a:accent5>
        <a:accent6>
          <a:srgbClr val="A72632"/>
        </a:accent6>
        <a:hlink>
          <a:srgbClr val="9999CC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2003_Print_LaserQ104_4 11">
        <a:dk1>
          <a:srgbClr val="000000"/>
        </a:dk1>
        <a:lt1>
          <a:srgbClr val="FFFFFF"/>
        </a:lt1>
        <a:dk2>
          <a:srgbClr val="000000"/>
        </a:dk2>
        <a:lt2>
          <a:srgbClr val="000000"/>
        </a:lt2>
        <a:accent1>
          <a:srgbClr val="339999"/>
        </a:accent1>
        <a:accent2>
          <a:srgbClr val="B92B38"/>
        </a:accent2>
        <a:accent3>
          <a:srgbClr val="FFFFFF"/>
        </a:accent3>
        <a:accent4>
          <a:srgbClr val="000000"/>
        </a:accent4>
        <a:accent5>
          <a:srgbClr val="ADCACA"/>
        </a:accent5>
        <a:accent6>
          <a:srgbClr val="A72632"/>
        </a:accent6>
        <a:hlink>
          <a:srgbClr val="9999CC"/>
        </a:hlink>
        <a:folHlink>
          <a:srgbClr val="EEB30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D:\Documents and Settings\dpsmith\Local Settings\Temp\Cisco2003_Print_LaserQ104_4.pot</Template>
  <TotalTime>20724</TotalTime>
  <Pages>28</Pages>
  <Words>345</Words>
  <Application>Microsoft Macintosh PowerPoint</Application>
  <PresentationFormat>On-screen Show (4:3)</PresentationFormat>
  <Paragraphs>57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Cisco2003_Print_LaserQ104_4</vt:lpstr>
      <vt:lpstr>draft-ccamp-lsp-diversity-01.txt</vt:lpstr>
      <vt:lpstr>Overall Problem Space</vt:lpstr>
      <vt:lpstr>Route Diversity using Exclude Routes</vt:lpstr>
      <vt:lpstr>Clarified changes to the Path excluded</vt:lpstr>
      <vt:lpstr>Next Steps</vt:lpstr>
    </vt:vector>
  </TitlesOfParts>
  <Company>Cisco Systems,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TITLE/SIZE 30</dc:title>
  <dc:subject>Guide for Creating Powerpoint Presentations</dc:subject>
  <dc:creator>Cisco User</dc:creator>
  <cp:lastModifiedBy>Cisco Employee</cp:lastModifiedBy>
  <cp:revision>868</cp:revision>
  <cp:lastPrinted>1999-01-27T00:54:54Z</cp:lastPrinted>
  <dcterms:created xsi:type="dcterms:W3CDTF">2012-03-22T14:14:52Z</dcterms:created>
  <dcterms:modified xsi:type="dcterms:W3CDTF">2013-03-12T20:19:07Z</dcterms:modified>
</cp:coreProperties>
</file>