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6" r:id="rId4"/>
    <p:sldId id="257" r:id="rId5"/>
    <p:sldId id="265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91B10-9B48-4EB2-ACD0-D91BBF1E7F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C5BB0A-E361-4891-BE6C-641B6CED61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B314C-26D3-4B60-BB14-A333B7AF18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D7B760-E655-4581-9BF4-DD429B4FF2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06B398-F8E8-45DF-84CF-05DD79F7D9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8C412D-AB04-46C3-B3F0-329FEE64D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93AD3-2C7A-4B47-B76C-D685B32612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7A587-BA0E-4089-B14B-A9F15FE4C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4F069-24A2-419C-9B39-CCF3CBFAB7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1209C-F90C-452F-9671-FF2A2D5C47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A6CB8-8A31-403C-9D2A-586C6F7442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FF822DB-37AB-440C-B180-6030312A0A9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Overlay Networks - Path Computation Approaches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Snigdho Bardalai</a:t>
            </a:r>
          </a:p>
          <a:p>
            <a:r>
              <a:rPr lang="en-US" dirty="0" smtClean="0"/>
              <a:t>Khuzema Pithewan</a:t>
            </a:r>
          </a:p>
          <a:p>
            <a:r>
              <a:rPr lang="en-US" dirty="0" smtClean="0"/>
              <a:t>Rajan Rao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able to compute TE paths across multiple overlaying (or peering) networks or administrative domains.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objective of the draft is to:</a:t>
            </a:r>
          </a:p>
          <a:p>
            <a:pPr lvl="1"/>
            <a:r>
              <a:rPr lang="en-US" dirty="0" smtClean="0"/>
              <a:t>Identify the path computation use-cases.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escribe different approaches on how this can be achieved.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Use-cases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/>
          <a:lstStyle/>
          <a:p>
            <a:r>
              <a:rPr lang="en-US" sz="2000" dirty="0" smtClean="0"/>
              <a:t>Point-to-point paths</a:t>
            </a:r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Diversity</a:t>
            </a:r>
          </a:p>
          <a:p>
            <a:pPr lvl="1"/>
            <a:r>
              <a:rPr lang="en-US" sz="1600" dirty="0" smtClean="0"/>
              <a:t>Single head and tail end nodes</a:t>
            </a:r>
          </a:p>
          <a:p>
            <a:pPr lvl="1"/>
            <a:endParaRPr lang="en-US" sz="1600" dirty="0" smtClean="0"/>
          </a:p>
          <a:p>
            <a:pPr lvl="1"/>
            <a:r>
              <a:rPr lang="en-US" sz="1600" dirty="0" smtClean="0"/>
              <a:t>Multiple head and tail end nodes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Point to multipoint paths</a:t>
            </a:r>
            <a:endParaRPr lang="en-US" sz="2000" dirty="0"/>
          </a:p>
          <a:p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Cloud 3"/>
          <p:cNvSpPr/>
          <p:nvPr/>
        </p:nvSpPr>
        <p:spPr bwMode="auto">
          <a:xfrm>
            <a:off x="6271334" y="2836416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5" name="Cloud 4"/>
          <p:cNvSpPr/>
          <p:nvPr/>
        </p:nvSpPr>
        <p:spPr bwMode="auto">
          <a:xfrm>
            <a:off x="7109534" y="2836416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loud 5"/>
          <p:cNvSpPr/>
          <p:nvPr/>
        </p:nvSpPr>
        <p:spPr bwMode="auto">
          <a:xfrm>
            <a:off x="7947734" y="2836416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smtClean="0"/>
              <a:t>C</a:t>
            </a:r>
            <a:endParaRPr lang="en-US" sz="1200" dirty="0"/>
          </a:p>
        </p:txBody>
      </p:sp>
      <p:sp>
        <p:nvSpPr>
          <p:cNvPr id="7" name="Freeform 6"/>
          <p:cNvSpPr/>
          <p:nvPr/>
        </p:nvSpPr>
        <p:spPr bwMode="auto">
          <a:xfrm>
            <a:off x="6858000" y="2971800"/>
            <a:ext cx="1066800" cy="76200"/>
          </a:xfrm>
          <a:custGeom>
            <a:avLst/>
            <a:gdLst>
              <a:gd name="connsiteX0" fmla="*/ 0 w 1118586"/>
              <a:gd name="connsiteY0" fmla="*/ 187911 h 187911"/>
              <a:gd name="connsiteX1" fmla="*/ 221942 w 1118586"/>
              <a:gd name="connsiteY1" fmla="*/ 63624 h 187911"/>
              <a:gd name="connsiteX2" fmla="*/ 541538 w 1118586"/>
              <a:gd name="connsiteY2" fmla="*/ 1480 h 187911"/>
              <a:gd name="connsiteX3" fmla="*/ 825623 w 1118586"/>
              <a:gd name="connsiteY3" fmla="*/ 54746 h 187911"/>
              <a:gd name="connsiteX4" fmla="*/ 1118586 w 1118586"/>
              <a:gd name="connsiteY4" fmla="*/ 143523 h 18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18586" h="187911">
                <a:moveTo>
                  <a:pt x="0" y="187911"/>
                </a:moveTo>
                <a:cubicBezTo>
                  <a:pt x="65843" y="141303"/>
                  <a:pt x="131686" y="94696"/>
                  <a:pt x="221942" y="63624"/>
                </a:cubicBezTo>
                <a:cubicBezTo>
                  <a:pt x="312198" y="32552"/>
                  <a:pt x="440925" y="2960"/>
                  <a:pt x="541538" y="1480"/>
                </a:cubicBezTo>
                <a:cubicBezTo>
                  <a:pt x="642151" y="0"/>
                  <a:pt x="729448" y="31072"/>
                  <a:pt x="825623" y="54746"/>
                </a:cubicBezTo>
                <a:cubicBezTo>
                  <a:pt x="921798" y="78420"/>
                  <a:pt x="1020192" y="110971"/>
                  <a:pt x="1118586" y="143523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858000" y="3048000"/>
            <a:ext cx="1066800" cy="76200"/>
          </a:xfrm>
          <a:custGeom>
            <a:avLst/>
            <a:gdLst>
              <a:gd name="connsiteX0" fmla="*/ 0 w 1118587"/>
              <a:gd name="connsiteY0" fmla="*/ 35511 h 162758"/>
              <a:gd name="connsiteX1" fmla="*/ 284086 w 1118587"/>
              <a:gd name="connsiteY1" fmla="*/ 124288 h 162758"/>
              <a:gd name="connsiteX2" fmla="*/ 719092 w 1118587"/>
              <a:gd name="connsiteY2" fmla="*/ 142043 h 162758"/>
              <a:gd name="connsiteX3" fmla="*/ 1118587 w 1118587"/>
              <a:gd name="connsiteY3" fmla="*/ 0 h 162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8587" h="162758">
                <a:moveTo>
                  <a:pt x="0" y="35511"/>
                </a:moveTo>
                <a:cubicBezTo>
                  <a:pt x="82118" y="71022"/>
                  <a:pt x="164237" y="106533"/>
                  <a:pt x="284086" y="124288"/>
                </a:cubicBezTo>
                <a:cubicBezTo>
                  <a:pt x="403935" y="142043"/>
                  <a:pt x="580009" y="162758"/>
                  <a:pt x="719092" y="142043"/>
                </a:cubicBezTo>
                <a:cubicBezTo>
                  <a:pt x="858175" y="121328"/>
                  <a:pt x="988381" y="60664"/>
                  <a:pt x="1118587" y="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Cloud 8"/>
          <p:cNvSpPr/>
          <p:nvPr/>
        </p:nvSpPr>
        <p:spPr bwMode="auto">
          <a:xfrm>
            <a:off x="6248400" y="34290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200" dirty="0" smtClean="0"/>
              <a:t>C</a:t>
            </a:r>
            <a:endParaRPr lang="en-US" sz="1200" dirty="0"/>
          </a:p>
        </p:txBody>
      </p:sp>
      <p:sp>
        <p:nvSpPr>
          <p:cNvPr id="10" name="Cloud 9"/>
          <p:cNvSpPr/>
          <p:nvPr/>
        </p:nvSpPr>
        <p:spPr bwMode="auto">
          <a:xfrm>
            <a:off x="7086600" y="34290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smtClean="0"/>
              <a:t>P</a:t>
            </a:r>
            <a:endParaRPr lang="en-US" sz="1200" dirty="0"/>
          </a:p>
        </p:txBody>
      </p:sp>
      <p:sp>
        <p:nvSpPr>
          <p:cNvPr id="11" name="Cloud 10"/>
          <p:cNvSpPr/>
          <p:nvPr/>
        </p:nvSpPr>
        <p:spPr bwMode="auto">
          <a:xfrm>
            <a:off x="7924800" y="34290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US" sz="1200" dirty="0" smtClean="0"/>
              <a:t>C</a:t>
            </a:r>
            <a:endParaRPr lang="en-US" sz="1200" dirty="0"/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6840244" y="3531834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6790678" y="3719746"/>
            <a:ext cx="1143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Cloud 16"/>
          <p:cNvSpPr/>
          <p:nvPr/>
        </p:nvSpPr>
        <p:spPr bwMode="auto">
          <a:xfrm>
            <a:off x="6248400" y="1600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18" name="Cloud 17"/>
          <p:cNvSpPr/>
          <p:nvPr/>
        </p:nvSpPr>
        <p:spPr bwMode="auto">
          <a:xfrm>
            <a:off x="7086600" y="1600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Cloud 18"/>
          <p:cNvSpPr/>
          <p:nvPr/>
        </p:nvSpPr>
        <p:spPr bwMode="auto">
          <a:xfrm>
            <a:off x="7924800" y="1600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smtClean="0"/>
              <a:t>C</a:t>
            </a:r>
            <a:endParaRPr lang="en-US" sz="1200" dirty="0"/>
          </a:p>
        </p:txBody>
      </p:sp>
      <p:cxnSp>
        <p:nvCxnSpPr>
          <p:cNvPr id="23" name="Straight Connector 22"/>
          <p:cNvCxnSpPr>
            <a:stCxn id="17" idx="0"/>
            <a:endCxn id="19" idx="2"/>
          </p:cNvCxnSpPr>
          <p:nvPr/>
        </p:nvCxnSpPr>
        <p:spPr bwMode="auto">
          <a:xfrm>
            <a:off x="6857492" y="1828800"/>
            <a:ext cx="106919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Cloud 23"/>
          <p:cNvSpPr/>
          <p:nvPr/>
        </p:nvSpPr>
        <p:spPr bwMode="auto">
          <a:xfrm>
            <a:off x="6248400" y="4648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25" name="Cloud 24"/>
          <p:cNvSpPr/>
          <p:nvPr/>
        </p:nvSpPr>
        <p:spPr bwMode="auto">
          <a:xfrm>
            <a:off x="7086600" y="4648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Cloud 25"/>
          <p:cNvSpPr/>
          <p:nvPr/>
        </p:nvSpPr>
        <p:spPr bwMode="auto">
          <a:xfrm>
            <a:off x="7924800" y="46482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smtClean="0"/>
              <a:t>C</a:t>
            </a:r>
            <a:endParaRPr lang="en-US" sz="1200" dirty="0"/>
          </a:p>
        </p:txBody>
      </p:sp>
      <p:sp>
        <p:nvSpPr>
          <p:cNvPr id="29" name="Cloud 28"/>
          <p:cNvSpPr/>
          <p:nvPr/>
        </p:nvSpPr>
        <p:spPr bwMode="auto">
          <a:xfrm>
            <a:off x="7086600" y="5334000"/>
            <a:ext cx="609600" cy="457200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200" dirty="0" smtClean="0"/>
              <a:t>C</a:t>
            </a:r>
            <a:endParaRPr lang="en-US" sz="1200" dirty="0"/>
          </a:p>
        </p:txBody>
      </p:sp>
      <p:cxnSp>
        <p:nvCxnSpPr>
          <p:cNvPr id="31" name="Straight Connector 30"/>
          <p:cNvCxnSpPr>
            <a:stCxn id="24" idx="0"/>
            <a:endCxn id="26" idx="2"/>
          </p:cNvCxnSpPr>
          <p:nvPr/>
        </p:nvCxnSpPr>
        <p:spPr bwMode="auto">
          <a:xfrm>
            <a:off x="6857492" y="4876800"/>
            <a:ext cx="1069199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/>
          <p:cNvCxnSpPr>
            <a:endCxn id="29" idx="3"/>
          </p:cNvCxnSpPr>
          <p:nvPr/>
        </p:nvCxnSpPr>
        <p:spPr bwMode="auto">
          <a:xfrm>
            <a:off x="7239000" y="4876800"/>
            <a:ext cx="152400" cy="4833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400" dirty="0" smtClean="0"/>
              <a:t>Virtual topology approach</a:t>
            </a:r>
          </a:p>
          <a:p>
            <a:pPr lvl="1"/>
            <a:r>
              <a:rPr lang="en-US" sz="2000" dirty="0" smtClean="0"/>
              <a:t>Abstract or virtual nodes</a:t>
            </a:r>
          </a:p>
          <a:p>
            <a:pPr lvl="1"/>
            <a:r>
              <a:rPr lang="en-US" sz="2000" dirty="0" smtClean="0"/>
              <a:t>Abstract or virtual links</a:t>
            </a:r>
          </a:p>
          <a:p>
            <a:endParaRPr lang="en-US" sz="2400" dirty="0" smtClean="0"/>
          </a:p>
          <a:p>
            <a:r>
              <a:rPr lang="en-US" sz="2400" dirty="0" smtClean="0"/>
              <a:t>PCE approach</a:t>
            </a:r>
          </a:p>
          <a:p>
            <a:pPr lvl="1"/>
            <a:r>
              <a:rPr lang="en-US" sz="2000" dirty="0" smtClean="0"/>
              <a:t>BRPC</a:t>
            </a:r>
          </a:p>
          <a:p>
            <a:pPr lvl="1"/>
            <a:r>
              <a:rPr lang="en-US" sz="2000" dirty="0" smtClean="0"/>
              <a:t>Hierarchical PCE</a:t>
            </a:r>
          </a:p>
          <a:p>
            <a:pPr lvl="2"/>
            <a:r>
              <a:rPr lang="en-US" sz="1800" dirty="0" smtClean="0"/>
              <a:t>Top-level parent PCE that operates across multiple administrative domains may not be available.</a:t>
            </a:r>
            <a:endParaRPr lang="en-US" sz="1800" dirty="0" smtClean="0"/>
          </a:p>
          <a:p>
            <a:endParaRPr lang="en-US" sz="2400" dirty="0" smtClean="0"/>
          </a:p>
          <a:p>
            <a:r>
              <a:rPr lang="en-US" sz="2400" dirty="0" smtClean="0"/>
              <a:t>Hybrid approach – virtual topology and PCE</a:t>
            </a:r>
          </a:p>
          <a:p>
            <a:pPr lvl="1"/>
            <a:r>
              <a:rPr lang="en-US" sz="2000" dirty="0" smtClean="0"/>
              <a:t>Use virtual topology to determine domain entry and exit points.</a:t>
            </a:r>
          </a:p>
          <a:p>
            <a:pPr lvl="1"/>
            <a:r>
              <a:rPr lang="en-US" sz="2000" dirty="0" smtClean="0"/>
              <a:t>Use PCEP to request for intra-domain paths.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loud 46"/>
          <p:cNvSpPr/>
          <p:nvPr/>
        </p:nvSpPr>
        <p:spPr>
          <a:xfrm>
            <a:off x="6553200" y="2438400"/>
            <a:ext cx="1219200" cy="990600"/>
          </a:xfrm>
          <a:prstGeom prst="clou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smtClean="0"/>
              <a:t>Provider</a:t>
            </a:r>
          </a:p>
          <a:p>
            <a:pPr algn="ctr"/>
            <a:r>
              <a:rPr lang="en-US" sz="1000" dirty="0" smtClean="0"/>
              <a:t>Domain-1</a:t>
            </a:r>
            <a:endParaRPr lang="en-US" sz="1000" dirty="0"/>
          </a:p>
        </p:txBody>
      </p:sp>
      <p:sp>
        <p:nvSpPr>
          <p:cNvPr id="35" name="Rectangle 34"/>
          <p:cNvSpPr/>
          <p:nvPr/>
        </p:nvSpPr>
        <p:spPr bwMode="auto">
          <a:xfrm>
            <a:off x="6858000" y="2667000"/>
            <a:ext cx="6096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49530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 nodes advertises a virtual-node representing the whole provider </a:t>
            </a:r>
            <a:r>
              <a:rPr lang="en-US" dirty="0" smtClean="0"/>
              <a:t>network</a:t>
            </a:r>
            <a:r>
              <a:rPr lang="en-US" dirty="0"/>
              <a:t> </a:t>
            </a:r>
            <a:r>
              <a:rPr lang="en-US" dirty="0" smtClean="0"/>
              <a:t>or domain.</a:t>
            </a:r>
            <a:endParaRPr lang="en-US" dirty="0" smtClean="0"/>
          </a:p>
          <a:p>
            <a:r>
              <a:rPr lang="en-US" dirty="0" smtClean="0"/>
              <a:t>CE node determines the entry and exit end-points using the virtual topology.</a:t>
            </a:r>
          </a:p>
          <a:p>
            <a:r>
              <a:rPr lang="en-US" dirty="0" smtClean="0"/>
              <a:t>CE node then sends a path computation request to the appropriate PCE.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Hybrid Approach Example</a:t>
            </a:r>
            <a:endParaRPr lang="en-US" dirty="0"/>
          </a:p>
        </p:txBody>
      </p:sp>
      <p:grpSp>
        <p:nvGrpSpPr>
          <p:cNvPr id="6" name="Group 8"/>
          <p:cNvGrpSpPr/>
          <p:nvPr/>
        </p:nvGrpSpPr>
        <p:grpSpPr>
          <a:xfrm>
            <a:off x="5479867" y="2438400"/>
            <a:ext cx="463733" cy="307777"/>
            <a:chOff x="3352800" y="5026223"/>
            <a:chExt cx="463733" cy="307777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098" name="Visio" r:id="rId3" imgW="467600" imgH="339930" progId="Visio.Drawing.11">
                <p:embed/>
              </p:oleObj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5562600" y="3657600"/>
            <a:ext cx="463733" cy="307777"/>
            <a:chOff x="3352800" y="5026223"/>
            <a:chExt cx="463733" cy="307777"/>
          </a:xfrm>
        </p:grpSpPr>
        <p:graphicFrame>
          <p:nvGraphicFramePr>
            <p:cNvPr id="11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099" name="Visio" r:id="rId4" imgW="467600" imgH="339930" progId="Visio.Drawing.11">
                <p:embed/>
              </p:oleObj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grpSp>
        <p:nvGrpSpPr>
          <p:cNvPr id="10" name="Group 12"/>
          <p:cNvGrpSpPr/>
          <p:nvPr/>
        </p:nvGrpSpPr>
        <p:grpSpPr>
          <a:xfrm>
            <a:off x="6813906" y="5029200"/>
            <a:ext cx="463733" cy="307777"/>
            <a:chOff x="3352800" y="5026223"/>
            <a:chExt cx="463733" cy="307777"/>
          </a:xfrm>
        </p:grpSpPr>
        <p:graphicFrame>
          <p:nvGraphicFramePr>
            <p:cNvPr id="14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100" name="Visio" r:id="rId5" imgW="467600" imgH="339930" progId="Visio.Drawing.11">
                <p:embed/>
              </p:oleObj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grpSp>
        <p:nvGrpSpPr>
          <p:cNvPr id="13" name="Group 15"/>
          <p:cNvGrpSpPr/>
          <p:nvPr/>
        </p:nvGrpSpPr>
        <p:grpSpPr>
          <a:xfrm>
            <a:off x="8451667" y="2895600"/>
            <a:ext cx="463733" cy="307777"/>
            <a:chOff x="3352800" y="5026223"/>
            <a:chExt cx="463733" cy="307777"/>
          </a:xfrm>
        </p:grpSpPr>
        <p:graphicFrame>
          <p:nvGraphicFramePr>
            <p:cNvPr id="17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101" name="Visio" r:id="rId6" imgW="467600" imgH="339930" progId="Visio.Drawing.11">
                <p:embed/>
              </p:oleObj>
            </a:graphicData>
          </a:graphic>
        </p:graphicFrame>
        <p:sp>
          <p:nvSpPr>
            <p:cNvPr id="18" name="TextBox 17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grpSp>
        <p:nvGrpSpPr>
          <p:cNvPr id="16" name="Group 18"/>
          <p:cNvGrpSpPr/>
          <p:nvPr/>
        </p:nvGrpSpPr>
        <p:grpSpPr>
          <a:xfrm>
            <a:off x="7232467" y="1828800"/>
            <a:ext cx="463733" cy="307777"/>
            <a:chOff x="3352800" y="5026223"/>
            <a:chExt cx="463733" cy="307777"/>
          </a:xfrm>
        </p:grpSpPr>
        <p:graphicFrame>
          <p:nvGraphicFramePr>
            <p:cNvPr id="20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102" name="Visio" r:id="rId7" imgW="467600" imgH="339930" progId="Visio.Drawing.11">
                <p:embed/>
              </p:oleObj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cxnSp>
        <p:nvCxnSpPr>
          <p:cNvPr id="30" name="Straight Connector 29"/>
          <p:cNvCxnSpPr/>
          <p:nvPr/>
        </p:nvCxnSpPr>
        <p:spPr>
          <a:xfrm>
            <a:off x="5937067" y="2590800"/>
            <a:ext cx="9144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2" idx="3"/>
          </p:cNvCxnSpPr>
          <p:nvPr/>
        </p:nvCxnSpPr>
        <p:spPr>
          <a:xfrm flipV="1">
            <a:off x="5943600" y="3048000"/>
            <a:ext cx="907867" cy="7634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21" idx="2"/>
          </p:cNvCxnSpPr>
          <p:nvPr/>
        </p:nvCxnSpPr>
        <p:spPr>
          <a:xfrm flipH="1">
            <a:off x="7156267" y="2136577"/>
            <a:ext cx="272694" cy="5304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8" idx="1"/>
          </p:cNvCxnSpPr>
          <p:nvPr/>
        </p:nvCxnSpPr>
        <p:spPr>
          <a:xfrm flipH="1" flipV="1">
            <a:off x="7461067" y="2895600"/>
            <a:ext cx="1002588" cy="1538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880457" y="2703223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VN</a:t>
            </a:r>
            <a:endParaRPr lang="en-US" sz="2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7772400" y="2286000"/>
            <a:ext cx="119135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Provider Domain</a:t>
            </a:r>
            <a:endParaRPr lang="en-US" sz="105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7772400" y="2514600"/>
            <a:ext cx="152400" cy="152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Cloud 41"/>
          <p:cNvSpPr/>
          <p:nvPr/>
        </p:nvSpPr>
        <p:spPr>
          <a:xfrm>
            <a:off x="6705600" y="3733800"/>
            <a:ext cx="1219200" cy="990600"/>
          </a:xfrm>
          <a:prstGeom prst="cloud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000" dirty="0" smtClean="0"/>
              <a:t>Provider</a:t>
            </a:r>
          </a:p>
          <a:p>
            <a:pPr algn="ctr"/>
            <a:r>
              <a:rPr lang="en-US" sz="1000" dirty="0" smtClean="0"/>
              <a:t>Domain-1</a:t>
            </a:r>
            <a:endParaRPr lang="en-US" sz="1000" dirty="0"/>
          </a:p>
        </p:txBody>
      </p:sp>
      <p:sp>
        <p:nvSpPr>
          <p:cNvPr id="43" name="Rectangle 42"/>
          <p:cNvSpPr/>
          <p:nvPr/>
        </p:nvSpPr>
        <p:spPr bwMode="auto">
          <a:xfrm>
            <a:off x="7010400" y="3962400"/>
            <a:ext cx="6096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032857" y="3998623"/>
            <a:ext cx="569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VN</a:t>
            </a:r>
            <a:endParaRPr lang="en-US" sz="2400" b="1" dirty="0"/>
          </a:p>
        </p:txBody>
      </p:sp>
      <p:cxnSp>
        <p:nvCxnSpPr>
          <p:cNvPr id="48" name="Straight Connector 47"/>
          <p:cNvCxnSpPr>
            <a:endCxn id="45" idx="1"/>
          </p:cNvCxnSpPr>
          <p:nvPr/>
        </p:nvCxnSpPr>
        <p:spPr>
          <a:xfrm>
            <a:off x="5943600" y="3810000"/>
            <a:ext cx="1089257" cy="4194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5" idx="0"/>
          </p:cNvCxnSpPr>
          <p:nvPr/>
        </p:nvCxnSpPr>
        <p:spPr>
          <a:xfrm flipV="1">
            <a:off x="7010400" y="4495800"/>
            <a:ext cx="114839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18" idx="1"/>
            <a:endCxn id="45" idx="3"/>
          </p:cNvCxnSpPr>
          <p:nvPr/>
        </p:nvCxnSpPr>
        <p:spPr>
          <a:xfrm flipH="1">
            <a:off x="7602244" y="3049489"/>
            <a:ext cx="861411" cy="117996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6" name="Group 12"/>
          <p:cNvGrpSpPr/>
          <p:nvPr/>
        </p:nvGrpSpPr>
        <p:grpSpPr>
          <a:xfrm>
            <a:off x="7696200" y="5181600"/>
            <a:ext cx="463733" cy="307777"/>
            <a:chOff x="3352800" y="5026223"/>
            <a:chExt cx="463733" cy="307777"/>
          </a:xfrm>
        </p:grpSpPr>
        <p:graphicFrame>
          <p:nvGraphicFramePr>
            <p:cNvPr id="57" name="Object 2"/>
            <p:cNvGraphicFramePr>
              <a:graphicFrameLocks noChangeAspect="1"/>
            </p:cNvGraphicFramePr>
            <p:nvPr/>
          </p:nvGraphicFramePr>
          <p:xfrm>
            <a:off x="3352800" y="5029200"/>
            <a:ext cx="463733" cy="304800"/>
          </p:xfrm>
          <a:graphic>
            <a:graphicData uri="http://schemas.openxmlformats.org/presentationml/2006/ole">
              <p:oleObj spid="_x0000_s4104" name="Visio" r:id="rId8" imgW="467600" imgH="339930" progId="Visio.Drawing.11">
                <p:embed/>
              </p:oleObj>
            </a:graphicData>
          </a:graphic>
        </p:graphicFrame>
        <p:sp>
          <p:nvSpPr>
            <p:cNvPr id="58" name="TextBox 57"/>
            <p:cNvSpPr txBox="1"/>
            <p:nvPr/>
          </p:nvSpPr>
          <p:spPr>
            <a:xfrm>
              <a:off x="3364788" y="5026223"/>
              <a:ext cx="3690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CE</a:t>
              </a:r>
              <a:endParaRPr lang="en-US" sz="1400" b="1" dirty="0"/>
            </a:p>
          </p:txBody>
        </p:sp>
      </p:grpSp>
      <p:cxnSp>
        <p:nvCxnSpPr>
          <p:cNvPr id="59" name="Straight Connector 58"/>
          <p:cNvCxnSpPr>
            <a:stCxn id="58" idx="0"/>
          </p:cNvCxnSpPr>
          <p:nvPr/>
        </p:nvCxnSpPr>
        <p:spPr>
          <a:xfrm flipH="1" flipV="1">
            <a:off x="7543800" y="4495800"/>
            <a:ext cx="348894" cy="685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1828800"/>
            <a:ext cx="295144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Comments?</a:t>
            </a:r>
          </a:p>
          <a:p>
            <a:endParaRPr lang="en-US" sz="4000" dirty="0"/>
          </a:p>
          <a:p>
            <a:r>
              <a:rPr lang="en-US" sz="4000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1557</TotalTime>
  <Words>207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Office Theme</vt:lpstr>
      <vt:lpstr>Visio</vt:lpstr>
      <vt:lpstr>Overlay Networks - Path Computation Approaches</vt:lpstr>
      <vt:lpstr>Problem Statement</vt:lpstr>
      <vt:lpstr>Use-cases</vt:lpstr>
      <vt:lpstr>Approaches</vt:lpstr>
      <vt:lpstr>Hybrid Approach Example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Daniele Ceccarelli</dc:creator>
  <cp:lastModifiedBy>Default</cp:lastModifiedBy>
  <cp:revision>35</cp:revision>
  <cp:lastPrinted>1601-01-01T00:00:00Z</cp:lastPrinted>
  <dcterms:created xsi:type="dcterms:W3CDTF">2012-10-30T16:41:32Z</dcterms:created>
  <dcterms:modified xsi:type="dcterms:W3CDTF">2013-03-09T00:53:43Z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