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2" r:id="rId3"/>
    <p:sldId id="268" r:id="rId4"/>
    <p:sldId id="269" r:id="rId5"/>
    <p:sldId id="274" r:id="rId6"/>
    <p:sldId id="258" r:id="rId7"/>
    <p:sldId id="25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 autoAdjust="0"/>
    <p:restoredTop sz="94660" autoAdjust="0"/>
  </p:normalViewPr>
  <p:slideViewPr>
    <p:cSldViewPr snapToObjects="1" showGuides="1">
      <p:cViewPr varScale="1">
        <p:scale>
          <a:sx n="120" d="100"/>
          <a:sy n="120" d="100"/>
        </p:scale>
        <p:origin x="-96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 varScale="1">
        <p:scale>
          <a:sx n="101" d="100"/>
          <a:sy n="101" d="100"/>
        </p:scale>
        <p:origin x="-34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78D1A-57EB-4B4A-B6CF-0B8E3BCB63C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ED3B6-638B-4854-90F5-056857495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IETF 86 CCAMP WG @ Orlando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CCAMP WG @ Orlando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IETF 84 CCAMP WG @ Vancouver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16F8A-5B70-4717-AABE-35EB53C90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ieter.Beller@alcatel-lucent.com" TargetMode="External"/><Relationship Id="rId7" Type="http://schemas.openxmlformats.org/officeDocument/2006/relationships/hyperlink" Target="mailto:Tochio@jp.fujitsu.com" TargetMode="External"/><Relationship Id="rId2" Type="http://schemas.openxmlformats.org/officeDocument/2006/relationships/hyperlink" Target="mailto:Donald.Fedyk@alcatel-lucent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ZhangFatai@huawei.com" TargetMode="External"/><Relationship Id="rId5" Type="http://schemas.openxmlformats.org/officeDocument/2006/relationships/hyperlink" Target="mailto:Daniele.Ceccarelli@ericsson.com" TargetMode="External"/><Relationship Id="rId4" Type="http://schemas.openxmlformats.org/officeDocument/2006/relationships/hyperlink" Target="mailto:Lieven.Levrau@alcatel-lucent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ietf-ccamp-lsp-diversity-01.tx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farrel-interconnected-te-info-exchange-00.tx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2831"/>
            <a:ext cx="7772400" cy="1470025"/>
          </a:xfrm>
        </p:spPr>
        <p:txBody>
          <a:bodyPr/>
          <a:lstStyle/>
          <a:p>
            <a:r>
              <a:rPr lang="en-US" dirty="0" smtClean="0"/>
              <a:t>UNI Extensions for Diversity</a:t>
            </a:r>
            <a:br>
              <a:rPr lang="en-US" dirty="0" smtClean="0"/>
            </a:br>
            <a:r>
              <a:rPr lang="en-US" dirty="0" smtClean="0"/>
              <a:t>and Latency Support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 txBox="1">
            <a:spLocks noGrp="1"/>
          </p:cNvSpPr>
          <p:nvPr>
            <p:ph type="subTitle" idx="1"/>
          </p:nvPr>
        </p:nvSpPr>
        <p:spPr>
          <a:xfrm>
            <a:off x="1259632" y="3958208"/>
            <a:ext cx="6624736" cy="2207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 Fedyk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Donald.Fedyk@alcatel-lucent.com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Dieter Beller	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Dieter.Beller@alcatel-lucent.com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Lieven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Levrau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Lieven.Levrau@alcatel-lucent.com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Daniele Ceccerelli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Daniele.Ceccarelli@ericsson.com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Fatai Zhang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Z</a:t>
            </a: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hang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F</a:t>
            </a: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atai@huawei.com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l">
              <a:spcBef>
                <a:spcPts val="0"/>
              </a:spcBef>
              <a:spcAft>
                <a:spcPts val="600"/>
              </a:spcAft>
              <a:tabLst>
                <a:tab pos="2151063" algn="l"/>
              </a:tabLst>
            </a:pP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Yuji Tochio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7"/>
              </a:rPr>
              <a:t>T</a:t>
            </a:r>
            <a:r>
              <a:rPr lang="pl-PL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7"/>
              </a:rPr>
              <a:t>ochio@jp.fujitsu.com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971600" y="2276872"/>
            <a:ext cx="72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draft-fedyk-ccamp-uni-extensions-01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71600" y="3104964"/>
            <a:ext cx="72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IETF 86 –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CCAMP WG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 1: Exchange of SRLG List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>
          <a:xfrm>
            <a:off x="2051720" y="1628800"/>
            <a:ext cx="4896544" cy="424847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172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188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3204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220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172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9188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204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7220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2" name="Straight Connector 11"/>
          <p:cNvCxnSpPr>
            <a:stCxn id="24" idx="3"/>
            <a:endCxn id="8" idx="1"/>
          </p:cNvCxnSpPr>
          <p:nvPr/>
        </p:nvCxnSpPr>
        <p:spPr>
          <a:xfrm>
            <a:off x="1259632" y="3753036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4" idx="3"/>
            <a:endCxn id="4" idx="1"/>
          </p:cNvCxnSpPr>
          <p:nvPr/>
        </p:nvCxnSpPr>
        <p:spPr>
          <a:xfrm flipV="1">
            <a:off x="1259632" y="3104964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3"/>
            <a:endCxn id="5" idx="1"/>
          </p:cNvCxnSpPr>
          <p:nvPr/>
        </p:nvCxnSpPr>
        <p:spPr>
          <a:xfrm>
            <a:off x="269979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6" idx="1"/>
          </p:cNvCxnSpPr>
          <p:nvPr/>
        </p:nvCxnSpPr>
        <p:spPr>
          <a:xfrm>
            <a:off x="413995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3"/>
            <a:endCxn id="7" idx="1"/>
          </p:cNvCxnSpPr>
          <p:nvPr/>
        </p:nvCxnSpPr>
        <p:spPr>
          <a:xfrm>
            <a:off x="558011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25" idx="1"/>
          </p:cNvCxnSpPr>
          <p:nvPr/>
        </p:nvCxnSpPr>
        <p:spPr>
          <a:xfrm>
            <a:off x="7020272" y="3104964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3"/>
            <a:endCxn id="9" idx="1"/>
          </p:cNvCxnSpPr>
          <p:nvPr/>
        </p:nvCxnSpPr>
        <p:spPr>
          <a:xfrm>
            <a:off x="269979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3"/>
            <a:endCxn id="10" idx="1"/>
          </p:cNvCxnSpPr>
          <p:nvPr/>
        </p:nvCxnSpPr>
        <p:spPr>
          <a:xfrm>
            <a:off x="413995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3"/>
            <a:endCxn id="11" idx="1"/>
          </p:cNvCxnSpPr>
          <p:nvPr/>
        </p:nvCxnSpPr>
        <p:spPr>
          <a:xfrm>
            <a:off x="558011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3"/>
            <a:endCxn id="25" idx="1"/>
          </p:cNvCxnSpPr>
          <p:nvPr/>
        </p:nvCxnSpPr>
        <p:spPr>
          <a:xfrm flipV="1">
            <a:off x="7020272" y="3753036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259632" y="3104964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3" name="Freeform 22"/>
          <p:cNvSpPr/>
          <p:nvPr/>
        </p:nvSpPr>
        <p:spPr>
          <a:xfrm flipV="1">
            <a:off x="1253613" y="3744756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11560" y="3429000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68344" y="3429000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6" name="Line Callout 1 25"/>
          <p:cNvSpPr/>
          <p:nvPr/>
        </p:nvSpPr>
        <p:spPr>
          <a:xfrm>
            <a:off x="4572000" y="2204864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7" name="Line Callout 1 26"/>
          <p:cNvSpPr/>
          <p:nvPr/>
        </p:nvSpPr>
        <p:spPr>
          <a:xfrm>
            <a:off x="4572000" y="3501008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8" name="Arc 27"/>
          <p:cNvSpPr/>
          <p:nvPr/>
        </p:nvSpPr>
        <p:spPr>
          <a:xfrm>
            <a:off x="971600" y="2852936"/>
            <a:ext cx="2376264" cy="2232248"/>
          </a:xfrm>
          <a:prstGeom prst="arc">
            <a:avLst>
              <a:gd name="adj1" fmla="val 12709534"/>
              <a:gd name="adj2" fmla="val 15601181"/>
            </a:avLst>
          </a:prstGeom>
          <a:ln w="28575">
            <a:head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55576" y="249289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SRLG_IDs(LSP</a:t>
            </a:r>
            <a:r>
              <a:rPr lang="de-DE" sz="14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" name="Arc 29"/>
          <p:cNvSpPr/>
          <p:nvPr/>
        </p:nvSpPr>
        <p:spPr>
          <a:xfrm flipV="1">
            <a:off x="971600" y="2420888"/>
            <a:ext cx="2376264" cy="2232248"/>
          </a:xfrm>
          <a:prstGeom prst="arc">
            <a:avLst>
              <a:gd name="adj1" fmla="val 12709534"/>
              <a:gd name="adj2" fmla="val 15601181"/>
            </a:avLst>
          </a:prstGeom>
          <a:ln w="28575"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55576" y="465313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SRLG_IDs(LSP</a:t>
            </a:r>
            <a:r>
              <a:rPr lang="de-DE" sz="14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Arc 31"/>
          <p:cNvSpPr/>
          <p:nvPr/>
        </p:nvSpPr>
        <p:spPr>
          <a:xfrm>
            <a:off x="971600" y="2780928"/>
            <a:ext cx="2232248" cy="1944216"/>
          </a:xfrm>
          <a:prstGeom prst="arc">
            <a:avLst>
              <a:gd name="adj1" fmla="val 5697168"/>
              <a:gd name="adj2" fmla="val 9436422"/>
            </a:avLst>
          </a:prstGeom>
          <a:ln w="28575">
            <a:headEnd type="none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5496" y="285293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accent6">
                    <a:lumMod val="75000"/>
                  </a:schemeClr>
                </a:solidFill>
              </a:rPr>
              <a:t>SRLG_IDs(LSP</a:t>
            </a:r>
            <a:r>
              <a:rPr lang="de-DE" sz="1400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de-DE" sz="14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Arc 33"/>
          <p:cNvSpPr/>
          <p:nvPr/>
        </p:nvSpPr>
        <p:spPr>
          <a:xfrm>
            <a:off x="971600" y="2780928"/>
            <a:ext cx="2232248" cy="1944216"/>
          </a:xfrm>
          <a:prstGeom prst="arc">
            <a:avLst>
              <a:gd name="adj1" fmla="val 12172254"/>
              <a:gd name="adj2" fmla="val 15874985"/>
            </a:avLst>
          </a:prstGeom>
          <a:ln w="28575">
            <a:headEnd type="none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83568" y="5949280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Exchange of SRLG ID list for disjoint LSPs via source CE node</a:t>
            </a:r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6" grpId="0" animBg="1"/>
      <p:bldP spid="27" grpId="0" animBg="1"/>
      <p:bldP spid="28" grpId="0" animBg="1"/>
      <p:bldP spid="29" grpId="0"/>
      <p:bldP spid="30" grpId="0" animBg="1"/>
      <p:bldP spid="31" grpId="0"/>
      <p:bldP spid="32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 2: Exchange of Path Affinity Set</a:t>
            </a:r>
            <a:endParaRPr lang="en-US" dirty="0"/>
          </a:p>
        </p:txBody>
      </p:sp>
      <p:sp>
        <p:nvSpPr>
          <p:cNvPr id="35" name="Cloud 34"/>
          <p:cNvSpPr/>
          <p:nvPr/>
        </p:nvSpPr>
        <p:spPr>
          <a:xfrm>
            <a:off x="2051720" y="1412776"/>
            <a:ext cx="4896544" cy="424847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51720" y="2564904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491880" y="2564904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932040" y="2564904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372200" y="2564904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051720" y="386104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491880" y="386104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932040" y="386104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372200" y="386104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44" name="Straight Connector 43"/>
          <p:cNvCxnSpPr>
            <a:stCxn id="56" idx="3"/>
            <a:endCxn id="40" idx="1"/>
          </p:cNvCxnSpPr>
          <p:nvPr/>
        </p:nvCxnSpPr>
        <p:spPr>
          <a:xfrm>
            <a:off x="1259632" y="3537012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56" idx="3"/>
            <a:endCxn id="36" idx="1"/>
          </p:cNvCxnSpPr>
          <p:nvPr/>
        </p:nvCxnSpPr>
        <p:spPr>
          <a:xfrm flipV="1">
            <a:off x="1259632" y="2888940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6" idx="3"/>
            <a:endCxn id="37" idx="1"/>
          </p:cNvCxnSpPr>
          <p:nvPr/>
        </p:nvCxnSpPr>
        <p:spPr>
          <a:xfrm>
            <a:off x="2699792" y="2888940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7" idx="3"/>
            <a:endCxn id="38" idx="1"/>
          </p:cNvCxnSpPr>
          <p:nvPr/>
        </p:nvCxnSpPr>
        <p:spPr>
          <a:xfrm>
            <a:off x="4139952" y="2888940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8" idx="3"/>
            <a:endCxn id="39" idx="1"/>
          </p:cNvCxnSpPr>
          <p:nvPr/>
        </p:nvCxnSpPr>
        <p:spPr>
          <a:xfrm>
            <a:off x="5580112" y="2888940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9" idx="3"/>
            <a:endCxn id="57" idx="1"/>
          </p:cNvCxnSpPr>
          <p:nvPr/>
        </p:nvCxnSpPr>
        <p:spPr>
          <a:xfrm>
            <a:off x="7020272" y="2888940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0" idx="3"/>
            <a:endCxn id="41" idx="1"/>
          </p:cNvCxnSpPr>
          <p:nvPr/>
        </p:nvCxnSpPr>
        <p:spPr>
          <a:xfrm>
            <a:off x="2699792" y="418508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1" idx="3"/>
            <a:endCxn id="42" idx="1"/>
          </p:cNvCxnSpPr>
          <p:nvPr/>
        </p:nvCxnSpPr>
        <p:spPr>
          <a:xfrm>
            <a:off x="4139952" y="418508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2" idx="3"/>
            <a:endCxn id="43" idx="1"/>
          </p:cNvCxnSpPr>
          <p:nvPr/>
        </p:nvCxnSpPr>
        <p:spPr>
          <a:xfrm>
            <a:off x="5580112" y="418508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3" idx="3"/>
            <a:endCxn id="57" idx="1"/>
          </p:cNvCxnSpPr>
          <p:nvPr/>
        </p:nvCxnSpPr>
        <p:spPr>
          <a:xfrm flipV="1">
            <a:off x="7020272" y="3537012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Freeform 53"/>
          <p:cNvSpPr/>
          <p:nvPr/>
        </p:nvSpPr>
        <p:spPr>
          <a:xfrm>
            <a:off x="1253613" y="2888940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55" name="Freeform 54"/>
          <p:cNvSpPr/>
          <p:nvPr/>
        </p:nvSpPr>
        <p:spPr>
          <a:xfrm flipV="1">
            <a:off x="1253613" y="3528732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11560" y="3212976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68344" y="3212976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8" name="Line Callout 1 57"/>
          <p:cNvSpPr/>
          <p:nvPr/>
        </p:nvSpPr>
        <p:spPr>
          <a:xfrm>
            <a:off x="4572000" y="1988840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9" name="Line Callout 1 58"/>
          <p:cNvSpPr/>
          <p:nvPr/>
        </p:nvSpPr>
        <p:spPr>
          <a:xfrm>
            <a:off x="4572000" y="3284984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0" name="Arc 59"/>
          <p:cNvSpPr/>
          <p:nvPr/>
        </p:nvSpPr>
        <p:spPr>
          <a:xfrm>
            <a:off x="971600" y="2636912"/>
            <a:ext cx="2376264" cy="2232248"/>
          </a:xfrm>
          <a:prstGeom prst="arc">
            <a:avLst>
              <a:gd name="adj1" fmla="val 12709534"/>
              <a:gd name="adj2" fmla="val 15601181"/>
            </a:avLst>
          </a:prstGeom>
          <a:ln w="28575">
            <a:head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755576" y="227687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PAS(LSP</a:t>
            </a:r>
            <a:r>
              <a:rPr lang="de-DE" sz="14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2" name="Arc 61"/>
          <p:cNvSpPr/>
          <p:nvPr/>
        </p:nvSpPr>
        <p:spPr>
          <a:xfrm flipV="1">
            <a:off x="971600" y="2204864"/>
            <a:ext cx="2376264" cy="2232248"/>
          </a:xfrm>
          <a:prstGeom prst="arc">
            <a:avLst>
              <a:gd name="adj1" fmla="val 12709534"/>
              <a:gd name="adj2" fmla="val 15601181"/>
            </a:avLst>
          </a:prstGeom>
          <a:ln w="28575"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755576" y="443711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PAS(LSP</a:t>
            </a:r>
            <a:r>
              <a:rPr lang="de-DE" sz="14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de-DE" sz="1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3568" y="5733256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182563">
              <a:buFont typeface="Arial" pitchFamily="34" charset="0"/>
              <a:buChar char="•"/>
            </a:pPr>
            <a:r>
              <a:rPr lang="en-US" sz="2000" dirty="0" smtClean="0"/>
              <a:t>Exchange of PAS + LSP ID via source CE node</a:t>
            </a:r>
          </a:p>
          <a:p>
            <a:pPr marL="450850" indent="-182563">
              <a:buFont typeface="Arial" pitchFamily="34" charset="0"/>
              <a:buChar char="•"/>
            </a:pPr>
            <a:r>
              <a:rPr lang="en-US" sz="2000" dirty="0" smtClean="0"/>
              <a:t>Dissemination of (PAS, LSP ID, SRLG IDs) among PEs for each L1VPN</a:t>
            </a: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8" grpId="0" animBg="1"/>
      <p:bldP spid="59" grpId="0" animBg="1"/>
      <p:bldP spid="60" grpId="0" animBg="1"/>
      <p:bldP spid="61" grpId="0"/>
      <p:bldP spid="62" grpId="0" animBg="1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Agenda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I-D history and brief overview</a:t>
            </a:r>
          </a:p>
          <a:p>
            <a:r>
              <a:rPr lang="en-US" dirty="0" smtClean="0"/>
              <a:t>Updates from 00 to 01 version</a:t>
            </a:r>
          </a:p>
          <a:p>
            <a:r>
              <a:rPr lang="en-US" dirty="0" smtClean="0"/>
              <a:t>Relationship with other CCAMP work</a:t>
            </a:r>
          </a:p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I-D History and Brief 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draft-fedyk-ccamp-l1vpn-extnd-overlay-01 became</a:t>
            </a:r>
            <a:br>
              <a:rPr lang="en-US" sz="2400" dirty="0" smtClean="0"/>
            </a:br>
            <a:r>
              <a:rPr lang="en-US" sz="2400" dirty="0" smtClean="0"/>
              <a:t>draft-fedyk-ccamp-uni-extensions-00  as per Vancouver meeting suggestion to broaden the applicability scope from GMPLS UNI for L1VPNs to the GMPLS UNI in general:</a:t>
            </a:r>
          </a:p>
          <a:p>
            <a:pPr lvl="1"/>
            <a:r>
              <a:rPr lang="en-US" sz="2000" dirty="0" smtClean="0"/>
              <a:t>Title/I-D file name changed</a:t>
            </a:r>
          </a:p>
          <a:p>
            <a:pPr lvl="1"/>
            <a:r>
              <a:rPr lang="en-US" sz="2000" dirty="0" smtClean="0"/>
              <a:t>Content aligned with new scope</a:t>
            </a:r>
          </a:p>
          <a:p>
            <a:pPr lvl="1"/>
            <a:r>
              <a:rPr lang="en-US" sz="2000" dirty="0" smtClean="0"/>
              <a:t>Still applicable to the GMPLS UNI for a L1VPN following the overlay extension service model (L1VPN is a special case of the general UNI case)</a:t>
            </a:r>
          </a:p>
          <a:p>
            <a:r>
              <a:rPr lang="en-US" sz="2400" dirty="0" smtClean="0"/>
              <a:t>draft-fedyk-ccamp-uni-extensions-00 is still addressing:</a:t>
            </a:r>
          </a:p>
          <a:p>
            <a:pPr lvl="1"/>
            <a:r>
              <a:rPr lang="en-US" sz="2000" dirty="0" smtClean="0"/>
              <a:t>UNI extensions for achieving diversity in the provider network</a:t>
            </a:r>
          </a:p>
          <a:p>
            <a:pPr lvl="1"/>
            <a:r>
              <a:rPr lang="en-US" sz="2000" dirty="0" smtClean="0"/>
              <a:t>UNI extensions to deal with latency/latency variation (delay/</a:t>
            </a:r>
            <a:br>
              <a:rPr lang="en-US" sz="2000" dirty="0" smtClean="0"/>
            </a:br>
            <a:r>
              <a:rPr lang="en-US" sz="2000" dirty="0" smtClean="0"/>
              <a:t>delay variation) constraints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from 00 to 01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 smtClean="0"/>
              <a:t>Diversity part:</a:t>
            </a:r>
          </a:p>
          <a:p>
            <a:pPr lvl="1"/>
            <a:r>
              <a:rPr lang="en-US" sz="2400" dirty="0" smtClean="0"/>
              <a:t>Error handling procedures added</a:t>
            </a:r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Latency part:</a:t>
            </a:r>
          </a:p>
          <a:p>
            <a:pPr lvl="1"/>
            <a:r>
              <a:rPr lang="en-US" sz="2400" dirty="0" smtClean="0"/>
              <a:t>“Latency Signaling Extensions” section revised (new text added)</a:t>
            </a:r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Reference added and references updated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 with other CCAMP work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draft-fedyk-ccamp-uni-extensions-01 complements:</a:t>
            </a:r>
          </a:p>
          <a:p>
            <a:pPr lvl="1"/>
            <a:r>
              <a:rPr lang="en-US" sz="2400" dirty="0" smtClean="0">
                <a:hlinkClick r:id="rId2"/>
              </a:rPr>
              <a:t>draft-ietf-ccamp-lsp-diversity-01.txt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2"/>
              </a:rPr>
              <a:t>draft-ali-ccamp-extended-srlg-00.txt</a:t>
            </a:r>
          </a:p>
          <a:p>
            <a:pPr lvl="1">
              <a:buSzPct val="85000"/>
              <a:buFont typeface="Wingdings 3" pitchFamily="18" charset="2"/>
              <a:buChar char="Ú"/>
            </a:pPr>
            <a:r>
              <a:rPr lang="en-US" sz="2400" dirty="0" smtClean="0"/>
              <a:t>these drafts address </a:t>
            </a:r>
            <a:r>
              <a:rPr lang="en-US" sz="2400" dirty="0" smtClean="0"/>
              <a:t>signaling extensions to support LSP diversity and SRLG for multi-provider domain networks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r>
              <a:rPr lang="en-US" sz="2800" dirty="0" smtClean="0"/>
              <a:t>draft-fedyk-ccamp-uni-extensions-01 differs from:</a:t>
            </a:r>
          </a:p>
          <a:p>
            <a:pPr lvl="1"/>
            <a:r>
              <a:rPr lang="en-US" sz="2400" dirty="0" smtClean="0">
                <a:hlinkClick r:id="rId2"/>
              </a:rPr>
              <a:t>draft-beeram-ccamp-melg-00.txt</a:t>
            </a:r>
          </a:p>
          <a:p>
            <a:pPr lvl="1">
              <a:buSzPct val="85000"/>
              <a:buFont typeface="Wingdings 3" pitchFamily="18" charset="2"/>
              <a:buChar char="Ú"/>
            </a:pPr>
            <a:r>
              <a:rPr lang="en-US" sz="2400" dirty="0" smtClean="0"/>
              <a:t>draft </a:t>
            </a:r>
            <a:r>
              <a:rPr lang="en-US" sz="2400" dirty="0" smtClean="0"/>
              <a:t>describes routing actions on a virtual topology that has been provided to the CEs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</a:t>
            </a:r>
            <a:r>
              <a:rPr lang="fr-FR" dirty="0" smtClean="0"/>
              <a:t>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 smtClean="0"/>
              <a:t>Solicit feedback/comments from the group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Further refinement of dual-homing solution including more detailed signaling extensions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Further refinement of latency section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Collaboration with authors working on:</a:t>
            </a:r>
          </a:p>
          <a:p>
            <a:pPr>
              <a:spcBef>
                <a:spcPts val="600"/>
              </a:spcBef>
              <a:buNone/>
            </a:pPr>
            <a:r>
              <a:rPr lang="en-US" dirty="0" smtClean="0"/>
              <a:t>	</a:t>
            </a:r>
            <a:r>
              <a:rPr lang="en-US" sz="2800" dirty="0" smtClean="0">
                <a:hlinkClick r:id="rId2"/>
              </a:rPr>
              <a:t>draft-farrel-interconnected-te-info-exchange-00.txt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Thank You!</a:t>
            </a:r>
            <a:endParaRPr lang="en-US" sz="5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13-Mar-13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Dual-homing Problem Statement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2051720" y="1628800"/>
            <a:ext cx="4896544" cy="424847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172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9188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3204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72200" y="2780928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172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PE</a:t>
            </a:r>
            <a:r>
              <a:rPr lang="en-US" baseline="-25000" dirty="0" smtClean="0"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9188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204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P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72200" y="407707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4" name="Straight Connector 13"/>
          <p:cNvCxnSpPr>
            <a:stCxn id="26" idx="3"/>
            <a:endCxn id="10" idx="1"/>
          </p:cNvCxnSpPr>
          <p:nvPr/>
        </p:nvCxnSpPr>
        <p:spPr>
          <a:xfrm>
            <a:off x="1259632" y="3753036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6" idx="3"/>
            <a:endCxn id="6" idx="1"/>
          </p:cNvCxnSpPr>
          <p:nvPr/>
        </p:nvCxnSpPr>
        <p:spPr>
          <a:xfrm flipV="1">
            <a:off x="1259632" y="3104964"/>
            <a:ext cx="792088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3"/>
            <a:endCxn id="7" idx="1"/>
          </p:cNvCxnSpPr>
          <p:nvPr/>
        </p:nvCxnSpPr>
        <p:spPr>
          <a:xfrm>
            <a:off x="269979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8" idx="1"/>
          </p:cNvCxnSpPr>
          <p:nvPr/>
        </p:nvCxnSpPr>
        <p:spPr>
          <a:xfrm>
            <a:off x="413995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3"/>
            <a:endCxn id="9" idx="1"/>
          </p:cNvCxnSpPr>
          <p:nvPr/>
        </p:nvCxnSpPr>
        <p:spPr>
          <a:xfrm>
            <a:off x="5580112" y="3104964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3"/>
            <a:endCxn id="27" idx="1"/>
          </p:cNvCxnSpPr>
          <p:nvPr/>
        </p:nvCxnSpPr>
        <p:spPr>
          <a:xfrm>
            <a:off x="7020272" y="3104964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3"/>
            <a:endCxn id="11" idx="1"/>
          </p:cNvCxnSpPr>
          <p:nvPr/>
        </p:nvCxnSpPr>
        <p:spPr>
          <a:xfrm>
            <a:off x="269979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3"/>
            <a:endCxn id="12" idx="1"/>
          </p:cNvCxnSpPr>
          <p:nvPr/>
        </p:nvCxnSpPr>
        <p:spPr>
          <a:xfrm>
            <a:off x="413995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3"/>
            <a:endCxn id="13" idx="1"/>
          </p:cNvCxnSpPr>
          <p:nvPr/>
        </p:nvCxnSpPr>
        <p:spPr>
          <a:xfrm>
            <a:off x="5580112" y="4401108"/>
            <a:ext cx="7920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3" idx="3"/>
            <a:endCxn id="27" idx="1"/>
          </p:cNvCxnSpPr>
          <p:nvPr/>
        </p:nvCxnSpPr>
        <p:spPr>
          <a:xfrm flipV="1">
            <a:off x="7020272" y="3753036"/>
            <a:ext cx="648072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1253613" y="3104964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5" name="Freeform 24"/>
          <p:cNvSpPr/>
          <p:nvPr/>
        </p:nvSpPr>
        <p:spPr>
          <a:xfrm flipV="1">
            <a:off x="1253613" y="3744756"/>
            <a:ext cx="6437671" cy="655018"/>
          </a:xfrm>
          <a:custGeom>
            <a:avLst/>
            <a:gdLst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2241755 w 6437671"/>
              <a:gd name="connsiteY2" fmla="*/ 7374 h 648929"/>
              <a:gd name="connsiteX3" fmla="*/ 5766619 w 6437671"/>
              <a:gd name="connsiteY3" fmla="*/ 0 h 648929"/>
              <a:gd name="connsiteX4" fmla="*/ 6437671 w 6437671"/>
              <a:gd name="connsiteY4" fmla="*/ 648929 h 648929"/>
              <a:gd name="connsiteX0" fmla="*/ 0 w 6437671"/>
              <a:gd name="connsiteY0" fmla="*/ 634180 h 648929"/>
              <a:gd name="connsiteX1" fmla="*/ 811161 w 6437671"/>
              <a:gd name="connsiteY1" fmla="*/ 14748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634180 h 648929"/>
              <a:gd name="connsiteX1" fmla="*/ 798107 w 6437671"/>
              <a:gd name="connsiteY1" fmla="*/ 0 h 648929"/>
              <a:gd name="connsiteX2" fmla="*/ 5766619 w 6437671"/>
              <a:gd name="connsiteY2" fmla="*/ 0 h 648929"/>
              <a:gd name="connsiteX3" fmla="*/ 6437671 w 6437671"/>
              <a:gd name="connsiteY3" fmla="*/ 648929 h 648929"/>
              <a:gd name="connsiteX0" fmla="*/ 0 w 6437671"/>
              <a:gd name="connsiteY0" fmla="*/ 1468361 h 1483110"/>
              <a:gd name="connsiteX1" fmla="*/ 654091 w 6437671"/>
              <a:gd name="connsiteY1" fmla="*/ 0 h 1483110"/>
              <a:gd name="connsiteX2" fmla="*/ 5766619 w 6437671"/>
              <a:gd name="connsiteY2" fmla="*/ 834181 h 1483110"/>
              <a:gd name="connsiteX3" fmla="*/ 6437671 w 6437671"/>
              <a:gd name="connsiteY3" fmla="*/ 1483110 h 1483110"/>
              <a:gd name="connsiteX0" fmla="*/ 0 w 6437671"/>
              <a:gd name="connsiteY0" fmla="*/ 634180 h 648929"/>
              <a:gd name="connsiteX1" fmla="*/ 5766619 w 6437671"/>
              <a:gd name="connsiteY1" fmla="*/ 0 h 648929"/>
              <a:gd name="connsiteX2" fmla="*/ 6437671 w 6437671"/>
              <a:gd name="connsiteY2" fmla="*/ 648929 h 648929"/>
              <a:gd name="connsiteX0" fmla="*/ 0 w 6437671"/>
              <a:gd name="connsiteY0" fmla="*/ 640269 h 655018"/>
              <a:gd name="connsiteX1" fmla="*/ 798107 w 6437671"/>
              <a:gd name="connsiteY1" fmla="*/ 0 h 655018"/>
              <a:gd name="connsiteX2" fmla="*/ 5766619 w 6437671"/>
              <a:gd name="connsiteY2" fmla="*/ 6089 h 655018"/>
              <a:gd name="connsiteX3" fmla="*/ 6437671 w 6437671"/>
              <a:gd name="connsiteY3" fmla="*/ 655018 h 655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7671" h="655018">
                <a:moveTo>
                  <a:pt x="0" y="640269"/>
                </a:moveTo>
                <a:lnTo>
                  <a:pt x="798107" y="0"/>
                </a:lnTo>
                <a:lnTo>
                  <a:pt x="5766619" y="6089"/>
                </a:lnTo>
                <a:lnTo>
                  <a:pt x="6437671" y="655018"/>
                </a:lnTo>
              </a:path>
            </a:pathLst>
          </a:custGeom>
          <a:ln w="190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1560" y="3429000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68344" y="3429000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cs typeface="Tahoma" pitchFamily="34" charset="0"/>
              </a:rPr>
              <a:t>CE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8" name="Line Callout 1 27"/>
          <p:cNvSpPr/>
          <p:nvPr/>
        </p:nvSpPr>
        <p:spPr>
          <a:xfrm>
            <a:off x="4572000" y="2204864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9" name="Line Callout 1 28"/>
          <p:cNvSpPr/>
          <p:nvPr/>
        </p:nvSpPr>
        <p:spPr>
          <a:xfrm>
            <a:off x="4572000" y="3501008"/>
            <a:ext cx="648072" cy="432048"/>
          </a:xfrm>
          <a:prstGeom prst="borderCallout1">
            <a:avLst>
              <a:gd name="adj1" fmla="val 110917"/>
              <a:gd name="adj2" fmla="val 16700"/>
              <a:gd name="adj3" fmla="val 197840"/>
              <a:gd name="adj4" fmla="val -1921"/>
            </a:avLst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LSP</a:t>
            </a:r>
            <a:r>
              <a:rPr lang="en-US" baseline="-25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en-US" baseline="-25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3568" y="5949280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Problem Statement</a:t>
            </a:r>
            <a:r>
              <a:rPr lang="en-US" sz="2000" dirty="0" smtClean="0"/>
              <a:t>: ensure that LSP1 and LSP2 are mutually disjoint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16F8A-5B70-4717-AABE-35EB53C909A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13-Mar-13</a:t>
            </a:r>
            <a:endParaRPr lang="en-US" dirty="0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fr-FR" dirty="0" smtClean="0"/>
              <a:t>IETF 86 Orlando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On-screen Show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UNI Extensions for Diversity and Latency Support</vt:lpstr>
      <vt:lpstr>Agenda</vt:lpstr>
      <vt:lpstr>I-D History and Brief Overview </vt:lpstr>
      <vt:lpstr>Updates from 00 to 01 version</vt:lpstr>
      <vt:lpstr>Relationship with other CCAMP work </vt:lpstr>
      <vt:lpstr>Next Steps</vt:lpstr>
      <vt:lpstr>Slide 7</vt:lpstr>
      <vt:lpstr>Backup Slides</vt:lpstr>
      <vt:lpstr>Dual-homing Problem Statement</vt:lpstr>
      <vt:lpstr>Option 1: Exchange of SRLG List</vt:lpstr>
      <vt:lpstr>Option 2: Exchange of Path Affinity Set</vt:lpstr>
    </vt:vector>
  </TitlesOfParts>
  <Company>Alcatel-Lucent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Dieter Beller</dc:creator>
  <cp:lastModifiedBy>Dieter Beller</cp:lastModifiedBy>
  <cp:revision>17</cp:revision>
  <dcterms:created xsi:type="dcterms:W3CDTF">2012-07-23T21:44:20Z</dcterms:created>
  <dcterms:modified xsi:type="dcterms:W3CDTF">2013-03-08T17:40:47Z</dcterms:modified>
</cp:coreProperties>
</file>