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60" r:id="rId4"/>
    <p:sldId id="272" r:id="rId5"/>
    <p:sldId id="273" r:id="rId6"/>
    <p:sldId id="270" r:id="rId7"/>
    <p:sldId id="269"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63" d="100"/>
          <a:sy n="63" d="100"/>
        </p:scale>
        <p:origin x="-1064" y="-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713B60-8742-8A4F-BBF9-DE9EE4D24E37}" type="datetimeFigureOut">
              <a:rPr lang="en-US" smtClean="0"/>
              <a:t>3/14/13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A3304C-D105-3D44-8A14-2B87AC770929}" type="slidenum">
              <a:rPr lang="en-US" smtClean="0"/>
              <a:t>‹#›</a:t>
            </a:fld>
            <a:endParaRPr lang="en-US"/>
          </a:p>
        </p:txBody>
      </p:sp>
    </p:spTree>
    <p:extLst>
      <p:ext uri="{BB962C8B-B14F-4D97-AF65-F5344CB8AC3E}">
        <p14:creationId xmlns:p14="http://schemas.microsoft.com/office/powerpoint/2010/main" val="413732952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A3304C-D105-3D44-8A14-2B87AC770929}" type="slidenum">
              <a:rPr lang="en-US" smtClean="0"/>
              <a:t>3</a:t>
            </a:fld>
            <a:endParaRPr lang="en-US"/>
          </a:p>
        </p:txBody>
      </p:sp>
    </p:spTree>
    <p:extLst>
      <p:ext uri="{BB962C8B-B14F-4D97-AF65-F5344CB8AC3E}">
        <p14:creationId xmlns:p14="http://schemas.microsoft.com/office/powerpoint/2010/main" val="12974925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361EF5-AB33-CC4F-8539-E72ECF753EDF}" type="datetimeFigureOut">
              <a:rPr lang="en-US" smtClean="0"/>
              <a:t>3/14/13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1813262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361EF5-AB33-CC4F-8539-E72ECF753EDF}" type="datetimeFigureOut">
              <a:rPr lang="en-US" smtClean="0"/>
              <a:t>3/14/13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3296323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361EF5-AB33-CC4F-8539-E72ECF753EDF}" type="datetimeFigureOut">
              <a:rPr lang="en-US" smtClean="0"/>
              <a:t>3/14/13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2130686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297730" y="6356350"/>
            <a:ext cx="2133600" cy="365125"/>
          </a:xfrm>
        </p:spPr>
        <p:txBody>
          <a:bodyPr/>
          <a:lstStyle/>
          <a:p>
            <a:fld id="{3B361EF5-AB33-CC4F-8539-E72ECF753EDF}" type="datetimeFigureOut">
              <a:rPr lang="en-US" smtClean="0"/>
              <a:t>3/14/13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DCD91-4886-BD4A-9459-FCFE034F8674}" type="slidenum">
              <a:rPr lang="en-US" smtClean="0"/>
              <a:t>‹#›</a:t>
            </a:fld>
            <a:endParaRPr lang="en-US" dirty="0"/>
          </a:p>
        </p:txBody>
      </p:sp>
      <p:pic>
        <p:nvPicPr>
          <p:cNvPr id="7" name="Picture 6"/>
          <p:cNvPicPr>
            <a:picLocks noChangeAspect="1"/>
          </p:cNvPicPr>
          <p:nvPr userDrawn="1"/>
        </p:nvPicPr>
        <p:blipFill>
          <a:blip r:embed="rId2"/>
          <a:stretch>
            <a:fillRect/>
          </a:stretch>
        </p:blipFill>
        <p:spPr>
          <a:xfrm>
            <a:off x="323850" y="6123506"/>
            <a:ext cx="1263505" cy="678152"/>
          </a:xfrm>
          <a:prstGeom prst="rect">
            <a:avLst/>
          </a:prstGeom>
        </p:spPr>
      </p:pic>
    </p:spTree>
    <p:extLst>
      <p:ext uri="{BB962C8B-B14F-4D97-AF65-F5344CB8AC3E}">
        <p14:creationId xmlns:p14="http://schemas.microsoft.com/office/powerpoint/2010/main" val="1309129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361EF5-AB33-CC4F-8539-E72ECF753EDF}" type="datetimeFigureOut">
              <a:rPr lang="en-US" smtClean="0"/>
              <a:t>3/14/13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898742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361EF5-AB33-CC4F-8539-E72ECF753EDF}" type="datetimeFigureOut">
              <a:rPr lang="en-US" smtClean="0"/>
              <a:t>3/14/13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1595174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361EF5-AB33-CC4F-8539-E72ECF753EDF}" type="datetimeFigureOut">
              <a:rPr lang="en-US" smtClean="0"/>
              <a:t>3/14/13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4195324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361EF5-AB33-CC4F-8539-E72ECF753EDF}" type="datetimeFigureOut">
              <a:rPr lang="en-US" smtClean="0"/>
              <a:t>3/14/13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41809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361EF5-AB33-CC4F-8539-E72ECF753EDF}" type="datetimeFigureOut">
              <a:rPr lang="en-US" smtClean="0"/>
              <a:t>3/14/13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312613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361EF5-AB33-CC4F-8539-E72ECF753EDF}" type="datetimeFigureOut">
              <a:rPr lang="en-US" smtClean="0"/>
              <a:t>3/14/13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2435213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361EF5-AB33-CC4F-8539-E72ECF753EDF}" type="datetimeFigureOut">
              <a:rPr lang="en-US" smtClean="0"/>
              <a:t>3/14/13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24223479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361EF5-AB33-CC4F-8539-E72ECF753EDF}" type="datetimeFigureOut">
              <a:rPr lang="en-US" smtClean="0"/>
              <a:t>3/14/13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3DCD91-4886-BD4A-9459-FCFE034F8674}" type="slidenum">
              <a:rPr lang="en-US" smtClean="0"/>
              <a:t>‹#›</a:t>
            </a:fld>
            <a:endParaRPr lang="en-US" dirty="0"/>
          </a:p>
        </p:txBody>
      </p:sp>
    </p:spTree>
    <p:extLst>
      <p:ext uri="{BB962C8B-B14F-4D97-AF65-F5344CB8AC3E}">
        <p14:creationId xmlns:p14="http://schemas.microsoft.com/office/powerpoint/2010/main" val="25172137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0037"/>
            <a:ext cx="7772400" cy="2020775"/>
          </a:xfrm>
        </p:spPr>
        <p:txBody>
          <a:bodyPr>
            <a:normAutofit fontScale="90000"/>
          </a:bodyPr>
          <a:lstStyle/>
          <a:p>
            <a:r>
              <a:rPr lang="en-US" b="1" dirty="0"/>
              <a:t>CLUE WG</a:t>
            </a:r>
            <a:br>
              <a:rPr lang="en-US" b="1" dirty="0"/>
            </a:br>
            <a:r>
              <a:rPr lang="en-US" b="1" dirty="0"/>
              <a:t/>
            </a:r>
            <a:br>
              <a:rPr lang="en-US" b="1" dirty="0"/>
            </a:br>
            <a:r>
              <a:rPr lang="en-US" b="1" dirty="0"/>
              <a:t>IETF</a:t>
            </a:r>
            <a:r>
              <a:rPr lang="en-US" b="1" dirty="0" smtClean="0"/>
              <a:t>-86</a:t>
            </a:r>
            <a:endParaRPr lang="en-US" dirty="0"/>
          </a:p>
        </p:txBody>
      </p:sp>
      <p:sp>
        <p:nvSpPr>
          <p:cNvPr id="3" name="Subtitle 2"/>
          <p:cNvSpPr>
            <a:spLocks noGrp="1"/>
          </p:cNvSpPr>
          <p:nvPr>
            <p:ph type="subTitle" idx="1"/>
          </p:nvPr>
        </p:nvSpPr>
        <p:spPr>
          <a:xfrm>
            <a:off x="1774215" y="3651039"/>
            <a:ext cx="6400800" cy="1074807"/>
          </a:xfrm>
        </p:spPr>
        <p:txBody>
          <a:bodyPr>
            <a:normAutofit fontScale="92500" lnSpcReduction="10000"/>
          </a:bodyPr>
          <a:lstStyle/>
          <a:p>
            <a:r>
              <a:rPr lang="da-DK" b="1" dirty="0">
                <a:solidFill>
                  <a:schemeClr val="tx1"/>
                </a:solidFill>
              </a:rPr>
              <a:t>Mary Barnes (WG </a:t>
            </a:r>
            <a:r>
              <a:rPr lang="da-DK" b="1" dirty="0" err="1">
                <a:solidFill>
                  <a:schemeClr val="tx1"/>
                </a:solidFill>
              </a:rPr>
              <a:t>co-chair</a:t>
            </a:r>
            <a:r>
              <a:rPr lang="da-DK" b="1" dirty="0">
                <a:solidFill>
                  <a:schemeClr val="tx1"/>
                </a:solidFill>
              </a:rPr>
              <a:t>)</a:t>
            </a:r>
          </a:p>
          <a:p>
            <a:r>
              <a:rPr lang="fi-FI" b="1" dirty="0" smtClean="0">
                <a:solidFill>
                  <a:schemeClr val="tx1"/>
                </a:solidFill>
              </a:rPr>
              <a:t>Paul </a:t>
            </a:r>
            <a:r>
              <a:rPr lang="fi-FI" b="1" dirty="0" err="1">
                <a:solidFill>
                  <a:schemeClr val="tx1"/>
                </a:solidFill>
              </a:rPr>
              <a:t>Kyzivat</a:t>
            </a:r>
            <a:r>
              <a:rPr lang="fi-FI" b="1" dirty="0">
                <a:solidFill>
                  <a:schemeClr val="tx1"/>
                </a:solidFill>
              </a:rPr>
              <a:t> (WG </a:t>
            </a:r>
            <a:r>
              <a:rPr lang="fi-FI" b="1" dirty="0" err="1">
                <a:solidFill>
                  <a:schemeClr val="tx1"/>
                </a:solidFill>
              </a:rPr>
              <a:t>co-chair</a:t>
            </a:r>
            <a:r>
              <a:rPr lang="fi-FI" b="1" dirty="0">
                <a:solidFill>
                  <a:schemeClr val="tx1"/>
                </a:solidFill>
              </a:rPr>
              <a:t>)</a:t>
            </a:r>
            <a:endParaRPr lang="en-US" dirty="0">
              <a:solidFill>
                <a:schemeClr val="tx1"/>
              </a:solidFill>
            </a:endParaRPr>
          </a:p>
        </p:txBody>
      </p:sp>
      <p:pic>
        <p:nvPicPr>
          <p:cNvPr id="4" name="Picture 3" descr="ietf-logo.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7760" y="5452322"/>
            <a:ext cx="2013074" cy="1070219"/>
          </a:xfrm>
          <a:prstGeom prst="rect">
            <a:avLst/>
          </a:prstGeom>
        </p:spPr>
      </p:pic>
      <p:sp>
        <p:nvSpPr>
          <p:cNvPr id="5" name="TextBox 4"/>
          <p:cNvSpPr txBox="1"/>
          <p:nvPr/>
        </p:nvSpPr>
        <p:spPr>
          <a:xfrm>
            <a:off x="2600333" y="4975268"/>
            <a:ext cx="5219047" cy="954107"/>
          </a:xfrm>
          <a:prstGeom prst="rect">
            <a:avLst/>
          </a:prstGeom>
          <a:noFill/>
        </p:spPr>
        <p:txBody>
          <a:bodyPr wrap="none" rtlCol="0">
            <a:spAutoFit/>
          </a:bodyPr>
          <a:lstStyle/>
          <a:p>
            <a:r>
              <a:rPr lang="en-US" sz="2800" b="1" dirty="0"/>
              <a:t>Day 2 </a:t>
            </a:r>
            <a:r>
              <a:rPr lang="en-US" sz="2800" b="1" dirty="0" smtClean="0"/>
              <a:t>– Thursday, March 14, 2013</a:t>
            </a:r>
            <a:r>
              <a:rPr lang="en-US" sz="2800" b="1" dirty="0"/>
              <a:t/>
            </a:r>
            <a:br>
              <a:rPr lang="en-US" sz="2800" b="1" dirty="0"/>
            </a:br>
            <a:r>
              <a:rPr lang="en-US" sz="2800" b="1" dirty="0" smtClean="0"/>
              <a:t>  </a:t>
            </a:r>
            <a:endParaRPr lang="en-US" sz="2800" dirty="0"/>
          </a:p>
        </p:txBody>
      </p:sp>
    </p:spTree>
    <p:extLst>
      <p:ext uri="{BB962C8B-B14F-4D97-AF65-F5344CB8AC3E}">
        <p14:creationId xmlns:p14="http://schemas.microsoft.com/office/powerpoint/2010/main" val="96590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Well</a:t>
            </a:r>
            <a:endParaRPr lang="en-US" dirty="0"/>
          </a:p>
        </p:txBody>
      </p:sp>
      <p:sp>
        <p:nvSpPr>
          <p:cNvPr id="3" name="Content Placeholder 2"/>
          <p:cNvSpPr>
            <a:spLocks noGrp="1"/>
          </p:cNvSpPr>
          <p:nvPr>
            <p:ph idx="1"/>
          </p:nvPr>
        </p:nvSpPr>
        <p:spPr>
          <a:xfrm>
            <a:off x="619777" y="1220389"/>
            <a:ext cx="8229600" cy="4929219"/>
          </a:xfrm>
        </p:spPr>
        <p:txBody>
          <a:bodyPr>
            <a:noAutofit/>
          </a:bodyPr>
          <a:lstStyle/>
          <a:p>
            <a:r>
              <a:rPr lang="en-US" sz="1600" b="1" dirty="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a:t>
            </a:r>
            <a:r>
              <a:rPr lang="en-US" sz="1600" b="1" dirty="0" smtClean="0"/>
              <a:t>to:</a:t>
            </a:r>
          </a:p>
          <a:p>
            <a:pPr lvl="1"/>
            <a:r>
              <a:rPr lang="en-US" sz="1400" b="1" dirty="0" smtClean="0"/>
              <a:t>the </a:t>
            </a:r>
            <a:r>
              <a:rPr lang="en-US" sz="1400" b="1" dirty="0"/>
              <a:t>IETF plenary session, </a:t>
            </a:r>
            <a:endParaRPr lang="en-US" sz="1400" b="1" dirty="0" smtClean="0"/>
          </a:p>
          <a:p>
            <a:pPr lvl="1"/>
            <a:r>
              <a:rPr lang="en-US" sz="1400" b="1" dirty="0" smtClean="0"/>
              <a:t>any </a:t>
            </a:r>
            <a:r>
              <a:rPr lang="en-US" sz="1400" b="1" dirty="0"/>
              <a:t>IETF working group or portion thereof, </a:t>
            </a:r>
            <a:endParaRPr lang="en-US" sz="1400" b="1" dirty="0" smtClean="0"/>
          </a:p>
          <a:p>
            <a:pPr lvl="1"/>
            <a:r>
              <a:rPr lang="en-US" sz="1400" b="1" dirty="0" smtClean="0"/>
              <a:t>the </a:t>
            </a:r>
            <a:r>
              <a:rPr lang="en-US" sz="1400" b="1" dirty="0"/>
              <a:t>IESG or any member thereof on behalf of the IESG</a:t>
            </a:r>
            <a:r>
              <a:rPr lang="en-US" sz="1400" b="1" dirty="0" smtClean="0"/>
              <a:t>,</a:t>
            </a:r>
          </a:p>
          <a:p>
            <a:pPr lvl="1"/>
            <a:r>
              <a:rPr lang="en-US" sz="1400" b="1" dirty="0" smtClean="0"/>
              <a:t>the </a:t>
            </a:r>
            <a:r>
              <a:rPr lang="en-US" sz="1400" b="1" dirty="0"/>
              <a:t>IAB or any member thereof on behalf of the </a:t>
            </a:r>
            <a:r>
              <a:rPr lang="en-US" sz="1400" b="1" dirty="0" smtClean="0"/>
              <a:t>IAB,</a:t>
            </a:r>
          </a:p>
          <a:p>
            <a:pPr lvl="1"/>
            <a:r>
              <a:rPr lang="en-US" sz="1400" b="1" dirty="0" smtClean="0"/>
              <a:t>any </a:t>
            </a:r>
            <a:r>
              <a:rPr lang="en-US" sz="1400" b="1" dirty="0"/>
              <a:t>IETF mailing list, including the IETF list </a:t>
            </a:r>
            <a:r>
              <a:rPr lang="en-US" sz="1400" b="1" dirty="0" smtClean="0"/>
              <a:t>itself,</a:t>
            </a:r>
          </a:p>
          <a:p>
            <a:pPr lvl="1"/>
            <a:r>
              <a:rPr lang="en-US" sz="1400" b="1" dirty="0" smtClean="0"/>
              <a:t> </a:t>
            </a:r>
            <a:r>
              <a:rPr lang="en-US" sz="1400" b="1" dirty="0"/>
              <a:t>any working group or design team list, </a:t>
            </a:r>
            <a:endParaRPr lang="en-US" sz="1400" b="1" dirty="0" smtClean="0"/>
          </a:p>
          <a:p>
            <a:pPr lvl="1"/>
            <a:r>
              <a:rPr lang="en-US" sz="1400" b="1" dirty="0" smtClean="0"/>
              <a:t>or </a:t>
            </a:r>
            <a:r>
              <a:rPr lang="en-US" sz="1400" b="1" dirty="0"/>
              <a:t>any other list functioning under IETF auspices, </a:t>
            </a:r>
            <a:endParaRPr lang="en-US" sz="1400" b="1" dirty="0" smtClean="0"/>
          </a:p>
          <a:p>
            <a:pPr lvl="1"/>
            <a:r>
              <a:rPr lang="en-US" sz="1400" b="1" dirty="0" smtClean="0"/>
              <a:t>the </a:t>
            </a:r>
            <a:r>
              <a:rPr lang="en-US" sz="1400" b="1" dirty="0"/>
              <a:t>RFC Editor or the Internet-Drafts function</a:t>
            </a:r>
          </a:p>
          <a:p>
            <a:r>
              <a:rPr lang="en-US" sz="1400" b="1" dirty="0"/>
              <a:t>All IETF Contributions are subject to the rules of RFC 5378 and RFC 3979 (updated by RFC 4879). Statements made outside of an IETF session, mailing list or other function, that are clearly not intended to be input to an IETF activity, group or function, are not IETF Contributions in the context of this notice. Please consult RFC 5378 and RFC 3979 for details.</a:t>
            </a:r>
          </a:p>
          <a:p>
            <a:r>
              <a:rPr lang="en-US" sz="1400" b="1" dirty="0"/>
              <a:t>A participant in any IETF activity is deemed to accept all IETF rules of process, as documented in Best Current Practices RFCs and IESG Statements.</a:t>
            </a:r>
          </a:p>
          <a:p>
            <a:r>
              <a:rPr lang="en-US" sz="1400" b="1" dirty="0"/>
              <a:t>A participant in any IETF activity acknowledges that written, audio and video records of meetings may be made and may be available to the public.</a:t>
            </a:r>
            <a:endParaRPr lang="en-US" sz="1400" dirty="0"/>
          </a:p>
        </p:txBody>
      </p:sp>
      <p:sp>
        <p:nvSpPr>
          <p:cNvPr id="4" name="Slide Number Placeholder 5"/>
          <p:cNvSpPr>
            <a:spLocks noGrp="1"/>
          </p:cNvSpPr>
          <p:nvPr>
            <p:ph type="sldNum" sz="quarter" idx="12"/>
          </p:nvPr>
        </p:nvSpPr>
        <p:spPr>
          <a:xfrm>
            <a:off x="6553200" y="6356350"/>
            <a:ext cx="2133600" cy="365125"/>
          </a:xfrm>
        </p:spPr>
        <p:txBody>
          <a:bodyPr/>
          <a:lstStyle/>
          <a:p>
            <a:fld id="{473DCD91-4886-BD4A-9459-FCFE034F8674}" type="slidenum">
              <a:rPr lang="en-US" smtClean="0"/>
              <a:t>2</a:t>
            </a:fld>
            <a:endParaRPr lang="en-US" dirty="0"/>
          </a:p>
        </p:txBody>
      </p:sp>
    </p:spTree>
    <p:extLst>
      <p:ext uri="{BB962C8B-B14F-4D97-AF65-F5344CB8AC3E}">
        <p14:creationId xmlns:p14="http://schemas.microsoft.com/office/powerpoint/2010/main" val="1986435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Agenda  - Thursday (13:00-15:00)</a:t>
            </a:r>
            <a:endParaRPr lang="en-US" sz="3600" dirty="0"/>
          </a:p>
        </p:txBody>
      </p:sp>
      <p:sp>
        <p:nvSpPr>
          <p:cNvPr id="3" name="Content Placeholder 2"/>
          <p:cNvSpPr>
            <a:spLocks noGrp="1"/>
          </p:cNvSpPr>
          <p:nvPr>
            <p:ph idx="1"/>
          </p:nvPr>
        </p:nvSpPr>
        <p:spPr>
          <a:xfrm>
            <a:off x="457199" y="1600200"/>
            <a:ext cx="8433943" cy="4525963"/>
          </a:xfrm>
        </p:spPr>
        <p:txBody>
          <a:bodyPr>
            <a:normAutofit/>
          </a:bodyPr>
          <a:lstStyle/>
          <a:p>
            <a:r>
              <a:rPr lang="en-US" sz="2800" dirty="0" smtClean="0"/>
              <a:t>13:00-13:10</a:t>
            </a:r>
            <a:r>
              <a:rPr lang="en-US" sz="2800" dirty="0"/>
              <a:t>	</a:t>
            </a:r>
            <a:r>
              <a:rPr lang="en-US" sz="2800" dirty="0" smtClean="0"/>
              <a:t> Agenda bash(Chairs)</a:t>
            </a:r>
          </a:p>
          <a:p>
            <a:r>
              <a:rPr lang="en-US" sz="2800" dirty="0" smtClean="0"/>
              <a:t>13:10-13:30    Requirements: </a:t>
            </a:r>
            <a:r>
              <a:rPr lang="nb-NO" sz="2800" dirty="0" smtClean="0"/>
              <a:t>draft</a:t>
            </a:r>
            <a:r>
              <a:rPr lang="nb-NO" sz="2800" dirty="0"/>
              <a:t>-jennings-mmusic-media-req-</a:t>
            </a:r>
            <a:r>
              <a:rPr lang="nb-NO" sz="2800" dirty="0" smtClean="0"/>
              <a:t>00</a:t>
            </a:r>
            <a:endParaRPr lang="en-US" sz="2800" dirty="0"/>
          </a:p>
          <a:p>
            <a:r>
              <a:rPr lang="en-US" sz="2800" dirty="0" smtClean="0"/>
              <a:t>13:30-14:30    Design Team Readout:  Evaluating Proposals  (Rob Hansen)</a:t>
            </a:r>
          </a:p>
          <a:p>
            <a:r>
              <a:rPr lang="en-US" sz="2800" dirty="0" smtClean="0"/>
              <a:t>14:30</a:t>
            </a:r>
            <a:r>
              <a:rPr lang="en-US" sz="2800" dirty="0" smtClean="0"/>
              <a:t>-15:00    </a:t>
            </a:r>
            <a:r>
              <a:rPr lang="en-US" sz="2800" dirty="0" smtClean="0"/>
              <a:t>Way Forward and Wrap-up</a:t>
            </a:r>
            <a:r>
              <a:rPr lang="en-US" sz="2800" dirty="0" smtClean="0"/>
              <a:t> </a:t>
            </a:r>
            <a:r>
              <a:rPr lang="en-US" sz="2800" dirty="0" smtClean="0"/>
              <a:t>(</a:t>
            </a:r>
            <a:r>
              <a:rPr lang="en-US" sz="2800" smtClean="0"/>
              <a:t>Chairs</a:t>
            </a:r>
            <a:r>
              <a:rPr lang="en-US" sz="2800" smtClean="0"/>
              <a:t>)</a:t>
            </a:r>
            <a:endParaRPr lang="en-US" sz="2800" dirty="0" smtClean="0"/>
          </a:p>
        </p:txBody>
      </p:sp>
      <p:sp>
        <p:nvSpPr>
          <p:cNvPr id="4" name="Slide Number Placeholder 5"/>
          <p:cNvSpPr>
            <a:spLocks noGrp="1"/>
          </p:cNvSpPr>
          <p:nvPr>
            <p:ph type="sldNum" sz="quarter" idx="12"/>
          </p:nvPr>
        </p:nvSpPr>
        <p:spPr>
          <a:xfrm>
            <a:off x="6553200" y="6356350"/>
            <a:ext cx="2133600" cy="365125"/>
          </a:xfrm>
        </p:spPr>
        <p:txBody>
          <a:bodyPr/>
          <a:lstStyle/>
          <a:p>
            <a:fld id="{473DCD91-4886-BD4A-9459-FCFE034F8674}" type="slidenum">
              <a:rPr lang="en-US" smtClean="0"/>
              <a:t>3</a:t>
            </a:fld>
            <a:endParaRPr lang="en-US" dirty="0"/>
          </a:p>
        </p:txBody>
      </p:sp>
    </p:spTree>
    <p:extLst>
      <p:ext uri="{BB962C8B-B14F-4D97-AF65-F5344CB8AC3E}">
        <p14:creationId xmlns:p14="http://schemas.microsoft.com/office/powerpoint/2010/main" val="289537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Status</a:t>
            </a:r>
            <a:endParaRPr lang="en-US" dirty="0"/>
          </a:p>
        </p:txBody>
      </p:sp>
      <p:sp>
        <p:nvSpPr>
          <p:cNvPr id="3" name="Content Placeholder 2"/>
          <p:cNvSpPr>
            <a:spLocks noGrp="1"/>
          </p:cNvSpPr>
          <p:nvPr>
            <p:ph idx="1"/>
          </p:nvPr>
        </p:nvSpPr>
        <p:spPr>
          <a:xfrm>
            <a:off x="457200" y="1116965"/>
            <a:ext cx="8229600" cy="5312726"/>
          </a:xfrm>
        </p:spPr>
        <p:txBody>
          <a:bodyPr>
            <a:normAutofit/>
          </a:bodyPr>
          <a:lstStyle/>
          <a:p>
            <a:pPr marL="514350" indent="-514350">
              <a:buFont typeface="+mj-lt"/>
              <a:buAutoNum type="arabicPeriod"/>
            </a:pPr>
            <a:r>
              <a:rPr lang="en-US" dirty="0" smtClean="0"/>
              <a:t>Requirements document: </a:t>
            </a:r>
          </a:p>
          <a:p>
            <a:pPr marL="914400" lvl="1" indent="-514350"/>
            <a:r>
              <a:rPr lang="en-US" dirty="0" smtClean="0"/>
              <a:t>Need to identify security threats and where the solution will be described. </a:t>
            </a:r>
          </a:p>
          <a:p>
            <a:pPr marL="857250" lvl="1" indent="-457200"/>
            <a:r>
              <a:rPr lang="en-US" dirty="0" smtClean="0"/>
              <a:t>Need a volunteer (other than a chair)</a:t>
            </a:r>
          </a:p>
          <a:p>
            <a:pPr marL="514350" indent="-514350">
              <a:buFont typeface="+mj-lt"/>
              <a:buAutoNum type="arabicPeriod"/>
            </a:pPr>
            <a:r>
              <a:rPr lang="en-US" dirty="0" smtClean="0"/>
              <a:t>Use Cases:</a:t>
            </a:r>
          </a:p>
          <a:p>
            <a:pPr marL="914400" lvl="1" indent="-514350"/>
            <a:r>
              <a:rPr lang="en-US" dirty="0" smtClean="0"/>
              <a:t>needs a keep-alive revision</a:t>
            </a:r>
          </a:p>
          <a:p>
            <a:pPr marL="914400" lvl="1" indent="-514350"/>
            <a:r>
              <a:rPr lang="en-US" dirty="0" smtClean="0"/>
              <a:t>Needs WG review for readiness for WGLC</a:t>
            </a:r>
          </a:p>
          <a:p>
            <a:pPr marL="457200" lvl="1" indent="0">
              <a:buNone/>
            </a:pPr>
            <a:endParaRPr lang="en-US" dirty="0" smtClean="0"/>
          </a:p>
          <a:p>
            <a:pPr marL="457200" lvl="1" indent="0">
              <a:buNone/>
            </a:pPr>
            <a:endParaRPr lang="en-US" dirty="0"/>
          </a:p>
          <a:p>
            <a:pPr marL="0" indent="0">
              <a:buNone/>
            </a:pPr>
            <a:endParaRPr lang="en-US" dirty="0"/>
          </a:p>
        </p:txBody>
      </p:sp>
    </p:spTree>
    <p:extLst>
      <p:ext uri="{BB962C8B-B14F-4D97-AF65-F5344CB8AC3E}">
        <p14:creationId xmlns:p14="http://schemas.microsoft.com/office/powerpoint/2010/main" val="3648756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Status</a:t>
            </a:r>
            <a:endParaRPr lang="en-US" dirty="0"/>
          </a:p>
        </p:txBody>
      </p:sp>
      <p:sp>
        <p:nvSpPr>
          <p:cNvPr id="3" name="Content Placeholder 2"/>
          <p:cNvSpPr>
            <a:spLocks noGrp="1"/>
          </p:cNvSpPr>
          <p:nvPr>
            <p:ph idx="1"/>
          </p:nvPr>
        </p:nvSpPr>
        <p:spPr>
          <a:xfrm>
            <a:off x="457200" y="1116965"/>
            <a:ext cx="8229600" cy="5312726"/>
          </a:xfrm>
        </p:spPr>
        <p:txBody>
          <a:bodyPr>
            <a:normAutofit/>
          </a:bodyPr>
          <a:lstStyle/>
          <a:p>
            <a:pPr marL="0" indent="0">
              <a:buNone/>
            </a:pPr>
            <a:r>
              <a:rPr lang="en-US" dirty="0" smtClean="0"/>
              <a:t>3. Framework document (near completion)</a:t>
            </a:r>
          </a:p>
          <a:p>
            <a:pPr lvl="1"/>
            <a:r>
              <a:rPr lang="en-US" dirty="0" smtClean="0"/>
              <a:t>Updates based upon WG decisions/consensus  on Monday</a:t>
            </a:r>
          </a:p>
          <a:p>
            <a:pPr lvl="1"/>
            <a:r>
              <a:rPr lang="en-US" dirty="0" smtClean="0"/>
              <a:t>Chairs need to close relevant issues in tracker</a:t>
            </a:r>
          </a:p>
          <a:p>
            <a:pPr lvl="1"/>
            <a:r>
              <a:rPr lang="en-US" dirty="0" smtClean="0"/>
              <a:t>Ready for WGLC after appropriate text moved to other documents</a:t>
            </a:r>
          </a:p>
          <a:p>
            <a:pPr marL="514350" lvl="1" indent="-514350">
              <a:buAutoNum type="arabicPeriod" startAt="4"/>
            </a:pPr>
            <a:r>
              <a:rPr lang="en-US" sz="3200" dirty="0"/>
              <a:t>RTP document:  </a:t>
            </a:r>
            <a:r>
              <a:rPr lang="da-DK" dirty="0" smtClean="0"/>
              <a:t>draft</a:t>
            </a:r>
            <a:r>
              <a:rPr lang="da-DK" dirty="0"/>
              <a:t>-ietf-clue-rtp-mapping-00.txt  </a:t>
            </a:r>
            <a:endParaRPr lang="da-DK" dirty="0" smtClean="0"/>
          </a:p>
          <a:p>
            <a:pPr marL="400050" lvl="2" indent="0">
              <a:buNone/>
            </a:pPr>
            <a:r>
              <a:rPr lang="da-DK" dirty="0"/>
              <a:t> </a:t>
            </a:r>
            <a:r>
              <a:rPr lang="da-DK" sz="2600" dirty="0" smtClean="0"/>
              <a:t>-    </a:t>
            </a:r>
            <a:r>
              <a:rPr lang="da-DK" sz="2600" dirty="0" err="1" smtClean="0"/>
              <a:t>Need</a:t>
            </a:r>
            <a:r>
              <a:rPr lang="da-DK" sz="2600" dirty="0" smtClean="0"/>
              <a:t> </a:t>
            </a:r>
            <a:r>
              <a:rPr lang="da-DK" sz="2600" dirty="0"/>
              <a:t>WG </a:t>
            </a:r>
            <a:r>
              <a:rPr lang="da-DK" sz="2600" dirty="0" err="1"/>
              <a:t>review</a:t>
            </a:r>
            <a:r>
              <a:rPr lang="da-DK" sz="2600" dirty="0"/>
              <a:t> and feedback (</a:t>
            </a:r>
            <a:r>
              <a:rPr lang="da-DK" sz="2600" dirty="0" err="1"/>
              <a:t>cross</a:t>
            </a:r>
            <a:r>
              <a:rPr lang="da-DK" sz="2600" dirty="0"/>
              <a:t> WG </a:t>
            </a:r>
            <a:r>
              <a:rPr lang="da-DK" sz="2600" dirty="0" err="1"/>
              <a:t>review</a:t>
            </a:r>
            <a:r>
              <a:rPr lang="da-DK" sz="2600" dirty="0"/>
              <a:t>?)</a:t>
            </a:r>
          </a:p>
          <a:p>
            <a:pPr lvl="1"/>
            <a:endParaRPr lang="en-US" dirty="0" smtClean="0"/>
          </a:p>
          <a:p>
            <a:pPr marL="457200" lvl="1" indent="0">
              <a:buNone/>
            </a:pPr>
            <a:endParaRPr lang="en-US" dirty="0"/>
          </a:p>
          <a:p>
            <a:pPr marL="0" indent="0">
              <a:buNone/>
            </a:pPr>
            <a:endParaRPr lang="en-US" dirty="0"/>
          </a:p>
        </p:txBody>
      </p:sp>
    </p:spTree>
    <p:extLst>
      <p:ext uri="{BB962C8B-B14F-4D97-AF65-F5344CB8AC3E}">
        <p14:creationId xmlns:p14="http://schemas.microsoft.com/office/powerpoint/2010/main" val="63762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Status - solutions</a:t>
            </a:r>
            <a:endParaRPr lang="en-US" dirty="0"/>
          </a:p>
        </p:txBody>
      </p:sp>
      <p:sp>
        <p:nvSpPr>
          <p:cNvPr id="3" name="Content Placeholder 2"/>
          <p:cNvSpPr>
            <a:spLocks noGrp="1"/>
          </p:cNvSpPr>
          <p:nvPr>
            <p:ph idx="1"/>
          </p:nvPr>
        </p:nvSpPr>
        <p:spPr>
          <a:xfrm>
            <a:off x="457200" y="1116965"/>
            <a:ext cx="8229600" cy="5312726"/>
          </a:xfrm>
        </p:spPr>
        <p:txBody>
          <a:bodyPr>
            <a:normAutofit/>
          </a:bodyPr>
          <a:lstStyle/>
          <a:p>
            <a:pPr marL="0" lvl="1" indent="0">
              <a:buNone/>
            </a:pPr>
            <a:r>
              <a:rPr lang="da-DK" dirty="0" smtClean="0"/>
              <a:t>5. </a:t>
            </a:r>
            <a:r>
              <a:rPr lang="en-US" sz="3200" dirty="0" smtClean="0"/>
              <a:t>Data model:  </a:t>
            </a:r>
            <a:endParaRPr lang="en-US" sz="3200" dirty="0"/>
          </a:p>
          <a:p>
            <a:pPr lvl="2"/>
            <a:r>
              <a:rPr lang="en-US" sz="2800" dirty="0" smtClean="0"/>
              <a:t>Need WG review/feedback on -03</a:t>
            </a:r>
          </a:p>
          <a:p>
            <a:pPr lvl="2"/>
            <a:r>
              <a:rPr lang="en-US" sz="2800" dirty="0" smtClean="0"/>
              <a:t>Call for readiness as a WG document</a:t>
            </a:r>
            <a:endParaRPr lang="en-US" dirty="0" smtClean="0"/>
          </a:p>
          <a:p>
            <a:pPr marL="0" indent="0">
              <a:buNone/>
            </a:pPr>
            <a:r>
              <a:rPr lang="en-US" dirty="0" smtClean="0"/>
              <a:t>6. Signaling document:  </a:t>
            </a:r>
          </a:p>
          <a:p>
            <a:pPr lvl="2"/>
            <a:r>
              <a:rPr lang="en-US" sz="2800" dirty="0" smtClean="0"/>
              <a:t>Update to include Option 2 (from draft-</a:t>
            </a:r>
            <a:r>
              <a:rPr lang="en-US" sz="2800" dirty="0" err="1" smtClean="0"/>
              <a:t>hansen</a:t>
            </a:r>
            <a:r>
              <a:rPr lang="en-US" sz="2800" dirty="0" smtClean="0"/>
              <a:t>-clue-</a:t>
            </a:r>
            <a:r>
              <a:rPr lang="en-US" sz="2800" dirty="0" err="1" smtClean="0"/>
              <a:t>sdp</a:t>
            </a:r>
            <a:r>
              <a:rPr lang="en-US" sz="2800" dirty="0" smtClean="0"/>
              <a:t>-interaction)</a:t>
            </a:r>
          </a:p>
          <a:p>
            <a:pPr lvl="2"/>
            <a:r>
              <a:rPr lang="en-US" sz="2800" dirty="0" smtClean="0"/>
              <a:t>Updates based on discussion in CLUE WG and consideration of any MMUSIC WG decisions on Friday [Note: CLUE should attend joint AVTEXT/MMUSIC WG session on Friday. ]</a:t>
            </a:r>
          </a:p>
          <a:p>
            <a:pPr marL="457200" lvl="1" indent="0">
              <a:buNone/>
            </a:pPr>
            <a:endParaRPr lang="en-US" dirty="0"/>
          </a:p>
          <a:p>
            <a:pPr marL="0" indent="0">
              <a:buNone/>
            </a:pPr>
            <a:endParaRPr lang="en-US" dirty="0"/>
          </a:p>
        </p:txBody>
      </p:sp>
    </p:spTree>
    <p:extLst>
      <p:ext uri="{BB962C8B-B14F-4D97-AF65-F5344CB8AC3E}">
        <p14:creationId xmlns:p14="http://schemas.microsoft.com/office/powerpoint/2010/main" val="734001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Way Forward</a:t>
            </a:r>
            <a:endParaRPr lang="en-US" dirty="0"/>
          </a:p>
        </p:txBody>
      </p:sp>
      <p:sp>
        <p:nvSpPr>
          <p:cNvPr id="3" name="Content Placeholder 2"/>
          <p:cNvSpPr>
            <a:spLocks noGrp="1"/>
          </p:cNvSpPr>
          <p:nvPr>
            <p:ph idx="1"/>
          </p:nvPr>
        </p:nvSpPr>
        <p:spPr>
          <a:xfrm>
            <a:off x="457200" y="1405377"/>
            <a:ext cx="8229600" cy="4829490"/>
          </a:xfrm>
        </p:spPr>
        <p:txBody>
          <a:bodyPr>
            <a:normAutofit fontScale="92500" lnSpcReduction="10000"/>
          </a:bodyPr>
          <a:lstStyle/>
          <a:p>
            <a:pPr marL="514350" indent="-514350">
              <a:buFont typeface="+mj-lt"/>
              <a:buAutoNum type="arabicPeriod"/>
            </a:pPr>
            <a:r>
              <a:rPr lang="en-US" dirty="0" smtClean="0"/>
              <a:t>Need additional volunteers to work on deliverables</a:t>
            </a:r>
          </a:p>
          <a:p>
            <a:pPr marL="514350" indent="-514350">
              <a:buFont typeface="+mj-lt"/>
              <a:buAutoNum type="arabicPeriod"/>
            </a:pPr>
            <a:r>
              <a:rPr lang="en-US" dirty="0" smtClean="0"/>
              <a:t>Regular design team calls:</a:t>
            </a:r>
          </a:p>
          <a:p>
            <a:pPr marL="857250" lvl="1" indent="-457200"/>
            <a:r>
              <a:rPr lang="en-US" dirty="0" smtClean="0"/>
              <a:t>Review key issues from WGLCs</a:t>
            </a:r>
          </a:p>
          <a:p>
            <a:pPr marL="857250" lvl="1" indent="-457200"/>
            <a:r>
              <a:rPr lang="en-US" dirty="0" smtClean="0"/>
              <a:t>Focus will be on signaling solution in particular MMUSIC/AVT key dependencies  (may invite other folks working on these solutions)  </a:t>
            </a:r>
          </a:p>
          <a:p>
            <a:pPr marL="0" indent="0">
              <a:buNone/>
            </a:pPr>
            <a:r>
              <a:rPr lang="en-US" dirty="0" smtClean="0"/>
              <a:t>3.    Interim meeting: </a:t>
            </a:r>
          </a:p>
          <a:p>
            <a:pPr lvl="1"/>
            <a:r>
              <a:rPr lang="en-US" dirty="0" smtClean="0"/>
              <a:t>Chairs will post a doodle to determine feasibility (virtual or f2f): </a:t>
            </a:r>
          </a:p>
          <a:p>
            <a:pPr lvl="1"/>
            <a:r>
              <a:rPr lang="en-US" dirty="0" smtClean="0"/>
              <a:t> contact chairs if you are willing to host</a:t>
            </a:r>
          </a:p>
          <a:p>
            <a:pPr marL="400050" lvl="1" indent="0">
              <a:buNone/>
            </a:pPr>
            <a:endParaRPr lang="en-US" dirty="0"/>
          </a:p>
        </p:txBody>
      </p:sp>
    </p:spTree>
    <p:extLst>
      <p:ext uri="{BB962C8B-B14F-4D97-AF65-F5344CB8AC3E}">
        <p14:creationId xmlns:p14="http://schemas.microsoft.com/office/powerpoint/2010/main" val="33241431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1364</TotalTime>
  <Words>577</Words>
  <Application>Microsoft Macintosh PowerPoint</Application>
  <PresentationFormat>On-screen Show (4:3)</PresentationFormat>
  <Paragraphs>56</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CLUE WG  IETF-86</vt:lpstr>
      <vt:lpstr>Note Well</vt:lpstr>
      <vt:lpstr>Agenda  - Thursday (13:00-15:00)</vt:lpstr>
      <vt:lpstr>Status</vt:lpstr>
      <vt:lpstr>Status</vt:lpstr>
      <vt:lpstr>Status - solutions</vt:lpstr>
      <vt:lpstr>Way Forward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CLUE WG  IETF-82</dc:title>
  <dc:creator>Mary Barnes</dc:creator>
  <cp:lastModifiedBy>Mary Barnes</cp:lastModifiedBy>
  <cp:revision>31</cp:revision>
  <dcterms:created xsi:type="dcterms:W3CDTF">2011-11-13T01:16:11Z</dcterms:created>
  <dcterms:modified xsi:type="dcterms:W3CDTF">2013-03-14T14:59:48Z</dcterms:modified>
</cp:coreProperties>
</file>