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2" r:id="rId4"/>
    <p:sldId id="266" r:id="rId5"/>
    <p:sldId id="267" r:id="rId6"/>
    <p:sldId id="269" r:id="rId7"/>
    <p:sldId id="271" r:id="rId8"/>
    <p:sldId id="268" r:id="rId9"/>
    <p:sldId id="270" r:id="rId10"/>
    <p:sldId id="273" r:id="rId11"/>
    <p:sldId id="274" r:id="rId12"/>
    <p:sldId id="260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8" y="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84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39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87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52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32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99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10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2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29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0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94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B3C16-FF33-4560-B910-F6ABB56666AE}" type="datetimeFigureOut">
              <a:rPr lang="en-GB" smtClean="0"/>
              <a:t>3/14/13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24EF-A482-4DE6-96A2-3AB23D2B1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62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CLUE design meeting </a:t>
            </a:r>
            <a:br>
              <a:rPr lang="en-GB" dirty="0" smtClean="0"/>
            </a:br>
            <a:r>
              <a:rPr lang="en-GB" dirty="0" smtClean="0"/>
              <a:t>discussion points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74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CLUE Configure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>
                <a:solidFill>
                  <a:srgbClr val="C00000"/>
                </a:solidFill>
              </a:rPr>
              <a:t>Configure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Stream foo: Remote Capture 100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Stream bar: Remote Capture 101</a:t>
            </a:r>
            <a:endParaRPr lang="en-GB" sz="1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76056" y="5229200"/>
            <a:ext cx="381642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Associate receive streams with specific far-end captures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1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about</a:t>
            </a:r>
            <a:br>
              <a:rPr lang="en-GB" dirty="0" smtClean="0"/>
            </a:br>
            <a:r>
              <a:rPr lang="en-GB" dirty="0" smtClean="0"/>
              <a:t>encoding group constraints?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5708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Encoding Group Constraints</a:t>
            </a:r>
            <a:br>
              <a:rPr lang="en-GB" dirty="0" smtClean="0"/>
            </a:br>
            <a:r>
              <a:rPr lang="en-GB" dirty="0" smtClean="0"/>
              <a:t>The rationale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en-GB" dirty="0" smtClean="0"/>
              <a:t>Represents limitations of real-world </a:t>
            </a:r>
            <a:r>
              <a:rPr lang="en-GB" dirty="0" err="1" smtClean="0"/>
              <a:t>telepresence</a:t>
            </a:r>
            <a:r>
              <a:rPr lang="en-GB" dirty="0" smtClean="0"/>
              <a:t> systems</a:t>
            </a:r>
          </a:p>
          <a:p>
            <a:r>
              <a:rPr lang="en-GB" dirty="0" smtClean="0"/>
              <a:t>Finite resources means it may not be possible to encode all streams at max resolution</a:t>
            </a:r>
          </a:p>
          <a:p>
            <a:r>
              <a:rPr lang="en-GB" dirty="0" smtClean="0"/>
              <a:t>Hardware limitations mean encoding resources may not be arbitrarily divisible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072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Encoding Group Constraints</a:t>
            </a:r>
            <a:br>
              <a:rPr lang="en-GB" dirty="0" smtClean="0"/>
            </a:br>
            <a:r>
              <a:rPr lang="en-GB" dirty="0" smtClean="0"/>
              <a:t>The issues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060848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i="1" dirty="0" smtClean="0"/>
              <a:t>&lt;No specific codecs&gt;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77680" y="2060104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dirty="0" smtClean="0">
                <a:solidFill>
                  <a:schemeClr val="tx2"/>
                </a:solidFill>
              </a:rPr>
              <a:t>bandwidth</a:t>
            </a:r>
          </a:p>
        </p:txBody>
      </p:sp>
    </p:spTree>
    <p:extLst>
      <p:ext uri="{BB962C8B-B14F-4D97-AF65-F5344CB8AC3E}">
        <p14:creationId xmlns:p14="http://schemas.microsoft.com/office/powerpoint/2010/main" val="3820605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Encoding Group Constraints</a:t>
            </a:r>
            <a:br>
              <a:rPr lang="en-GB" dirty="0" smtClean="0"/>
            </a:br>
            <a:r>
              <a:rPr lang="en-GB" dirty="0" smtClean="0"/>
              <a:t>The issues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060848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i="1" dirty="0" smtClean="0"/>
              <a:t>&lt;No specific codecs&gt;</a:t>
            </a:r>
          </a:p>
          <a:p>
            <a:pPr marL="0" indent="0">
              <a:buNone/>
            </a:pPr>
            <a:r>
              <a:rPr lang="en-GB" dirty="0" err="1" smtClean="0"/>
              <a:t>H264</a:t>
            </a:r>
            <a:r>
              <a:rPr lang="en-GB" dirty="0" smtClean="0"/>
              <a:t> baseline profile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77680" y="2060847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dirty="0" smtClean="0">
                <a:solidFill>
                  <a:schemeClr val="tx2"/>
                </a:solidFill>
              </a:rPr>
              <a:t>bandwidth</a:t>
            </a:r>
          </a:p>
          <a:p>
            <a:pPr marL="0" indent="0" algn="r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max-mbps</a:t>
            </a:r>
          </a:p>
        </p:txBody>
      </p:sp>
    </p:spTree>
    <p:extLst>
      <p:ext uri="{BB962C8B-B14F-4D97-AF65-F5344CB8AC3E}">
        <p14:creationId xmlns:p14="http://schemas.microsoft.com/office/powerpoint/2010/main" val="2468507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Encoding Group Constraints</a:t>
            </a:r>
            <a:br>
              <a:rPr lang="en-GB" dirty="0" smtClean="0"/>
            </a:br>
            <a:r>
              <a:rPr lang="en-GB" dirty="0" smtClean="0"/>
              <a:t>The issues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060848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i="1" dirty="0" smtClean="0"/>
              <a:t>&lt;No specific codecs&gt;</a:t>
            </a:r>
          </a:p>
          <a:p>
            <a:pPr marL="0" indent="0">
              <a:buNone/>
            </a:pPr>
            <a:r>
              <a:rPr lang="en-GB" dirty="0" err="1" smtClean="0"/>
              <a:t>H264</a:t>
            </a:r>
            <a:r>
              <a:rPr lang="en-GB" dirty="0" smtClean="0"/>
              <a:t> baseline profile</a:t>
            </a:r>
          </a:p>
          <a:p>
            <a:pPr marL="0" indent="0">
              <a:buNone/>
            </a:pPr>
            <a:r>
              <a:rPr lang="en-GB" dirty="0" smtClean="0"/>
              <a:t>+ </a:t>
            </a:r>
            <a:r>
              <a:rPr lang="en-GB" dirty="0" err="1" smtClean="0"/>
              <a:t>H264</a:t>
            </a:r>
            <a:r>
              <a:rPr lang="en-GB" dirty="0" smtClean="0"/>
              <a:t> high profile</a:t>
            </a:r>
          </a:p>
          <a:p>
            <a:pPr marL="0" indent="0">
              <a:buNone/>
            </a:pPr>
            <a:r>
              <a:rPr lang="en-GB" dirty="0" smtClean="0"/>
              <a:t>+ </a:t>
            </a:r>
            <a:r>
              <a:rPr lang="en-GB" dirty="0" err="1" smtClean="0"/>
              <a:t>H265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+ …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77680" y="2060847"/>
            <a:ext cx="3898776" cy="406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dirty="0" smtClean="0">
                <a:solidFill>
                  <a:schemeClr val="tx2"/>
                </a:solidFill>
              </a:rPr>
              <a:t>bandwidth</a:t>
            </a:r>
          </a:p>
          <a:p>
            <a:pPr marL="0" indent="0" algn="r">
              <a:buNone/>
            </a:pP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m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ax-mbps</a:t>
            </a:r>
          </a:p>
          <a:p>
            <a:pPr marL="0" indent="0" algn="r">
              <a:buNone/>
            </a:pPr>
            <a:r>
              <a:rPr lang="en-GB" dirty="0" smtClean="0">
                <a:solidFill>
                  <a:srgbClr val="C00000"/>
                </a:solidFill>
              </a:rPr>
              <a:t>???</a:t>
            </a:r>
          </a:p>
          <a:p>
            <a:pPr marL="0" indent="0" algn="r">
              <a:buNone/>
            </a:pPr>
            <a:r>
              <a:rPr lang="en-GB" sz="4800" dirty="0" smtClean="0">
                <a:solidFill>
                  <a:srgbClr val="FF0000"/>
                </a:solidFill>
              </a:rPr>
              <a:t>?!?!</a:t>
            </a:r>
          </a:p>
        </p:txBody>
      </p:sp>
    </p:spTree>
    <p:extLst>
      <p:ext uri="{BB962C8B-B14F-4D97-AF65-F5344CB8AC3E}">
        <p14:creationId xmlns:p14="http://schemas.microsoft.com/office/powerpoint/2010/main" val="318808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CLUE/SDP division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077072"/>
            <a:ext cx="2186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</a:rPr>
              <a:t>SDP</a:t>
            </a:r>
            <a:endParaRPr lang="en-GB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2075364"/>
            <a:ext cx="5616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Captures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Capture Scenes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Simultaneous Transmission Sets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Receiver selection of captures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1497558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CLUE channel</a:t>
            </a:r>
            <a:endParaRPr lang="en-GB" sz="32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65313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Encodings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Encoding Group Constraints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Receiver selection of encodings</a:t>
            </a:r>
          </a:p>
        </p:txBody>
      </p:sp>
    </p:spTree>
    <p:extLst>
      <p:ext uri="{BB962C8B-B14F-4D97-AF65-F5344CB8AC3E}">
        <p14:creationId xmlns:p14="http://schemas.microsoft.com/office/powerpoint/2010/main" val="2921498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CLUE/SDP division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077072"/>
            <a:ext cx="2186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</a:rPr>
              <a:t>SDP</a:t>
            </a:r>
            <a:endParaRPr lang="en-GB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2075364"/>
            <a:ext cx="5616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Captures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Capture Scenes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Simultaneous Transmission Sets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Receiver selection of captures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Encoding Group Constraints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1497558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CLUE channel</a:t>
            </a:r>
            <a:endParaRPr lang="en-GB" sz="32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653136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Encodings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Receiver selection of encodings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491880" y="3789040"/>
            <a:ext cx="15121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948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 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Initial call-flow design with </a:t>
            </a:r>
            <a:r>
              <a:rPr lang="en-GB" b="1" dirty="0" smtClean="0"/>
              <a:t>no</a:t>
            </a:r>
            <a:r>
              <a:rPr lang="en-GB" dirty="0" smtClean="0"/>
              <a:t> changes to SDP</a:t>
            </a:r>
          </a:p>
          <a:p>
            <a:r>
              <a:rPr lang="en-GB" dirty="0" smtClean="0"/>
              <a:t>Separate m-line per send/receive stream</a:t>
            </a:r>
          </a:p>
          <a:p>
            <a:r>
              <a:rPr lang="en-GB" dirty="0" smtClean="0"/>
              <a:t>Separate 5-tuple per stream – no multiplexing</a:t>
            </a:r>
          </a:p>
        </p:txBody>
      </p:sp>
    </p:spTree>
    <p:extLst>
      <p:ext uri="{BB962C8B-B14F-4D97-AF65-F5344CB8AC3E}">
        <p14:creationId xmlns:p14="http://schemas.microsoft.com/office/powerpoint/2010/main" val="1883561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 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Initial call-flow design with </a:t>
            </a:r>
            <a:r>
              <a:rPr lang="en-GB" b="1" dirty="0" smtClean="0"/>
              <a:t>no</a:t>
            </a:r>
            <a:r>
              <a:rPr lang="en-GB" dirty="0" smtClean="0"/>
              <a:t> changes to SDP</a:t>
            </a:r>
          </a:p>
          <a:p>
            <a:r>
              <a:rPr lang="en-GB" dirty="0" smtClean="0"/>
              <a:t>Separate m-line per send/receive stream</a:t>
            </a:r>
          </a:p>
          <a:p>
            <a:r>
              <a:rPr lang="en-GB" dirty="0" smtClean="0"/>
              <a:t>Separate 5-tuple per stream – no multiplexing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Required for disaggregated media case</a:t>
            </a:r>
          </a:p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Allows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CLUE call-flow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design to be separated from SDP multiplexing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design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Later incorporate new multiplexing syntax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03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Initial O/A: Offer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...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m=video 8000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42e016;max-mbps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108000;max-fs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=3600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sendrecv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76056" y="5229200"/>
            <a:ext cx="381642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Initial offer, single video stream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Interoperable with legacy systems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824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 </a:t>
            </a:r>
            <a:r>
              <a:rPr lang="en-GB" dirty="0" smtClean="0"/>
              <a:t>O/A: Offer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m=video 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8000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 smtClean="0">
                <a:solidFill>
                  <a:schemeClr val="tx2">
                    <a:lumMod val="75000"/>
                  </a:schemeClr>
                </a:solidFill>
              </a:rPr>
              <a:t>label:label1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m=video 8002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 smtClean="0">
                <a:solidFill>
                  <a:schemeClr val="tx2">
                    <a:lumMod val="75000"/>
                  </a:schemeClr>
                </a:solidFill>
              </a:rPr>
              <a:t>label:label2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m=video 8004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 smtClean="0">
                <a:solidFill>
                  <a:schemeClr val="tx2">
                    <a:lumMod val="75000"/>
                  </a:schemeClr>
                </a:solidFill>
              </a:rPr>
              <a:t>label:label3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1800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76056" y="5229200"/>
            <a:ext cx="381642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Can send up to three </a:t>
            </a:r>
            <a:r>
              <a:rPr lang="en-GB" smtClean="0">
                <a:solidFill>
                  <a:schemeClr val="tx1"/>
                </a:solidFill>
              </a:rPr>
              <a:t>video streams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542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CLUE Advertisement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>
                <a:solidFill>
                  <a:srgbClr val="C00000"/>
                </a:solidFill>
              </a:rPr>
              <a:t>Advertisement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C00000"/>
                </a:solidFill>
              </a:rPr>
              <a:t>      Capture Scene 1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     Capture 1: Spatial </a:t>
            </a:r>
            <a:r>
              <a:rPr lang="en-GB" sz="1800" dirty="0" err="1" smtClean="0">
                <a:solidFill>
                  <a:srgbClr val="C00000"/>
                </a:solidFill>
              </a:rPr>
              <a:t>params</a:t>
            </a:r>
            <a:r>
              <a:rPr lang="en-GB" sz="1800" dirty="0" smtClean="0">
                <a:solidFill>
                  <a:srgbClr val="C00000"/>
                </a:solidFill>
              </a:rPr>
              <a:t> &lt;left camera&gt;, Encoding </a:t>
            </a:r>
            <a:r>
              <a:rPr lang="en-GB" sz="1800" dirty="0">
                <a:solidFill>
                  <a:srgbClr val="C00000"/>
                </a:solidFill>
              </a:rPr>
              <a:t>G</a:t>
            </a:r>
            <a:r>
              <a:rPr lang="en-GB" sz="1800" dirty="0" smtClean="0">
                <a:solidFill>
                  <a:srgbClr val="C00000"/>
                </a:solidFill>
              </a:rPr>
              <a:t>roup 1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     Capture 2: Spatial </a:t>
            </a:r>
            <a:r>
              <a:rPr lang="en-GB" sz="1800" dirty="0" err="1" smtClean="0">
                <a:solidFill>
                  <a:srgbClr val="C00000"/>
                </a:solidFill>
              </a:rPr>
              <a:t>params</a:t>
            </a:r>
            <a:r>
              <a:rPr lang="en-GB" sz="1800" dirty="0" smtClean="0">
                <a:solidFill>
                  <a:srgbClr val="C00000"/>
                </a:solidFill>
              </a:rPr>
              <a:t> &lt;centre camera&gt;, Encoding Group 1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     Capture 3: Spatial </a:t>
            </a:r>
            <a:r>
              <a:rPr lang="en-GB" sz="1800" dirty="0" err="1" smtClean="0">
                <a:solidFill>
                  <a:srgbClr val="C00000"/>
                </a:solidFill>
              </a:rPr>
              <a:t>params</a:t>
            </a:r>
            <a:r>
              <a:rPr lang="en-GB" sz="1800" dirty="0" smtClean="0">
                <a:solidFill>
                  <a:srgbClr val="C00000"/>
                </a:solidFill>
              </a:rPr>
              <a:t> &lt;right camera&gt;, Encoding Group 1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     Capture 4: Spatial </a:t>
            </a:r>
            <a:r>
              <a:rPr lang="en-GB" sz="1800" dirty="0" err="1" smtClean="0">
                <a:solidFill>
                  <a:srgbClr val="C00000"/>
                </a:solidFill>
              </a:rPr>
              <a:t>params</a:t>
            </a:r>
            <a:r>
              <a:rPr lang="en-GB" sz="1800" dirty="0" smtClean="0">
                <a:solidFill>
                  <a:srgbClr val="C00000"/>
                </a:solidFill>
              </a:rPr>
              <a:t> &lt;switched&gt;, </a:t>
            </a:r>
            <a:r>
              <a:rPr lang="en-GB" sz="1800" dirty="0">
                <a:solidFill>
                  <a:srgbClr val="C00000"/>
                </a:solidFill>
              </a:rPr>
              <a:t>E</a:t>
            </a:r>
            <a:r>
              <a:rPr lang="en-GB" sz="1800" dirty="0" smtClean="0">
                <a:solidFill>
                  <a:srgbClr val="C00000"/>
                </a:solidFill>
              </a:rPr>
              <a:t>ncoding Group 1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C00000"/>
                </a:solidFill>
              </a:rPr>
              <a:t>            Capture Scene Entry: 1,2,3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     Capture Scene Entry: 4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Simultaneous </a:t>
            </a:r>
            <a:r>
              <a:rPr lang="en-GB" sz="1800" dirty="0">
                <a:solidFill>
                  <a:srgbClr val="C00000"/>
                </a:solidFill>
              </a:rPr>
              <a:t>Sets: </a:t>
            </a:r>
            <a:r>
              <a:rPr lang="en-GB" sz="1800" dirty="0" smtClean="0">
                <a:solidFill>
                  <a:srgbClr val="C00000"/>
                </a:solidFill>
              </a:rPr>
              <a:t>1,2,3,4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 </a:t>
            </a:r>
            <a:r>
              <a:rPr lang="en-GB" sz="1800" dirty="0" smtClean="0">
                <a:solidFill>
                  <a:srgbClr val="C00000"/>
                </a:solidFill>
              </a:rPr>
              <a:t>      Encoding Group 1: </a:t>
            </a:r>
            <a:r>
              <a:rPr lang="en-GB" sz="1800" dirty="0" err="1" smtClean="0">
                <a:solidFill>
                  <a:srgbClr val="C00000"/>
                </a:solidFill>
              </a:rPr>
              <a:t>label1</a:t>
            </a:r>
            <a:r>
              <a:rPr lang="en-GB" sz="1800" dirty="0" smtClean="0">
                <a:solidFill>
                  <a:srgbClr val="C00000"/>
                </a:solidFill>
              </a:rPr>
              <a:t>, </a:t>
            </a:r>
            <a:r>
              <a:rPr lang="en-GB" sz="1800" dirty="0" err="1" smtClean="0">
                <a:solidFill>
                  <a:srgbClr val="C00000"/>
                </a:solidFill>
              </a:rPr>
              <a:t>label2</a:t>
            </a:r>
            <a:r>
              <a:rPr lang="en-GB" sz="1800" dirty="0" smtClean="0">
                <a:solidFill>
                  <a:srgbClr val="C00000"/>
                </a:solidFill>
              </a:rPr>
              <a:t>, </a:t>
            </a:r>
            <a:r>
              <a:rPr lang="en-GB" sz="1800" dirty="0" err="1" smtClean="0">
                <a:solidFill>
                  <a:srgbClr val="C00000"/>
                </a:solidFill>
              </a:rPr>
              <a:t>label3</a:t>
            </a:r>
            <a:endParaRPr lang="en-GB" sz="1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76056" y="5229200"/>
            <a:ext cx="381642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Three-camera system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  <a:r>
              <a:rPr lang="en-GB" dirty="0" smtClean="0">
                <a:solidFill>
                  <a:schemeClr val="tx1"/>
                </a:solidFill>
              </a:rPr>
              <a:t>an send all three cameras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OR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can send single, switched stream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294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O/A: Answer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m=video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8000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</a:rPr>
              <a:t>label:label1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m=video 8002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</a:rPr>
              <a:t>label:label2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m=video 8004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42e01e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</a:rPr>
              <a:t>label:label3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sendonly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m=video 8006 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42e016;max-mbps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108000;max-fs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=3600</a:t>
            </a:r>
          </a:p>
          <a:p>
            <a:pPr marL="0" indent="0">
              <a:buNone/>
            </a:pPr>
            <a:r>
              <a:rPr lang="en-GB" sz="7200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 smtClean="0">
                <a:solidFill>
                  <a:schemeClr val="tx2">
                    <a:lumMod val="75000"/>
                  </a:schemeClr>
                </a:solidFill>
              </a:rPr>
              <a:t>label:foo</a:t>
            </a:r>
            <a:endParaRPr lang="en-GB" sz="72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recvonly</a:t>
            </a:r>
            <a:endParaRPr lang="en-GB" sz="72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m=video </a:t>
            </a:r>
            <a:r>
              <a:rPr lang="en-GB" sz="7200" dirty="0" smtClean="0">
                <a:solidFill>
                  <a:schemeClr val="tx2">
                    <a:lumMod val="75000"/>
                  </a:schemeClr>
                </a:solidFill>
              </a:rPr>
              <a:t>8008 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RTP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AVP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96</a:t>
            </a: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rtpmap:96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H264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/90000</a:t>
            </a: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fmtp:96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 profile-level-id=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42e016;max-mbps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108000;max-fs</a:t>
            </a: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=3600</a:t>
            </a:r>
          </a:p>
          <a:p>
            <a:pPr marL="0" indent="0">
              <a:buNone/>
            </a:pPr>
            <a:r>
              <a:rPr lang="en-GB" sz="7200" dirty="0" smtClean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 smtClean="0">
                <a:solidFill>
                  <a:schemeClr val="tx2">
                    <a:lumMod val="75000"/>
                  </a:schemeClr>
                </a:solidFill>
              </a:rPr>
              <a:t>label:bar</a:t>
            </a:r>
            <a:endParaRPr lang="en-GB" sz="72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7200" dirty="0">
                <a:solidFill>
                  <a:schemeClr val="tx2">
                    <a:lumMod val="75000"/>
                  </a:schemeClr>
                </a:solidFill>
              </a:rPr>
              <a:t>a=</a:t>
            </a:r>
            <a:r>
              <a:rPr lang="en-GB" sz="7200" dirty="0" err="1">
                <a:solidFill>
                  <a:schemeClr val="tx2">
                    <a:lumMod val="75000"/>
                  </a:schemeClr>
                </a:solidFill>
              </a:rPr>
              <a:t>recvonly</a:t>
            </a:r>
            <a:endParaRPr lang="en-GB" sz="7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45174" y="1340768"/>
            <a:ext cx="381642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Negotiate two receive video streams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6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743</Words>
  <Application>Microsoft Macintosh PowerPoint</Application>
  <PresentationFormat>On-screen Show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CLUE design meeting  discussion points</vt:lpstr>
      <vt:lpstr>CLUE/SDP division</vt:lpstr>
      <vt:lpstr>CLUE/SDP division</vt:lpstr>
      <vt:lpstr>Plan Z</vt:lpstr>
      <vt:lpstr>Plan Z</vt:lpstr>
      <vt:lpstr>Initial O/A: Offer</vt:lpstr>
      <vt:lpstr>2nd O/A: Offer</vt:lpstr>
      <vt:lpstr>CLUE Advertisement</vt:lpstr>
      <vt:lpstr>3rd O/A: Answer</vt:lpstr>
      <vt:lpstr>CLUE Configure</vt:lpstr>
      <vt:lpstr>What about encoding group constraints?</vt:lpstr>
      <vt:lpstr>Encoding Group Constraints The rationale</vt:lpstr>
      <vt:lpstr>Encoding Group Constraints The issues</vt:lpstr>
      <vt:lpstr>Encoding Group Constraints The issues</vt:lpstr>
      <vt:lpstr>Encoding Group Constraints The issues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Hansen</dc:creator>
  <cp:lastModifiedBy>Mary Barnes</cp:lastModifiedBy>
  <cp:revision>55</cp:revision>
  <dcterms:created xsi:type="dcterms:W3CDTF">2013-03-10T15:57:29Z</dcterms:created>
  <dcterms:modified xsi:type="dcterms:W3CDTF">2013-03-14T10:55:55Z</dcterms:modified>
</cp:coreProperties>
</file>