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64" r:id="rId3"/>
    <p:sldId id="265" r:id="rId4"/>
    <p:sldId id="266" r:id="rId5"/>
    <p:sldId id="259" r:id="rId6"/>
    <p:sldId id="260" r:id="rId7"/>
    <p:sldId id="262" r:id="rId8"/>
    <p:sldId id="263"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7473" autoAdjust="0"/>
  </p:normalViewPr>
  <p:slideViewPr>
    <p:cSldViewPr>
      <p:cViewPr varScale="1">
        <p:scale>
          <a:sx n="93" d="100"/>
          <a:sy n="93" d="100"/>
        </p:scale>
        <p:origin x="-86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F913F9-FF0B-4A2E-A673-4902B2517F05}" type="datetimeFigureOut">
              <a:rPr lang="en-US" smtClean="0"/>
              <a:t>3/13/2013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2962A5-BC28-49EC-8E34-FB0C5F1EF02F}" type="slidenum">
              <a:rPr lang="en-US" smtClean="0"/>
              <a:t>‹#›</a:t>
            </a:fld>
            <a:endParaRPr lang="en-US"/>
          </a:p>
        </p:txBody>
      </p:sp>
    </p:spTree>
    <p:extLst>
      <p:ext uri="{BB962C8B-B14F-4D97-AF65-F5344CB8AC3E}">
        <p14:creationId xmlns:p14="http://schemas.microsoft.com/office/powerpoint/2010/main" val="52184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D2DEFC-7A5C-4759-B3F4-48A2B1F159C3}" type="datetime1">
              <a:rPr lang="en-US" smtClean="0"/>
              <a:t>3/13/2013</a:t>
            </a:fld>
            <a:endParaRPr lang="en-US"/>
          </a:p>
        </p:txBody>
      </p:sp>
      <p:sp>
        <p:nvSpPr>
          <p:cNvPr id="5" name="Footer Placeholder 4"/>
          <p:cNvSpPr>
            <a:spLocks noGrp="1"/>
          </p:cNvSpPr>
          <p:nvPr>
            <p:ph type="ftr" sz="quarter" idx="11"/>
          </p:nvPr>
        </p:nvSpPr>
        <p:spPr/>
        <p:txBody>
          <a:bodyPr/>
          <a:lstStyle/>
          <a:p>
            <a:r>
              <a:rPr lang="en-US" dirty="0" smtClean="0"/>
              <a:t>IETF-86 DHC WG (3/14/2013)</a:t>
            </a:r>
          </a:p>
        </p:txBody>
      </p:sp>
      <p:sp>
        <p:nvSpPr>
          <p:cNvPr id="6" name="Slide Number Placeholder 5"/>
          <p:cNvSpPr>
            <a:spLocks noGrp="1"/>
          </p:cNvSpPr>
          <p:nvPr>
            <p:ph type="sldNum" sz="quarter" idx="12"/>
          </p:nvPr>
        </p:nvSpPr>
        <p:spPr/>
        <p:txBody>
          <a:bodyPr/>
          <a:lstStyle/>
          <a:p>
            <a:fld id="{78C85E6A-EAF9-4CBC-ACC1-C290F3186CF4}" type="slidenum">
              <a:rPr lang="en-US" smtClean="0"/>
              <a:t>‹#›</a:t>
            </a:fld>
            <a:endParaRPr lang="en-US"/>
          </a:p>
        </p:txBody>
      </p:sp>
    </p:spTree>
    <p:extLst>
      <p:ext uri="{BB962C8B-B14F-4D97-AF65-F5344CB8AC3E}">
        <p14:creationId xmlns:p14="http://schemas.microsoft.com/office/powerpoint/2010/main" val="3732684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E1C784-3C88-497E-8458-A2195C6AE5A7}"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dirty="0"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a:t>
            </a:fld>
            <a:endParaRPr lang="en-US"/>
          </a:p>
        </p:txBody>
      </p:sp>
    </p:spTree>
    <p:extLst>
      <p:ext uri="{BB962C8B-B14F-4D97-AF65-F5344CB8AC3E}">
        <p14:creationId xmlns:p14="http://schemas.microsoft.com/office/powerpoint/2010/main" val="41344725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0DE3E-35DC-4815-94EF-AFDA154A15CB}" type="datetime1">
              <a:rPr lang="en-US" smtClean="0"/>
              <a:t>3/13/2013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1">
                <a:solidFill>
                  <a:schemeClr val="tx1">
                    <a:tint val="75000"/>
                  </a:schemeClr>
                </a:solidFill>
              </a:defRPr>
            </a:lvl1pPr>
          </a:lstStyle>
          <a:p>
            <a:r>
              <a:rPr lang="en-US" dirty="0" smtClean="0"/>
              <a:t>IETF-86 DHC WG (3/14/2013)</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85E6A-EAF9-4CBC-ACC1-C290F3186CF4}" type="slidenum">
              <a:rPr lang="en-US" smtClean="0"/>
              <a:t>‹#›</a:t>
            </a:fld>
            <a:endParaRPr lang="en-US"/>
          </a:p>
        </p:txBody>
      </p:sp>
    </p:spTree>
    <p:extLst>
      <p:ext uri="{BB962C8B-B14F-4D97-AF65-F5344CB8AC3E}">
        <p14:creationId xmlns:p14="http://schemas.microsoft.com/office/powerpoint/2010/main" val="3377644592"/>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datatracker.ietf.org/doc/draft-chen-sunset4-traffic-migration/" TargetMode="External"/><Relationship Id="rId2" Type="http://schemas.openxmlformats.org/officeDocument/2006/relationships/hyperlink" Target="http://datatracker.ietf.org/doc/draft-perreault-sunset4-noipv4/" TargetMode="External"/><Relationship Id="rId1" Type="http://schemas.openxmlformats.org/officeDocument/2006/relationships/slideLayout" Target="../slideLayouts/slideLayout2.xml"/><Relationship Id="rId4" Type="http://schemas.openxmlformats.org/officeDocument/2006/relationships/hyperlink" Target="http://datatracker.ietf.org/doc/draft-hiromi-sunset4-termination-ipv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DHC Working Group</a:t>
            </a:r>
            <a:endParaRPr lang="en-US" dirty="0"/>
          </a:p>
        </p:txBody>
      </p:sp>
      <p:sp>
        <p:nvSpPr>
          <p:cNvPr id="3" name="Subtitle 2"/>
          <p:cNvSpPr>
            <a:spLocks noGrp="1"/>
          </p:cNvSpPr>
          <p:nvPr>
            <p:ph type="subTitle" idx="1"/>
          </p:nvPr>
        </p:nvSpPr>
        <p:spPr/>
        <p:txBody>
          <a:bodyPr/>
          <a:lstStyle/>
          <a:p>
            <a:r>
              <a:rPr lang="en-US" dirty="0" smtClean="0"/>
              <a:t>IETF-86</a:t>
            </a:r>
          </a:p>
          <a:p>
            <a:r>
              <a:rPr lang="en-US" dirty="0" smtClean="0"/>
              <a:t>Orlando, Florida, USA</a:t>
            </a:r>
          </a:p>
          <a:p>
            <a:r>
              <a:rPr lang="en-US" dirty="0" smtClean="0"/>
              <a:t>Thursday, March 14, 2013</a:t>
            </a:r>
            <a:endParaRPr lang="en-US" dirty="0"/>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0" y="533400"/>
            <a:ext cx="2667000" cy="141922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477000" y="6248400"/>
            <a:ext cx="1752600" cy="261610"/>
          </a:xfrm>
          <a:prstGeom prst="rect">
            <a:avLst/>
          </a:prstGeom>
          <a:noFill/>
        </p:spPr>
        <p:txBody>
          <a:bodyPr wrap="square" rtlCol="0">
            <a:spAutoFit/>
          </a:bodyPr>
          <a:lstStyle/>
          <a:p>
            <a:r>
              <a:rPr lang="en-US" sz="1100" dirty="0" smtClean="0"/>
              <a:t>Rev 3/13/13 – 15:15 EDT</a:t>
            </a:r>
            <a:endParaRPr lang="en-US" sz="1100" dirty="0"/>
          </a:p>
        </p:txBody>
      </p:sp>
    </p:spTree>
    <p:extLst>
      <p:ext uri="{BB962C8B-B14F-4D97-AF65-F5344CB8AC3E}">
        <p14:creationId xmlns:p14="http://schemas.microsoft.com/office/powerpoint/2010/main" val="354252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Grp="1" noChangeArrowheads="1"/>
          </p:cNvSpPr>
          <p:nvPr>
            <p:ph type="title"/>
          </p:nvPr>
        </p:nvSpPr>
        <p:spPr>
          <a:xfrm>
            <a:off x="984738" y="457200"/>
            <a:ext cx="7162800" cy="533400"/>
          </a:xfrm>
          <a:noFill/>
        </p:spPr>
        <p:txBody>
          <a:bodyPr>
            <a:normAutofit fontScale="90000"/>
          </a:bodyPr>
          <a:lstStyle/>
          <a:p>
            <a:r>
              <a:rPr lang="en-US" smtClean="0"/>
              <a:t>Note Well</a:t>
            </a:r>
          </a:p>
        </p:txBody>
      </p:sp>
      <p:sp>
        <p:nvSpPr>
          <p:cNvPr id="15363" name="Rectangle 6"/>
          <p:cNvSpPr>
            <a:spLocks noGrp="1" noChangeArrowheads="1"/>
          </p:cNvSpPr>
          <p:nvPr>
            <p:ph type="body" idx="1"/>
          </p:nvPr>
        </p:nvSpPr>
        <p:spPr>
          <a:xfrm>
            <a:off x="492369" y="1066800"/>
            <a:ext cx="8159262" cy="5334000"/>
          </a:xfrm>
        </p:spPr>
        <p:txBody>
          <a:bodyPr>
            <a:noAutofit/>
          </a:bodyPr>
          <a:lstStyle/>
          <a:p>
            <a:pPr marL="0" indent="0">
              <a:lnSpc>
                <a:spcPct val="85000"/>
              </a:lnSpc>
              <a:spcBef>
                <a:spcPct val="5000"/>
              </a:spcBef>
              <a:spcAft>
                <a:spcPct val="5000"/>
              </a:spcAft>
              <a:buNone/>
            </a:pPr>
            <a:r>
              <a:rPr lang="en-US" sz="1400" b="1"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marL="0" indent="0">
              <a:lnSpc>
                <a:spcPct val="85000"/>
              </a:lnSpc>
              <a:spcBef>
                <a:spcPct val="5000"/>
              </a:spcBef>
              <a:spcAft>
                <a:spcPct val="5000"/>
              </a:spcAft>
              <a:buNone/>
            </a:pPr>
            <a:endParaRPr lang="en-US" sz="1400" b="1" smtClean="0"/>
          </a:p>
          <a:p>
            <a:pPr>
              <a:lnSpc>
                <a:spcPct val="85000"/>
              </a:lnSpc>
              <a:spcBef>
                <a:spcPct val="5000"/>
              </a:spcBef>
              <a:spcAft>
                <a:spcPct val="5000"/>
              </a:spcAft>
            </a:pPr>
            <a:r>
              <a:rPr lang="en-US" sz="1400" b="1" smtClean="0"/>
              <a:t>The IETF plenary session</a:t>
            </a:r>
          </a:p>
          <a:p>
            <a:pPr>
              <a:lnSpc>
                <a:spcPct val="85000"/>
              </a:lnSpc>
              <a:spcBef>
                <a:spcPct val="5000"/>
              </a:spcBef>
              <a:spcAft>
                <a:spcPct val="5000"/>
              </a:spcAft>
            </a:pPr>
            <a:r>
              <a:rPr lang="en-US" sz="1400" b="1" smtClean="0"/>
              <a:t>The IESG, or any member thereof on behalf of the IESG</a:t>
            </a:r>
          </a:p>
          <a:p>
            <a:pPr>
              <a:lnSpc>
                <a:spcPct val="85000"/>
              </a:lnSpc>
              <a:spcBef>
                <a:spcPct val="5000"/>
              </a:spcBef>
              <a:spcAft>
                <a:spcPct val="5000"/>
              </a:spcAft>
            </a:pPr>
            <a:r>
              <a:rPr lang="en-US" sz="1400" b="1" smtClean="0"/>
              <a:t>Any IETF mailing list, including the IETF list itself, any working group or design team list, or any other list functioning under IETF auspices</a:t>
            </a:r>
          </a:p>
          <a:p>
            <a:pPr>
              <a:lnSpc>
                <a:spcPct val="85000"/>
              </a:lnSpc>
              <a:spcBef>
                <a:spcPct val="5000"/>
              </a:spcBef>
              <a:spcAft>
                <a:spcPct val="5000"/>
              </a:spcAft>
            </a:pPr>
            <a:r>
              <a:rPr lang="en-US" sz="1400" b="1" smtClean="0"/>
              <a:t>Any IETF working group or portion thereof</a:t>
            </a:r>
          </a:p>
          <a:p>
            <a:pPr>
              <a:lnSpc>
                <a:spcPct val="85000"/>
              </a:lnSpc>
              <a:spcBef>
                <a:spcPct val="5000"/>
              </a:spcBef>
              <a:spcAft>
                <a:spcPct val="5000"/>
              </a:spcAft>
            </a:pPr>
            <a:r>
              <a:rPr lang="en-US" sz="1400" b="1" smtClean="0"/>
              <a:t>Any Birds of a Feather (BOF) session</a:t>
            </a:r>
          </a:p>
          <a:p>
            <a:pPr>
              <a:lnSpc>
                <a:spcPct val="85000"/>
              </a:lnSpc>
              <a:spcBef>
                <a:spcPct val="5000"/>
              </a:spcBef>
              <a:spcAft>
                <a:spcPct val="5000"/>
              </a:spcAft>
            </a:pPr>
            <a:r>
              <a:rPr lang="en-US" sz="1400" b="1" smtClean="0"/>
              <a:t>The IAB or any member thereof on behalf of the IAB</a:t>
            </a:r>
          </a:p>
          <a:p>
            <a:pPr>
              <a:lnSpc>
                <a:spcPct val="85000"/>
              </a:lnSpc>
              <a:spcBef>
                <a:spcPct val="5000"/>
              </a:spcBef>
              <a:spcAft>
                <a:spcPct val="5000"/>
              </a:spcAft>
            </a:pPr>
            <a:r>
              <a:rPr lang="en-US" sz="1400" b="1" smtClean="0"/>
              <a:t>The RFC Editor or the Internet-Drafts function</a:t>
            </a:r>
            <a:endParaRPr lang="en-US" sz="1400" b="1" smtClean="0">
              <a:solidFill>
                <a:srgbClr val="000000"/>
              </a:solidFill>
              <a:cs typeface="Times New Roman" charset="0"/>
            </a:endParaRPr>
          </a:p>
          <a:p>
            <a:pPr marL="0" indent="0">
              <a:lnSpc>
                <a:spcPct val="85000"/>
              </a:lnSpc>
              <a:spcBef>
                <a:spcPct val="5000"/>
              </a:spcBef>
              <a:spcAft>
                <a:spcPct val="5000"/>
              </a:spcAft>
              <a:buNone/>
            </a:pPr>
            <a:endParaRPr lang="en-US" sz="1400" b="1" smtClean="0"/>
          </a:p>
          <a:p>
            <a:pPr marL="0" indent="0">
              <a:lnSpc>
                <a:spcPct val="85000"/>
              </a:lnSpc>
              <a:spcBef>
                <a:spcPct val="5000"/>
              </a:spcBef>
              <a:spcAft>
                <a:spcPct val="5000"/>
              </a:spcAft>
              <a:buNone/>
            </a:pPr>
            <a:r>
              <a:rPr lang="en-US" sz="1400" b="1" smtClean="0"/>
              <a:t>All IETF Contributions are subject to the rules of RFC 5378 and RFC 3979 (updated by RFC 4879). </a:t>
            </a:r>
          </a:p>
          <a:p>
            <a:pPr marL="0" indent="0">
              <a:lnSpc>
                <a:spcPct val="85000"/>
              </a:lnSpc>
              <a:spcBef>
                <a:spcPct val="5000"/>
              </a:spcBef>
              <a:spcAft>
                <a:spcPct val="5000"/>
              </a:spcAft>
              <a:buNone/>
            </a:pPr>
            <a:endParaRPr lang="en-US" sz="1400" b="1" smtClean="0"/>
          </a:p>
          <a:p>
            <a:pPr marL="0" indent="0">
              <a:lnSpc>
                <a:spcPct val="85000"/>
              </a:lnSpc>
              <a:spcBef>
                <a:spcPct val="5000"/>
              </a:spcBef>
              <a:spcAft>
                <a:spcPct val="5000"/>
              </a:spcAft>
              <a:buNone/>
            </a:pPr>
            <a:r>
              <a:rPr lang="en-US" sz="1400" b="1" smtClean="0"/>
              <a:t>Statements made outside of an IETF session, mailing list or other function, that are clearly not intended to be input to an IETF activity, group or function, are not IETF Contributions in the context of this notice.</a:t>
            </a:r>
          </a:p>
          <a:p>
            <a:pPr marL="0" indent="0">
              <a:lnSpc>
                <a:spcPct val="85000"/>
              </a:lnSpc>
              <a:spcBef>
                <a:spcPct val="5000"/>
              </a:spcBef>
              <a:spcAft>
                <a:spcPct val="5000"/>
              </a:spcAft>
              <a:buNone/>
            </a:pPr>
            <a:endParaRPr lang="en-US" sz="1400" b="1" smtClean="0"/>
          </a:p>
          <a:p>
            <a:pPr marL="0" indent="0">
              <a:lnSpc>
                <a:spcPct val="85000"/>
              </a:lnSpc>
              <a:spcBef>
                <a:spcPct val="5000"/>
              </a:spcBef>
              <a:spcAft>
                <a:spcPct val="5000"/>
              </a:spcAft>
              <a:buNone/>
            </a:pPr>
            <a:r>
              <a:rPr lang="en-US" sz="1400" b="1" smtClean="0"/>
              <a:t>Please consult RFC 5378 and RFC 3979 for details. </a:t>
            </a:r>
          </a:p>
          <a:p>
            <a:pPr marL="0" indent="0">
              <a:lnSpc>
                <a:spcPct val="85000"/>
              </a:lnSpc>
              <a:spcBef>
                <a:spcPct val="5000"/>
              </a:spcBef>
              <a:spcAft>
                <a:spcPct val="5000"/>
              </a:spcAft>
              <a:buNone/>
            </a:pPr>
            <a:endParaRPr lang="en-US" sz="1400" b="1" smtClean="0"/>
          </a:p>
          <a:p>
            <a:pPr marL="0" indent="0">
              <a:lnSpc>
                <a:spcPct val="85000"/>
              </a:lnSpc>
              <a:spcBef>
                <a:spcPct val="5000"/>
              </a:spcBef>
              <a:spcAft>
                <a:spcPct val="5000"/>
              </a:spcAft>
              <a:buNone/>
            </a:pPr>
            <a:r>
              <a:rPr lang="en-US" sz="1400" b="1" smtClean="0"/>
              <a:t>A participant in any IETF activity is deemed to accept all IETF rules of process, as documented in Best Current Practices RFCs and IESG Statements.</a:t>
            </a:r>
          </a:p>
          <a:p>
            <a:pPr marL="0" indent="0">
              <a:lnSpc>
                <a:spcPct val="85000"/>
              </a:lnSpc>
              <a:spcBef>
                <a:spcPct val="5000"/>
              </a:spcBef>
              <a:spcAft>
                <a:spcPct val="5000"/>
              </a:spcAft>
              <a:buNone/>
            </a:pPr>
            <a:endParaRPr lang="en-US" sz="1400" b="1" smtClean="0"/>
          </a:p>
          <a:p>
            <a:pPr marL="0" indent="0">
              <a:lnSpc>
                <a:spcPct val="85000"/>
              </a:lnSpc>
              <a:spcBef>
                <a:spcPct val="5000"/>
              </a:spcBef>
              <a:spcAft>
                <a:spcPct val="5000"/>
              </a:spcAft>
              <a:buNone/>
            </a:pPr>
            <a:r>
              <a:rPr lang="en-US" sz="1400" b="1" smtClean="0"/>
              <a:t>A participant in any IETF activity acknowledges that written, audio and video records of meetings may be made and may be available to the public.</a:t>
            </a:r>
            <a:endParaRPr lang="en-US" sz="1400" b="1" dirty="0" smtClean="0"/>
          </a:p>
        </p:txBody>
      </p:sp>
      <p:pic>
        <p:nvPicPr>
          <p:cNvPr id="4" name="Picture 2" descr="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2400"/>
            <a:ext cx="1333500" cy="709613"/>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fld id="{CD981D51-3412-4492-B9F1-A217DF83D569}" type="datetime1">
              <a:rPr lang="en-US" smtClean="0"/>
              <a:t>3/13/2013</a:t>
            </a:fld>
            <a:endParaRPr lang="en-US" dirty="0"/>
          </a:p>
        </p:txBody>
      </p:sp>
      <p:sp>
        <p:nvSpPr>
          <p:cNvPr id="6" name="Footer Placeholder 5"/>
          <p:cNvSpPr>
            <a:spLocks noGrp="1"/>
          </p:cNvSpPr>
          <p:nvPr>
            <p:ph type="ftr" sz="quarter" idx="11"/>
          </p:nvPr>
        </p:nvSpPr>
        <p:spPr/>
        <p:txBody>
          <a:bodyPr/>
          <a:lstStyle/>
          <a:p>
            <a:r>
              <a:rPr lang="en-US" smtClean="0"/>
              <a:t>IETF-86 DHC WG (3/14/2013)</a:t>
            </a:r>
            <a:endParaRPr lang="en-US" dirty="0"/>
          </a:p>
        </p:txBody>
      </p:sp>
      <p:sp>
        <p:nvSpPr>
          <p:cNvPr id="7" name="Slide Number Placeholder 6"/>
          <p:cNvSpPr>
            <a:spLocks noGrp="1"/>
          </p:cNvSpPr>
          <p:nvPr>
            <p:ph type="sldNum" sz="quarter" idx="12"/>
          </p:nvPr>
        </p:nvSpPr>
        <p:spPr/>
        <p:txBody>
          <a:bodyPr/>
          <a:lstStyle/>
          <a:p>
            <a:fld id="{78C85E6A-EAF9-4CBC-ACC1-C290F3186CF4}" type="slidenum">
              <a:rPr lang="en-US" smtClean="0"/>
              <a:t>2</a:t>
            </a:fld>
            <a:endParaRPr lang="en-US"/>
          </a:p>
        </p:txBody>
      </p:sp>
    </p:spTree>
    <p:extLst>
      <p:ext uri="{BB962C8B-B14F-4D97-AF65-F5344CB8AC3E}">
        <p14:creationId xmlns:p14="http://schemas.microsoft.com/office/powerpoint/2010/main" val="2377615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DHC WG Chairs Update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Outgoing co-chairs:</a:t>
            </a:r>
          </a:p>
          <a:p>
            <a:pPr lvl="1"/>
            <a:r>
              <a:rPr lang="en-US" dirty="0" smtClean="0"/>
              <a:t>Ted Lemon – Taking over as Internet Area Director (replacing Ralph Droms)</a:t>
            </a:r>
          </a:p>
          <a:p>
            <a:pPr lvl="1"/>
            <a:r>
              <a:rPr lang="en-US" dirty="0" smtClean="0"/>
              <a:t>John Brzozowski – New v6ops WG co-chair</a:t>
            </a:r>
          </a:p>
          <a:p>
            <a:r>
              <a:rPr lang="en-US" b="1" dirty="0" smtClean="0"/>
              <a:t>Thanks to both for all their hard work and great leadership</a:t>
            </a:r>
            <a:r>
              <a:rPr lang="en-US" dirty="0" smtClean="0"/>
              <a:t> for:</a:t>
            </a:r>
          </a:p>
          <a:p>
            <a:pPr lvl="1"/>
            <a:r>
              <a:rPr lang="en-US" dirty="0" smtClean="0"/>
              <a:t>John – over the 5+ years (since January 2008)</a:t>
            </a:r>
          </a:p>
          <a:p>
            <a:pPr lvl="1"/>
            <a:r>
              <a:rPr lang="en-US" dirty="0" smtClean="0"/>
              <a:t>Ted – 4 years (since March 2009)</a:t>
            </a:r>
          </a:p>
          <a:p>
            <a:r>
              <a:rPr lang="en-US" dirty="0" smtClean="0"/>
              <a:t>New co-chairs:</a:t>
            </a:r>
          </a:p>
          <a:p>
            <a:pPr lvl="1"/>
            <a:r>
              <a:rPr lang="en-US" dirty="0" smtClean="0"/>
              <a:t>Bernie Volz</a:t>
            </a:r>
          </a:p>
          <a:p>
            <a:pPr lvl="1"/>
            <a:r>
              <a:rPr lang="en-US" dirty="0"/>
              <a:t>Tomek </a:t>
            </a:r>
            <a:r>
              <a:rPr lang="en-US" dirty="0" smtClean="0"/>
              <a:t>Mrugalski</a:t>
            </a:r>
          </a:p>
        </p:txBody>
      </p:sp>
      <p:sp>
        <p:nvSpPr>
          <p:cNvPr id="4" name="Date Placeholder 3"/>
          <p:cNvSpPr>
            <a:spLocks noGrp="1"/>
          </p:cNvSpPr>
          <p:nvPr>
            <p:ph type="dt" sz="half" idx="10"/>
          </p:nvPr>
        </p:nvSpPr>
        <p:spPr/>
        <p:txBody>
          <a:bodyPr/>
          <a:lstStyle/>
          <a:p>
            <a:fld id="{1FE1C784-3C88-497E-8458-A2195C6AE5A7}"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3</a:t>
            </a:fld>
            <a:endParaRPr lang="en-US"/>
          </a:p>
        </p:txBody>
      </p:sp>
    </p:spTree>
    <p:extLst>
      <p:ext uri="{BB962C8B-B14F-4D97-AF65-F5344CB8AC3E}">
        <p14:creationId xmlns:p14="http://schemas.microsoft.com/office/powerpoint/2010/main" val="476027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04800" y="1600200"/>
            <a:ext cx="8382000" cy="4525963"/>
          </a:xfrm>
        </p:spPr>
        <p:txBody>
          <a:bodyPr>
            <a:normAutofit fontScale="62500" lnSpcReduction="20000"/>
          </a:bodyPr>
          <a:lstStyle/>
          <a:p>
            <a:pPr marL="914400" indent="-914400">
              <a:buNone/>
            </a:pPr>
            <a:r>
              <a:rPr lang="en-US" dirty="0" smtClean="0"/>
              <a:t>1510	Agenda Bashing &amp; Working </a:t>
            </a:r>
            <a:r>
              <a:rPr lang="en-US" dirty="0"/>
              <a:t>Group Status – Chairs [</a:t>
            </a:r>
            <a:r>
              <a:rPr lang="en-US" dirty="0" smtClean="0"/>
              <a:t>15 </a:t>
            </a:r>
            <a:r>
              <a:rPr lang="en-US" dirty="0"/>
              <a:t>min]</a:t>
            </a:r>
          </a:p>
          <a:p>
            <a:pPr marL="914400" indent="-914400">
              <a:buNone/>
            </a:pPr>
            <a:r>
              <a:rPr lang="en-US" dirty="0" smtClean="0"/>
              <a:t>1525	DHCP </a:t>
            </a:r>
            <a:r>
              <a:rPr lang="en-US" dirty="0"/>
              <a:t>Directorate / WG Re-charter – Ted Lemon [15 min</a:t>
            </a:r>
            <a:r>
              <a:rPr lang="en-US" dirty="0" smtClean="0"/>
              <a:t>]</a:t>
            </a:r>
          </a:p>
          <a:p>
            <a:pPr marL="914400" indent="-914400">
              <a:buNone/>
            </a:pPr>
            <a:r>
              <a:rPr lang="en-US" dirty="0" smtClean="0"/>
              <a:t>1540 </a:t>
            </a:r>
            <a:r>
              <a:rPr lang="en-US" dirty="0"/>
              <a:t>	draft-rajtar-dhc-v4configuration – Ian </a:t>
            </a:r>
            <a:r>
              <a:rPr lang="en-US" dirty="0" err="1"/>
              <a:t>Farrer</a:t>
            </a:r>
            <a:r>
              <a:rPr lang="en-US" dirty="0"/>
              <a:t> [10 min</a:t>
            </a:r>
            <a:r>
              <a:rPr lang="en-US" dirty="0" smtClean="0"/>
              <a:t>]</a:t>
            </a:r>
          </a:p>
          <a:p>
            <a:pPr marL="914400" indent="-914400">
              <a:buNone/>
            </a:pPr>
            <a:r>
              <a:rPr lang="en-US" dirty="0" smtClean="0"/>
              <a:t>1550 	Obtaining </a:t>
            </a:r>
            <a:r>
              <a:rPr lang="en-US" dirty="0"/>
              <a:t>IPv4 Parameters in IPv6 Networks – Ted Lemon [30 min</a:t>
            </a:r>
            <a:r>
              <a:rPr lang="en-US" dirty="0" smtClean="0"/>
              <a:t>]</a:t>
            </a:r>
            <a:endParaRPr lang="en-US" dirty="0"/>
          </a:p>
          <a:p>
            <a:pPr marL="914400" indent="-914400">
              <a:buNone/>
            </a:pPr>
            <a:r>
              <a:rPr lang="en-US" dirty="0" smtClean="0"/>
              <a:t>1620	draft-</a:t>
            </a:r>
            <a:r>
              <a:rPr lang="en-US" dirty="0" err="1" smtClean="0"/>
              <a:t>ietf</a:t>
            </a:r>
            <a:r>
              <a:rPr lang="en-US" dirty="0" smtClean="0"/>
              <a:t>-</a:t>
            </a:r>
            <a:r>
              <a:rPr lang="en-US" dirty="0" err="1" smtClean="0"/>
              <a:t>dhc</a:t>
            </a:r>
            <a:r>
              <a:rPr lang="en-US" dirty="0" smtClean="0"/>
              <a:t>-</a:t>
            </a:r>
            <a:r>
              <a:rPr lang="en-US" dirty="0" err="1" smtClean="0"/>
              <a:t>addr</a:t>
            </a:r>
            <a:r>
              <a:rPr lang="en-US" dirty="0" smtClean="0"/>
              <a:t>-registration </a:t>
            </a:r>
            <a:r>
              <a:rPr lang="en-US" dirty="0"/>
              <a:t>– Sheng Jiang [10 min]</a:t>
            </a:r>
          </a:p>
          <a:p>
            <a:pPr marL="914400" indent="-914400">
              <a:buNone/>
            </a:pPr>
            <a:r>
              <a:rPr lang="en-US" dirty="0" smtClean="0"/>
              <a:t>1630	draft-asati-dhc-ipv6-autoconfig-address-tracking </a:t>
            </a:r>
            <a:r>
              <a:rPr lang="en-US" dirty="0"/>
              <a:t>– Rajiv Asati [10 </a:t>
            </a:r>
            <a:r>
              <a:rPr lang="en-US" dirty="0" smtClean="0"/>
              <a:t>min]</a:t>
            </a:r>
          </a:p>
          <a:p>
            <a:pPr marL="914400" indent="-914400">
              <a:buNone/>
            </a:pPr>
            <a:r>
              <a:rPr lang="en-US" dirty="0" smtClean="0"/>
              <a:t>1640	draft-</a:t>
            </a:r>
            <a:r>
              <a:rPr lang="en-US" dirty="0" err="1" smtClean="0"/>
              <a:t>bhandari</a:t>
            </a:r>
            <a:r>
              <a:rPr lang="en-US" dirty="0" smtClean="0"/>
              <a:t>-</a:t>
            </a:r>
            <a:r>
              <a:rPr lang="en-US" dirty="0" err="1" smtClean="0"/>
              <a:t>dhc</a:t>
            </a:r>
            <a:r>
              <a:rPr lang="en-US" dirty="0" smtClean="0"/>
              <a:t>-class-based-prefix </a:t>
            </a:r>
            <a:r>
              <a:rPr lang="en-US" dirty="0"/>
              <a:t>– </a:t>
            </a:r>
            <a:r>
              <a:rPr lang="en-US" dirty="0" err="1"/>
              <a:t>Jouni</a:t>
            </a:r>
            <a:r>
              <a:rPr lang="en-US" dirty="0"/>
              <a:t> </a:t>
            </a:r>
            <a:r>
              <a:rPr lang="en-US" dirty="0" err="1"/>
              <a:t>Korhonen</a:t>
            </a:r>
            <a:r>
              <a:rPr lang="en-US" dirty="0"/>
              <a:t> &amp; Sri </a:t>
            </a:r>
            <a:r>
              <a:rPr lang="en-US" dirty="0" err="1"/>
              <a:t>Gundavelli</a:t>
            </a:r>
            <a:r>
              <a:rPr lang="en-US" dirty="0"/>
              <a:t> [10 min</a:t>
            </a:r>
            <a:r>
              <a:rPr lang="en-US" dirty="0" smtClean="0"/>
              <a:t>]</a:t>
            </a:r>
          </a:p>
          <a:p>
            <a:pPr marL="914400" indent="-914400">
              <a:buNone/>
            </a:pPr>
            <a:r>
              <a:rPr lang="en-US" dirty="0" smtClean="0"/>
              <a:t>1650	draft-ietf-dhc-dhcpv6-tunnel – Ole </a:t>
            </a:r>
            <a:r>
              <a:rPr lang="en-US" dirty="0" err="1" smtClean="0"/>
              <a:t>Troan</a:t>
            </a:r>
            <a:r>
              <a:rPr lang="en-US" dirty="0" smtClean="0"/>
              <a:t> [10 min]</a:t>
            </a:r>
          </a:p>
          <a:p>
            <a:pPr marL="914400" indent="-914400">
              <a:buNone/>
            </a:pPr>
            <a:r>
              <a:rPr lang="en-US" dirty="0" smtClean="0"/>
              <a:t>1700	Issues </a:t>
            </a:r>
            <a:r>
              <a:rPr lang="en-US" dirty="0"/>
              <a:t>with Multiple Provisioning Domains – </a:t>
            </a:r>
            <a:r>
              <a:rPr lang="en-US" dirty="0" smtClean="0"/>
              <a:t>Ted </a:t>
            </a:r>
            <a:r>
              <a:rPr lang="en-US" dirty="0"/>
              <a:t>Lemon [10 </a:t>
            </a:r>
            <a:r>
              <a:rPr lang="en-US" dirty="0" smtClean="0"/>
              <a:t>min]</a:t>
            </a:r>
          </a:p>
          <a:p>
            <a:pPr marL="914400" indent="-914400">
              <a:buNone/>
            </a:pPr>
            <a:r>
              <a:rPr lang="en-US" dirty="0" smtClean="0"/>
              <a:t>1710-1730	Break</a:t>
            </a:r>
          </a:p>
          <a:p>
            <a:pPr marL="914400" indent="-914400">
              <a:buNone/>
            </a:pPr>
            <a:r>
              <a:rPr lang="en-US" dirty="0" smtClean="0"/>
              <a:t>1730-1830	Extra time</a:t>
            </a:r>
          </a:p>
        </p:txBody>
      </p:sp>
      <p:sp>
        <p:nvSpPr>
          <p:cNvPr id="4" name="Date Placeholder 3"/>
          <p:cNvSpPr>
            <a:spLocks noGrp="1"/>
          </p:cNvSpPr>
          <p:nvPr>
            <p:ph type="dt" sz="half" idx="10"/>
          </p:nvPr>
        </p:nvSpPr>
        <p:spPr/>
        <p:txBody>
          <a:bodyPr/>
          <a:lstStyle/>
          <a:p>
            <a:fld id="{1FE1C784-3C88-497E-8458-A2195C6AE5A7}"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4</a:t>
            </a:fld>
            <a:endParaRPr lang="en-US"/>
          </a:p>
        </p:txBody>
      </p:sp>
    </p:spTree>
    <p:extLst>
      <p:ext uri="{BB962C8B-B14F-4D97-AF65-F5344CB8AC3E}">
        <p14:creationId xmlns:p14="http://schemas.microsoft.com/office/powerpoint/2010/main" val="246329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 In the IESG</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dirty="0" smtClean="0"/>
              <a:t>draft-ietf-dhc-dhcpv6-redundancy-consider </a:t>
            </a:r>
            <a:r>
              <a:rPr lang="en-US" b="1" dirty="0" smtClean="0"/>
              <a:t>published</a:t>
            </a:r>
            <a:r>
              <a:rPr lang="en-US" dirty="0" smtClean="0"/>
              <a:t> as RFC 6853</a:t>
            </a:r>
          </a:p>
          <a:p>
            <a:r>
              <a:rPr lang="en-US" dirty="0" smtClean="0"/>
              <a:t>draft-</a:t>
            </a:r>
            <a:r>
              <a:rPr lang="en-US" dirty="0" err="1" smtClean="0"/>
              <a:t>ietf</a:t>
            </a:r>
            <a:r>
              <a:rPr lang="en-US" dirty="0" smtClean="0"/>
              <a:t>-</a:t>
            </a:r>
            <a:r>
              <a:rPr lang="en-US" dirty="0" err="1" smtClean="0"/>
              <a:t>dhc</a:t>
            </a:r>
            <a:r>
              <a:rPr lang="en-US" dirty="0" smtClean="0"/>
              <a:t>-client-id </a:t>
            </a:r>
            <a:r>
              <a:rPr lang="en-US" b="1" dirty="0" smtClean="0"/>
              <a:t>published</a:t>
            </a:r>
            <a:r>
              <a:rPr lang="en-US" dirty="0" smtClean="0"/>
              <a:t> as RFC 6842</a:t>
            </a:r>
          </a:p>
          <a:p>
            <a:r>
              <a:rPr lang="en-US" dirty="0" smtClean="0"/>
              <a:t>draft-ietf-dhc-dhcpv4-bulk-leasequery </a:t>
            </a:r>
            <a:r>
              <a:rPr lang="en-US" b="1" dirty="0" smtClean="0"/>
              <a:t>waiting</a:t>
            </a:r>
            <a:r>
              <a:rPr lang="en-US" dirty="0" smtClean="0"/>
              <a:t> on draft-</a:t>
            </a:r>
            <a:r>
              <a:rPr lang="en-US" dirty="0" err="1" smtClean="0"/>
              <a:t>ietf</a:t>
            </a:r>
            <a:r>
              <a:rPr lang="en-US" dirty="0" smtClean="0"/>
              <a:t>-</a:t>
            </a:r>
            <a:r>
              <a:rPr lang="en-US" dirty="0" err="1" smtClean="0"/>
              <a:t>dhc</a:t>
            </a:r>
            <a:r>
              <a:rPr lang="en-US" dirty="0" smtClean="0"/>
              <a:t>-relay-id-</a:t>
            </a:r>
            <a:r>
              <a:rPr lang="en-US" dirty="0" err="1" smtClean="0"/>
              <a:t>suboption</a:t>
            </a:r>
            <a:endParaRPr lang="en-US" dirty="0" smtClean="0"/>
          </a:p>
          <a:p>
            <a:r>
              <a:rPr lang="en-US" dirty="0" smtClean="0"/>
              <a:t>draft-</a:t>
            </a:r>
            <a:r>
              <a:rPr lang="en-US" dirty="0" err="1" smtClean="0"/>
              <a:t>ietf</a:t>
            </a:r>
            <a:r>
              <a:rPr lang="en-US" dirty="0" smtClean="0"/>
              <a:t>-</a:t>
            </a:r>
            <a:r>
              <a:rPr lang="en-US" dirty="0" err="1" smtClean="0"/>
              <a:t>dhc</a:t>
            </a:r>
            <a:r>
              <a:rPr lang="en-US" dirty="0" smtClean="0"/>
              <a:t>-relay-id-</a:t>
            </a:r>
            <a:r>
              <a:rPr lang="en-US" dirty="0" err="1" smtClean="0"/>
              <a:t>suboption</a:t>
            </a:r>
            <a:r>
              <a:rPr lang="en-US" dirty="0" smtClean="0"/>
              <a:t> </a:t>
            </a:r>
            <a:r>
              <a:rPr lang="en-US" b="1" dirty="0" smtClean="0"/>
              <a:t>approved</a:t>
            </a:r>
            <a:r>
              <a:rPr lang="en-US" dirty="0" smtClean="0"/>
              <a:t> </a:t>
            </a:r>
          </a:p>
          <a:p>
            <a:r>
              <a:rPr lang="en-US" dirty="0" smtClean="0"/>
              <a:t>draft-ietf-dhc-secure-dhcpv6 under </a:t>
            </a:r>
            <a:r>
              <a:rPr lang="en-US" b="1" dirty="0" smtClean="0"/>
              <a:t>review </a:t>
            </a:r>
            <a:br>
              <a:rPr lang="en-US" b="1" dirty="0" smtClean="0"/>
            </a:br>
            <a:r>
              <a:rPr lang="en-US" dirty="0" smtClean="0"/>
              <a:t>(4 discusses, revised ID needed)</a:t>
            </a:r>
            <a:endParaRPr lang="en-US" b="1" dirty="0" smtClean="0"/>
          </a:p>
          <a:p>
            <a:r>
              <a:rPr lang="en-US" dirty="0" smtClean="0"/>
              <a:t>draft-ietf-dhc-dhcpv6-client-link-layer-addr-opt </a:t>
            </a:r>
            <a:r>
              <a:rPr lang="en-US" b="1" dirty="0" smtClean="0"/>
              <a:t>approved </a:t>
            </a:r>
            <a:r>
              <a:rPr lang="en-US" dirty="0" smtClean="0"/>
              <a:t>(in RFC Ed queue now)</a:t>
            </a:r>
            <a:endParaRPr lang="en-US" dirty="0"/>
          </a:p>
          <a:p>
            <a:endParaRPr lang="en-US" dirty="0"/>
          </a:p>
        </p:txBody>
      </p:sp>
      <p:sp>
        <p:nvSpPr>
          <p:cNvPr id="4" name="Date Placeholder 3"/>
          <p:cNvSpPr>
            <a:spLocks noGrp="1"/>
          </p:cNvSpPr>
          <p:nvPr>
            <p:ph type="dt" sz="half" idx="10"/>
          </p:nvPr>
        </p:nvSpPr>
        <p:spPr/>
        <p:txBody>
          <a:bodyPr/>
          <a:lstStyle/>
          <a:p>
            <a:fld id="{D234B3BD-CC92-425E-8316-F786E16EE1F2}"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5</a:t>
            </a:fld>
            <a:endParaRPr lang="en-US"/>
          </a:p>
        </p:txBody>
      </p:sp>
    </p:spTree>
    <p:extLst>
      <p:ext uri="{BB962C8B-B14F-4D97-AF65-F5344CB8AC3E}">
        <p14:creationId xmlns:p14="http://schemas.microsoft.com/office/powerpoint/2010/main" val="90032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 In the WG (1/3)</a:t>
            </a:r>
            <a:endParaRPr lang="en-US" dirty="0"/>
          </a:p>
        </p:txBody>
      </p:sp>
      <p:sp>
        <p:nvSpPr>
          <p:cNvPr id="3" name="Content Placeholder 2"/>
          <p:cNvSpPr>
            <a:spLocks noGrp="1"/>
          </p:cNvSpPr>
          <p:nvPr>
            <p:ph idx="1"/>
          </p:nvPr>
        </p:nvSpPr>
        <p:spPr>
          <a:xfrm>
            <a:off x="457200" y="1295400"/>
            <a:ext cx="8229600" cy="4572000"/>
          </a:xfrm>
        </p:spPr>
        <p:txBody>
          <a:bodyPr>
            <a:normAutofit fontScale="77500" lnSpcReduction="20000"/>
          </a:bodyPr>
          <a:lstStyle/>
          <a:p>
            <a:pPr marL="514350" indent="-514350">
              <a:buFont typeface="+mj-lt"/>
              <a:buAutoNum type="arabicPeriod"/>
            </a:pPr>
            <a:r>
              <a:rPr lang="en-US" dirty="0" smtClean="0"/>
              <a:t>draft-ietf-dhc-failover-requirements-03</a:t>
            </a:r>
          </a:p>
          <a:p>
            <a:pPr marL="914400" lvl="1" indent="-514350"/>
            <a:r>
              <a:rPr lang="en-US" dirty="0" smtClean="0"/>
              <a:t>WGLC PASSED (with chairs)</a:t>
            </a:r>
          </a:p>
          <a:p>
            <a:pPr marL="514350" indent="-514350">
              <a:buFont typeface="+mj-lt"/>
              <a:buAutoNum type="arabicPeriod"/>
            </a:pPr>
            <a:r>
              <a:rPr lang="en-US" dirty="0" smtClean="0"/>
              <a:t>draft-ietf-dhc-dhcpv6-radius-opt-09</a:t>
            </a:r>
          </a:p>
          <a:p>
            <a:pPr marL="914400" lvl="1" indent="-514350"/>
            <a:r>
              <a:rPr lang="en-US" dirty="0" smtClean="0"/>
              <a:t>WGLC PASSED (with chairs)</a:t>
            </a:r>
          </a:p>
          <a:p>
            <a:pPr marL="514350" indent="-514350">
              <a:buFont typeface="+mj-lt"/>
              <a:buAutoNum type="arabicPeriod"/>
            </a:pPr>
            <a:r>
              <a:rPr lang="en-US" dirty="0" smtClean="0"/>
              <a:t>draft-ietf-dhc-triggered-reconfigure-04</a:t>
            </a:r>
          </a:p>
          <a:p>
            <a:pPr marL="914400" lvl="1" indent="-514350"/>
            <a:r>
              <a:rPr lang="en-US" dirty="0" smtClean="0"/>
              <a:t>WGLC PASSED (with chairs)</a:t>
            </a:r>
          </a:p>
          <a:p>
            <a:pPr marL="514350" indent="-514350">
              <a:buFont typeface="+mj-lt"/>
              <a:buAutoNum type="arabicPeriod"/>
            </a:pPr>
            <a:r>
              <a:rPr lang="en-US" dirty="0" smtClean="0"/>
              <a:t>draft-ietf-dhc-dhcpv6-load-balancing-00</a:t>
            </a:r>
          </a:p>
          <a:p>
            <a:pPr marL="914400" lvl="1" indent="-514350"/>
            <a:r>
              <a:rPr lang="en-US" dirty="0" smtClean="0"/>
              <a:t>WGLC PASSED (with chairs)</a:t>
            </a:r>
          </a:p>
          <a:p>
            <a:pPr marL="514350" indent="-514350">
              <a:buFont typeface="+mj-lt"/>
              <a:buAutoNum type="arabicPeriod"/>
            </a:pPr>
            <a:r>
              <a:rPr lang="en-US" dirty="0" smtClean="0"/>
              <a:t>draft-ietf-dhc-dns-pd-00</a:t>
            </a:r>
          </a:p>
          <a:p>
            <a:pPr marL="914400" lvl="1" indent="-514350"/>
            <a:r>
              <a:rPr lang="en-US" dirty="0" smtClean="0"/>
              <a:t>adopted by WG</a:t>
            </a:r>
          </a:p>
          <a:p>
            <a:pPr marL="514350" indent="-514350">
              <a:buFont typeface="+mj-lt"/>
              <a:buAutoNum type="arabicPeriod"/>
            </a:pPr>
            <a:r>
              <a:rPr lang="en-US" dirty="0" smtClean="0"/>
              <a:t>draft-ietf-dhc-dhcpv6-tunnel-01</a:t>
            </a:r>
          </a:p>
          <a:p>
            <a:pPr marL="914400" lvl="1" indent="-514350"/>
            <a:r>
              <a:rPr lang="en-US" dirty="0"/>
              <a:t>e</a:t>
            </a:r>
            <a:r>
              <a:rPr lang="en-US" dirty="0" smtClean="0"/>
              <a:t>xpired, on agenda</a:t>
            </a:r>
          </a:p>
        </p:txBody>
      </p:sp>
      <p:sp>
        <p:nvSpPr>
          <p:cNvPr id="4" name="Date Placeholder 3"/>
          <p:cNvSpPr>
            <a:spLocks noGrp="1"/>
          </p:cNvSpPr>
          <p:nvPr>
            <p:ph type="dt" sz="half" idx="10"/>
          </p:nvPr>
        </p:nvSpPr>
        <p:spPr/>
        <p:txBody>
          <a:bodyPr/>
          <a:lstStyle/>
          <a:p>
            <a:fld id="{14597C46-E693-44AA-AAD5-B668234D58AF}"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dirty="0"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6</a:t>
            </a:fld>
            <a:endParaRPr lang="en-US"/>
          </a:p>
        </p:txBody>
      </p:sp>
    </p:spTree>
    <p:extLst>
      <p:ext uri="{BB962C8B-B14F-4D97-AF65-F5344CB8AC3E}">
        <p14:creationId xmlns:p14="http://schemas.microsoft.com/office/powerpoint/2010/main" val="3177718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 In the WG (2/3)</a:t>
            </a:r>
            <a:endParaRPr lang="en-US" dirty="0"/>
          </a:p>
        </p:txBody>
      </p:sp>
      <p:sp>
        <p:nvSpPr>
          <p:cNvPr id="3" name="Content Placeholder 2"/>
          <p:cNvSpPr>
            <a:spLocks noGrp="1"/>
          </p:cNvSpPr>
          <p:nvPr>
            <p:ph idx="1"/>
          </p:nvPr>
        </p:nvSpPr>
        <p:spPr>
          <a:xfrm>
            <a:off x="457200" y="1295400"/>
            <a:ext cx="8229600" cy="4495800"/>
          </a:xfrm>
        </p:spPr>
        <p:txBody>
          <a:bodyPr>
            <a:normAutofit fontScale="77500" lnSpcReduction="20000"/>
          </a:bodyPr>
          <a:lstStyle/>
          <a:p>
            <a:pPr marL="514350" indent="-514350">
              <a:buFont typeface="+mj-lt"/>
              <a:buAutoNum type="arabicPeriod" startAt="7"/>
            </a:pPr>
            <a:r>
              <a:rPr lang="en-US" dirty="0" smtClean="0"/>
              <a:t>draft-ietf-dhc-dhcpv6-failover-design-02</a:t>
            </a:r>
          </a:p>
          <a:p>
            <a:pPr marL="914400" lvl="1" indent="-514350"/>
            <a:r>
              <a:rPr lang="en-US" dirty="0" smtClean="0"/>
              <a:t>Reviews needed</a:t>
            </a:r>
          </a:p>
          <a:p>
            <a:pPr marL="514350" indent="-514350">
              <a:buFont typeface="+mj-lt"/>
              <a:buAutoNum type="arabicPeriod" startAt="7"/>
            </a:pPr>
            <a:r>
              <a:rPr lang="en-US" dirty="0" smtClean="0"/>
              <a:t>draft-ietf-dhc-option-guidelines-10</a:t>
            </a:r>
          </a:p>
          <a:p>
            <a:pPr marL="914400" lvl="1" indent="-514350"/>
            <a:r>
              <a:rPr lang="en-US" dirty="0" smtClean="0"/>
              <a:t>ready for WGLC, chairs will initiate shortly</a:t>
            </a:r>
          </a:p>
          <a:p>
            <a:pPr marL="514350" indent="-514350">
              <a:buFont typeface="+mj-lt"/>
              <a:buAutoNum type="arabicPeriod" startAt="7"/>
            </a:pPr>
            <a:r>
              <a:rPr lang="en-US" dirty="0" smtClean="0"/>
              <a:t>draft-ietf-dhc-addr-registration-02</a:t>
            </a:r>
          </a:p>
          <a:p>
            <a:pPr marL="914400" lvl="1" indent="-514350"/>
            <a:r>
              <a:rPr lang="en-US" dirty="0" smtClean="0"/>
              <a:t>on agenda</a:t>
            </a:r>
          </a:p>
          <a:p>
            <a:pPr marL="514350" indent="-514350">
              <a:buFont typeface="+mj-lt"/>
              <a:buAutoNum type="arabicPeriod" startAt="7"/>
            </a:pPr>
            <a:r>
              <a:rPr lang="en-US" dirty="0" smtClean="0"/>
              <a:t>draft-ietf-dhc-container-opt-06</a:t>
            </a:r>
          </a:p>
          <a:p>
            <a:pPr marL="914400" lvl="1" indent="-514350"/>
            <a:r>
              <a:rPr lang="en-US" dirty="0" smtClean="0"/>
              <a:t>WGLC requested, chairs will initiate shortly</a:t>
            </a:r>
          </a:p>
          <a:p>
            <a:pPr marL="514350" indent="-514350">
              <a:buFont typeface="+mj-lt"/>
              <a:buAutoNum type="arabicPeriod" startAt="7"/>
            </a:pPr>
            <a:r>
              <a:rPr lang="en-US" dirty="0" smtClean="0"/>
              <a:t>draft-ietf-dhc-dhcpv4-over-ipv6-05</a:t>
            </a:r>
          </a:p>
          <a:p>
            <a:pPr marL="914400" lvl="1" indent="-514350"/>
            <a:r>
              <a:rPr lang="en-US" dirty="0"/>
              <a:t>o</a:t>
            </a:r>
            <a:r>
              <a:rPr lang="en-US" dirty="0" smtClean="0"/>
              <a:t>n agenda (Ted)</a:t>
            </a:r>
          </a:p>
          <a:p>
            <a:pPr marL="514350" indent="-514350">
              <a:buFont typeface="+mj-lt"/>
              <a:buAutoNum type="arabicPeriod" startAt="7"/>
            </a:pPr>
            <a:r>
              <a:rPr lang="en-US" dirty="0" smtClean="0"/>
              <a:t>draft-ietf-dhc-dhcpv6-solmaxrt-update-00</a:t>
            </a:r>
          </a:p>
          <a:p>
            <a:pPr marL="914400" lvl="1" indent="-514350"/>
            <a:r>
              <a:rPr lang="en-US" dirty="0" smtClean="0"/>
              <a:t>needs update, WGLC?</a:t>
            </a:r>
          </a:p>
        </p:txBody>
      </p:sp>
      <p:sp>
        <p:nvSpPr>
          <p:cNvPr id="4" name="Date Placeholder 3"/>
          <p:cNvSpPr>
            <a:spLocks noGrp="1"/>
          </p:cNvSpPr>
          <p:nvPr>
            <p:ph type="dt" sz="half" idx="10"/>
          </p:nvPr>
        </p:nvSpPr>
        <p:spPr/>
        <p:txBody>
          <a:bodyPr/>
          <a:lstStyle/>
          <a:p>
            <a:fld id="{25DEE467-584A-40A0-87EC-D09050D22961}"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7</a:t>
            </a:fld>
            <a:endParaRPr lang="en-US"/>
          </a:p>
        </p:txBody>
      </p:sp>
    </p:spTree>
    <p:extLst>
      <p:ext uri="{BB962C8B-B14F-4D97-AF65-F5344CB8AC3E}">
        <p14:creationId xmlns:p14="http://schemas.microsoft.com/office/powerpoint/2010/main" val="2698211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 In the WG (3/3)</a:t>
            </a:r>
            <a:endParaRPr lang="en-US" dirty="0"/>
          </a:p>
        </p:txBody>
      </p:sp>
      <p:sp>
        <p:nvSpPr>
          <p:cNvPr id="3" name="Content Placeholder 2"/>
          <p:cNvSpPr>
            <a:spLocks noGrp="1"/>
          </p:cNvSpPr>
          <p:nvPr>
            <p:ph idx="1"/>
          </p:nvPr>
        </p:nvSpPr>
        <p:spPr>
          <a:xfrm>
            <a:off x="457200" y="1295400"/>
            <a:ext cx="8229600" cy="4953000"/>
          </a:xfrm>
        </p:spPr>
        <p:txBody>
          <a:bodyPr>
            <a:normAutofit fontScale="77500" lnSpcReduction="20000"/>
          </a:bodyPr>
          <a:lstStyle/>
          <a:p>
            <a:pPr marL="514350" indent="-514350">
              <a:buFont typeface="+mj-lt"/>
              <a:buAutoNum type="arabicPeriod" startAt="13"/>
            </a:pPr>
            <a:r>
              <a:rPr lang="en-US" dirty="0" smtClean="0"/>
              <a:t>draft-ietf-dhc-dhcpv6-stateful-issues-03</a:t>
            </a:r>
          </a:p>
          <a:p>
            <a:pPr marL="914400" lvl="1" indent="-514350"/>
            <a:r>
              <a:rPr lang="en-US" dirty="0" smtClean="0"/>
              <a:t>WGLC comments, update needed</a:t>
            </a:r>
          </a:p>
          <a:p>
            <a:pPr marL="514350" indent="-514350">
              <a:buFont typeface="+mj-lt"/>
              <a:buAutoNum type="arabicPeriod" startAt="13"/>
            </a:pPr>
            <a:r>
              <a:rPr lang="en-US" dirty="0" smtClean="0"/>
              <a:t>draft-ietf-dhc-dhcpv6-prefix-pool-opt-02</a:t>
            </a:r>
          </a:p>
          <a:p>
            <a:pPr marL="914400" lvl="1" indent="-514350"/>
            <a:r>
              <a:rPr lang="en-US" dirty="0" smtClean="0"/>
              <a:t>WGLC requested, chairs will initiate shortly</a:t>
            </a:r>
          </a:p>
          <a:p>
            <a:pPr marL="514350" indent="-514350">
              <a:buFont typeface="+mj-lt"/>
              <a:buAutoNum type="arabicPeriod" startAt="13"/>
            </a:pPr>
            <a:r>
              <a:rPr lang="en-US" dirty="0" smtClean="0"/>
              <a:t>draft-ietf-dhc-host-gen-id-05 &amp; draft-ietf-dhc-cga-config-dhcpv6-04</a:t>
            </a:r>
          </a:p>
          <a:p>
            <a:pPr marL="914400" lvl="1" indent="-514350"/>
            <a:r>
              <a:rPr lang="en-US" dirty="0"/>
              <a:t>i</a:t>
            </a:r>
            <a:r>
              <a:rPr lang="en-US" dirty="0" smtClean="0"/>
              <a:t>s there still interest in/and value to WG?</a:t>
            </a:r>
            <a:endParaRPr lang="en-US" dirty="0"/>
          </a:p>
          <a:p>
            <a:pPr marL="514350" indent="-514350">
              <a:buFont typeface="+mj-lt"/>
              <a:buAutoNum type="arabicPeriod" startAt="13"/>
            </a:pPr>
            <a:r>
              <a:rPr lang="en-US" dirty="0" smtClean="0"/>
              <a:t>draft-bhandari-dhc-class-based-prefix-04</a:t>
            </a:r>
          </a:p>
          <a:p>
            <a:pPr marL="857250" lvl="1" indent="-457200"/>
            <a:r>
              <a:rPr lang="en-US" dirty="0" smtClean="0"/>
              <a:t>authors would like WG to adopt, on agenda</a:t>
            </a:r>
          </a:p>
          <a:p>
            <a:pPr marL="514350" indent="-514350">
              <a:buFont typeface="+mj-lt"/>
              <a:buAutoNum type="arabicPeriod" startAt="13"/>
            </a:pPr>
            <a:r>
              <a:rPr lang="en-US" dirty="0" smtClean="0"/>
              <a:t>draft-rajtar-dhc-v4configuration-01</a:t>
            </a:r>
          </a:p>
          <a:p>
            <a:pPr marL="914400" lvl="1" indent="-514350"/>
            <a:r>
              <a:rPr lang="en-US" dirty="0" smtClean="0"/>
              <a:t>updated based on WG adoption discussion, on agenda</a:t>
            </a:r>
          </a:p>
          <a:p>
            <a:pPr marL="514350" indent="-514350">
              <a:buFont typeface="+mj-lt"/>
              <a:buAutoNum type="arabicPeriod" startAt="13"/>
            </a:pPr>
            <a:r>
              <a:rPr lang="en-US" dirty="0" smtClean="0"/>
              <a:t>draft-mrugalski-softwire-dhcpv4-over-v6-option-01</a:t>
            </a:r>
          </a:p>
          <a:p>
            <a:pPr marL="914400" lvl="1" indent="-514350"/>
            <a:r>
              <a:rPr lang="en-US" dirty="0" smtClean="0"/>
              <a:t>IPv4 in IPv6 networks discussion on agenda, depending on the outcome call for adoption or drop</a:t>
            </a:r>
          </a:p>
        </p:txBody>
      </p:sp>
      <p:sp>
        <p:nvSpPr>
          <p:cNvPr id="4" name="Date Placeholder 3"/>
          <p:cNvSpPr>
            <a:spLocks noGrp="1"/>
          </p:cNvSpPr>
          <p:nvPr>
            <p:ph type="dt" sz="half" idx="10"/>
          </p:nvPr>
        </p:nvSpPr>
        <p:spPr/>
        <p:txBody>
          <a:bodyPr/>
          <a:lstStyle/>
          <a:p>
            <a:fld id="{8CB0A9A4-7ADB-4BD9-8C2B-2B50C3E4A954}"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8</a:t>
            </a:fld>
            <a:endParaRPr lang="en-US"/>
          </a:p>
        </p:txBody>
      </p:sp>
    </p:spTree>
    <p:extLst>
      <p:ext uri="{BB962C8B-B14F-4D97-AF65-F5344CB8AC3E}">
        <p14:creationId xmlns:p14="http://schemas.microsoft.com/office/powerpoint/2010/main" val="590511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unset4 / </a:t>
            </a:r>
            <a:r>
              <a:rPr lang="en-US" dirty="0" err="1" smtClean="0"/>
              <a:t>dhc</a:t>
            </a:r>
            <a:r>
              <a:rPr lang="en-US" dirty="0" smtClean="0"/>
              <a:t> WG</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dirty="0" smtClean="0"/>
              <a:t>For Berlin, we plan:</a:t>
            </a:r>
          </a:p>
          <a:p>
            <a:pPr lvl="1"/>
            <a:r>
              <a:rPr lang="en-US" dirty="0" err="1" smtClean="0"/>
              <a:t>dhc</a:t>
            </a:r>
            <a:r>
              <a:rPr lang="en-US" dirty="0" smtClean="0"/>
              <a:t> WG meeting</a:t>
            </a:r>
          </a:p>
          <a:p>
            <a:pPr lvl="1"/>
            <a:r>
              <a:rPr lang="en-US" dirty="0" smtClean="0"/>
              <a:t>Joint sunset4 / </a:t>
            </a:r>
            <a:r>
              <a:rPr lang="en-US" dirty="0" err="1" smtClean="0"/>
              <a:t>dhc</a:t>
            </a:r>
            <a:r>
              <a:rPr lang="en-US" dirty="0" smtClean="0"/>
              <a:t> WG meeting focused on:</a:t>
            </a:r>
          </a:p>
          <a:p>
            <a:pPr lvl="2"/>
            <a:r>
              <a:rPr lang="en-US" dirty="0" smtClean="0"/>
              <a:t>Non-direct IPv4 service issues (i.e., IPv4 over IPv6)</a:t>
            </a:r>
          </a:p>
          <a:p>
            <a:pPr lvl="2"/>
            <a:r>
              <a:rPr lang="en-US" dirty="0" smtClean="0"/>
              <a:t>Limited IPv4 connectivity</a:t>
            </a:r>
            <a:r>
              <a:rPr lang="en-US" dirty="0"/>
              <a:t> </a:t>
            </a:r>
            <a:r>
              <a:rPr lang="en-US" dirty="0" smtClean="0"/>
              <a:t>(i.e., no </a:t>
            </a:r>
            <a:r>
              <a:rPr lang="en-US" dirty="0"/>
              <a:t>I</a:t>
            </a:r>
            <a:r>
              <a:rPr lang="en-US" dirty="0" smtClean="0"/>
              <a:t>nternet service)</a:t>
            </a:r>
          </a:p>
          <a:p>
            <a:pPr lvl="2"/>
            <a:r>
              <a:rPr lang="en-US" dirty="0" smtClean="0"/>
              <a:t>No IPv4 service (i.e., how to stop DHCPv4, …)</a:t>
            </a:r>
          </a:p>
          <a:p>
            <a:pPr lvl="2"/>
            <a:r>
              <a:rPr lang="en-US" dirty="0" smtClean="0"/>
              <a:t>Potential “sunset4” drafts of interest</a:t>
            </a:r>
          </a:p>
          <a:p>
            <a:pPr lvl="3"/>
            <a:r>
              <a:rPr lang="en-US" dirty="0" smtClean="0">
                <a:hlinkClick r:id="rId2"/>
              </a:rPr>
              <a:t>draft-perreault-sunset4-noipv4-02</a:t>
            </a:r>
            <a:r>
              <a:rPr lang="en-US" dirty="0" smtClean="0"/>
              <a:t> (integrates </a:t>
            </a:r>
            <a:r>
              <a:rPr lang="en-US" dirty="0" smtClean="0">
                <a:hlinkClick r:id="rId3"/>
              </a:rPr>
              <a:t>draft-chen-sunset4-traffic-migration-00</a:t>
            </a:r>
            <a:r>
              <a:rPr lang="en-US" dirty="0" smtClean="0"/>
              <a:t>)</a:t>
            </a:r>
            <a:endParaRPr lang="en-US" dirty="0" smtClean="0">
              <a:hlinkClick r:id="rId4"/>
            </a:endParaRPr>
          </a:p>
          <a:p>
            <a:pPr lvl="2"/>
            <a:r>
              <a:rPr lang="en-US" dirty="0" smtClean="0"/>
              <a:t>More </a:t>
            </a:r>
            <a:r>
              <a:rPr lang="en-US" dirty="0"/>
              <a:t>details will be provided on the mailing </a:t>
            </a:r>
            <a:r>
              <a:rPr lang="en-US" dirty="0" smtClean="0"/>
              <a:t>lists</a:t>
            </a:r>
            <a:endParaRPr lang="en-US" dirty="0"/>
          </a:p>
        </p:txBody>
      </p:sp>
      <p:sp>
        <p:nvSpPr>
          <p:cNvPr id="4" name="Date Placeholder 3"/>
          <p:cNvSpPr>
            <a:spLocks noGrp="1"/>
          </p:cNvSpPr>
          <p:nvPr>
            <p:ph type="dt" sz="half" idx="10"/>
          </p:nvPr>
        </p:nvSpPr>
        <p:spPr/>
        <p:txBody>
          <a:bodyPr/>
          <a:lstStyle/>
          <a:p>
            <a:fld id="{1FE1C784-3C88-497E-8458-A2195C6AE5A7}" type="datetime1">
              <a:rPr lang="en-US" smtClean="0"/>
              <a:t>3/13/2013</a:t>
            </a:fld>
            <a:endParaRPr lang="en-US" dirty="0"/>
          </a:p>
        </p:txBody>
      </p:sp>
      <p:sp>
        <p:nvSpPr>
          <p:cNvPr id="5" name="Footer Placeholder 4"/>
          <p:cNvSpPr>
            <a:spLocks noGrp="1"/>
          </p:cNvSpPr>
          <p:nvPr>
            <p:ph type="ftr" sz="quarter" idx="11"/>
          </p:nvPr>
        </p:nvSpPr>
        <p:spPr/>
        <p:txBody>
          <a:bodyPr/>
          <a:lstStyle/>
          <a:p>
            <a:r>
              <a:rPr lang="en-US" smtClean="0"/>
              <a:t>IETF-86 DHC WG (3/14/2013)</a:t>
            </a:r>
            <a:endParaRPr lang="en-US" dirty="0"/>
          </a:p>
        </p:txBody>
      </p:sp>
      <p:sp>
        <p:nvSpPr>
          <p:cNvPr id="6" name="Slide Number Placeholder 5"/>
          <p:cNvSpPr>
            <a:spLocks noGrp="1"/>
          </p:cNvSpPr>
          <p:nvPr>
            <p:ph type="sldNum" sz="quarter" idx="12"/>
          </p:nvPr>
        </p:nvSpPr>
        <p:spPr/>
        <p:txBody>
          <a:bodyPr/>
          <a:lstStyle/>
          <a:p>
            <a:fld id="{78C85E6A-EAF9-4CBC-ACC1-C290F3186CF4}" type="slidenum">
              <a:rPr lang="en-US" smtClean="0"/>
              <a:t>9</a:t>
            </a:fld>
            <a:endParaRPr lang="en-US"/>
          </a:p>
        </p:txBody>
      </p:sp>
    </p:spTree>
    <p:extLst>
      <p:ext uri="{BB962C8B-B14F-4D97-AF65-F5344CB8AC3E}">
        <p14:creationId xmlns:p14="http://schemas.microsoft.com/office/powerpoint/2010/main" val="2289039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687</Words>
  <Application>Microsoft Office PowerPoint</Application>
  <PresentationFormat>On-screen Show (4:3)</PresentationFormat>
  <Paragraphs>127</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DHC Working Group</vt:lpstr>
      <vt:lpstr>Note Well</vt:lpstr>
      <vt:lpstr>DHC WG Chairs Update</vt:lpstr>
      <vt:lpstr>Agenda</vt:lpstr>
      <vt:lpstr>Status – In the IESG</vt:lpstr>
      <vt:lpstr>Status – In the WG (1/3)</vt:lpstr>
      <vt:lpstr>Status – In the WG (2/3)</vt:lpstr>
      <vt:lpstr>Status – In the WG (3/3)</vt:lpstr>
      <vt:lpstr>sunset4 / dhc WG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DHC Working Group</dc:title>
  <dc:creator>Bernie Volz (volz)</dc:creator>
  <cp:lastModifiedBy>Bernie Volz (volz)</cp:lastModifiedBy>
  <cp:revision>30</cp:revision>
  <dcterms:created xsi:type="dcterms:W3CDTF">2013-03-09T21:24:41Z</dcterms:created>
  <dcterms:modified xsi:type="dcterms:W3CDTF">2013-03-13T17:50:04Z</dcterms:modified>
</cp:coreProperties>
</file>