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0"/>
  </p:notesMasterIdLst>
  <p:sldIdLst>
    <p:sldId id="304" r:id="rId2"/>
    <p:sldId id="330" r:id="rId3"/>
    <p:sldId id="318" r:id="rId4"/>
    <p:sldId id="316" r:id="rId5"/>
    <p:sldId id="339" r:id="rId6"/>
    <p:sldId id="336" r:id="rId7"/>
    <p:sldId id="340" r:id="rId8"/>
    <p:sldId id="338"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457200" rtl="0" eaLnBrk="1" latinLnBrk="0" hangingPunct="1">
      <a:defRPr kern="1200">
        <a:solidFill>
          <a:schemeClr val="tx1"/>
        </a:solidFill>
        <a:latin typeface="Arial" charset="0"/>
        <a:ea typeface="+mn-ea"/>
        <a:cs typeface="+mn-cs"/>
      </a:defRPr>
    </a:lvl6pPr>
    <a:lvl7pPr marL="2743200" algn="l" defTabSz="457200" rtl="0" eaLnBrk="1" latinLnBrk="0" hangingPunct="1">
      <a:defRPr kern="1200">
        <a:solidFill>
          <a:schemeClr val="tx1"/>
        </a:solidFill>
        <a:latin typeface="Arial" charset="0"/>
        <a:ea typeface="+mn-ea"/>
        <a:cs typeface="+mn-cs"/>
      </a:defRPr>
    </a:lvl7pPr>
    <a:lvl8pPr marL="3200400" algn="l" defTabSz="457200" rtl="0" eaLnBrk="1" latinLnBrk="0" hangingPunct="1">
      <a:defRPr kern="1200">
        <a:solidFill>
          <a:schemeClr val="tx1"/>
        </a:solidFill>
        <a:latin typeface="Arial" charset="0"/>
        <a:ea typeface="+mn-ea"/>
        <a:cs typeface="+mn-cs"/>
      </a:defRPr>
    </a:lvl8pPr>
    <a:lvl9pPr marL="3657600" algn="l" defTabSz="4572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DC929"/>
    <a:srgbClr val="A2D468"/>
    <a:srgbClr val="FF3300"/>
    <a:srgbClr val="2D3B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800"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6553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554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554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6554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F4C1E66-4C9D-E749-9322-70FF9AC0FEF7}" type="slidenum">
              <a:rPr lang="en-US"/>
              <a:pPr>
                <a:defRPr/>
              </a:pPr>
              <a:t>‹#›</a:t>
            </a:fld>
            <a:endParaRPr lang="en-US"/>
          </a:p>
        </p:txBody>
      </p:sp>
    </p:spTree>
    <p:extLst>
      <p:ext uri="{BB962C8B-B14F-4D97-AF65-F5344CB8AC3E}">
        <p14:creationId xmlns:p14="http://schemas.microsoft.com/office/powerpoint/2010/main" val="9981650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F4C1E66-4C9D-E749-9322-70FF9AC0FEF7}" type="slidenum">
              <a:rPr lang="en-US" smtClean="0"/>
              <a:pPr>
                <a:defRPr/>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F4C1E66-4C9D-E749-9322-70FF9AC0FEF7}" type="slidenum">
              <a:rPr lang="en-US" smtClean="0"/>
              <a:pPr>
                <a:defRPr/>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sp>
        <p:nvSpPr>
          <p:cNvPr id="5"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pic>
        <p:nvPicPr>
          <p:cNvPr id="6" name="Picture 41" descr="ietflogo"/>
          <p:cNvPicPr>
            <a:picLocks noChangeAspect="1" noChangeArrowheads="1"/>
          </p:cNvPicPr>
          <p:nvPr/>
        </p:nvPicPr>
        <p:blipFill>
          <a:blip r:embed="rId2" cstate="print"/>
          <a:srcRect/>
          <a:stretch>
            <a:fillRect/>
          </a:stretch>
        </p:blipFill>
        <p:spPr bwMode="auto">
          <a:xfrm>
            <a:off x="7391400" y="2971800"/>
            <a:ext cx="1524000" cy="871538"/>
          </a:xfrm>
          <a:prstGeom prst="rect">
            <a:avLst/>
          </a:prstGeom>
          <a:noFill/>
          <a:ln w="9525">
            <a:noFill/>
            <a:miter lim="800000"/>
            <a:headEnd/>
            <a:tailEnd/>
          </a:ln>
        </p:spPr>
      </p:pic>
      <p:sp>
        <p:nvSpPr>
          <p:cNvPr id="11267"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11268"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7" name="Rectangle 5"/>
          <p:cNvSpPr>
            <a:spLocks noGrp="1" noChangeArrowheads="1"/>
          </p:cNvSpPr>
          <p:nvPr>
            <p:ph type="dt" sz="half" idx="10"/>
          </p:nvPr>
        </p:nvSpPr>
        <p:spPr/>
        <p:txBody>
          <a:bodyPr/>
          <a:lstStyle>
            <a:lvl1pPr>
              <a:defRPr/>
            </a:lvl1pPr>
          </a:lstStyle>
          <a:p>
            <a:pPr>
              <a:defRPr/>
            </a:pPr>
            <a:endParaRPr lang="en-US"/>
          </a:p>
        </p:txBody>
      </p:sp>
      <p:sp>
        <p:nvSpPr>
          <p:cNvPr id="8" name="Rectangle 6"/>
          <p:cNvSpPr>
            <a:spLocks noGrp="1" noChangeArrowheads="1"/>
          </p:cNvSpPr>
          <p:nvPr>
            <p:ph type="ftr" sz="quarter" idx="11"/>
          </p:nvPr>
        </p:nvSpPr>
        <p:spPr/>
        <p:txBody>
          <a:bodyPr/>
          <a:lstStyle>
            <a:lvl1pPr>
              <a:defRPr/>
            </a:lvl1pPr>
          </a:lstStyle>
          <a:p>
            <a:pPr>
              <a:defRPr/>
            </a:pPr>
            <a:endParaRPr lang="en-US"/>
          </a:p>
        </p:txBody>
      </p:sp>
      <p:sp>
        <p:nvSpPr>
          <p:cNvPr id="9" name="Rectangle 7"/>
          <p:cNvSpPr>
            <a:spLocks noGrp="1" noChangeArrowheads="1"/>
          </p:cNvSpPr>
          <p:nvPr>
            <p:ph type="sldNum" sz="quarter" idx="12"/>
          </p:nvPr>
        </p:nvSpPr>
        <p:spPr/>
        <p:txBody>
          <a:bodyPr/>
          <a:lstStyle>
            <a:lvl1pPr>
              <a:defRPr/>
            </a:lvl1pPr>
          </a:lstStyle>
          <a:p>
            <a:pPr>
              <a:defRPr/>
            </a:pPr>
            <a:fld id="{011A7142-77F7-8C47-86E1-86D258C9C54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1DF57FEC-51D3-1744-BC1B-B2F7C26A5C8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79E309E4-537C-8540-A716-E783834BD97C}"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E4AF905F-AD6E-184D-B725-741883218D0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4BB8CE0A-8F81-2245-8625-13B13B0047F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32D2FF31-85BB-5E46-BB18-50418ADFC18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C0F68F3C-3906-BB42-9104-4C74B7F4258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p>
        </p:txBody>
      </p:sp>
      <p:sp>
        <p:nvSpPr>
          <p:cNvPr id="9" name="Rectangle 7"/>
          <p:cNvSpPr>
            <a:spLocks noGrp="1" noChangeArrowheads="1"/>
          </p:cNvSpPr>
          <p:nvPr>
            <p:ph type="sldNum" sz="quarter" idx="12"/>
          </p:nvPr>
        </p:nvSpPr>
        <p:spPr>
          <a:ln/>
        </p:spPr>
        <p:txBody>
          <a:bodyPr/>
          <a:lstStyle>
            <a:lvl1pPr>
              <a:defRPr/>
            </a:lvl1pPr>
          </a:lstStyle>
          <a:p>
            <a:pPr>
              <a:defRPr/>
            </a:pPr>
            <a:fld id="{C4675EAE-EF2B-654A-BA37-E0AA1E09240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p>
        </p:txBody>
      </p:sp>
      <p:sp>
        <p:nvSpPr>
          <p:cNvPr id="5" name="Rectangle 7"/>
          <p:cNvSpPr>
            <a:spLocks noGrp="1" noChangeArrowheads="1"/>
          </p:cNvSpPr>
          <p:nvPr>
            <p:ph type="sldNum" sz="quarter" idx="12"/>
          </p:nvPr>
        </p:nvSpPr>
        <p:spPr>
          <a:ln/>
        </p:spPr>
        <p:txBody>
          <a:bodyPr/>
          <a:lstStyle>
            <a:lvl1pPr>
              <a:defRPr/>
            </a:lvl1pPr>
          </a:lstStyle>
          <a:p>
            <a:pPr>
              <a:defRPr/>
            </a:pPr>
            <a:fld id="{5D937592-5B49-B74F-B01A-E8105061A38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p>
        </p:txBody>
      </p:sp>
      <p:sp>
        <p:nvSpPr>
          <p:cNvPr id="4" name="Rectangle 7"/>
          <p:cNvSpPr>
            <a:spLocks noGrp="1" noChangeArrowheads="1"/>
          </p:cNvSpPr>
          <p:nvPr>
            <p:ph type="sldNum" sz="quarter" idx="12"/>
          </p:nvPr>
        </p:nvSpPr>
        <p:spPr>
          <a:ln/>
        </p:spPr>
        <p:txBody>
          <a:bodyPr/>
          <a:lstStyle>
            <a:lvl1pPr>
              <a:defRPr/>
            </a:lvl1pPr>
          </a:lstStyle>
          <a:p>
            <a:pPr>
              <a:defRPr/>
            </a:pPr>
            <a:fld id="{7DA8D378-C723-4E48-966A-13BA88D8BAB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24CF4A93-3567-7A4E-81F3-AE22EE755AB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916135F0-D5AD-124A-B317-0005B1E4470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Line 2"/>
          <p:cNvSpPr>
            <a:spLocks noChangeShapeType="1"/>
          </p:cNvSpPr>
          <p:nvPr/>
        </p:nvSpPr>
        <p:spPr bwMode="auto">
          <a:xfrm>
            <a:off x="7391400" y="0"/>
            <a:ext cx="0" cy="1524000"/>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68580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45"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US"/>
          </a:p>
        </p:txBody>
      </p:sp>
      <p:sp>
        <p:nvSpPr>
          <p:cNvPr id="10246"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US"/>
          </a:p>
        </p:txBody>
      </p:sp>
      <p:sp>
        <p:nvSpPr>
          <p:cNvPr id="10247"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fld id="{1360A5A3-6F0B-624D-ADA5-32B0EC141D2F}" type="slidenum">
              <a:rPr lang="en-US"/>
              <a:pPr>
                <a:defRPr/>
              </a:pPr>
              <a:t>‹#›</a:t>
            </a:fld>
            <a:endParaRPr lang="en-US"/>
          </a:p>
        </p:txBody>
      </p:sp>
      <p:pic>
        <p:nvPicPr>
          <p:cNvPr id="1032" name="Picture 40" descr="ietflogo"/>
          <p:cNvPicPr>
            <a:picLocks noChangeAspect="1" noChangeArrowheads="1"/>
          </p:cNvPicPr>
          <p:nvPr/>
        </p:nvPicPr>
        <p:blipFill>
          <a:blip r:embed="rId14" cstate="print"/>
          <a:srcRect/>
          <a:stretch>
            <a:fillRect/>
          </a:stretch>
        </p:blipFill>
        <p:spPr bwMode="auto">
          <a:xfrm>
            <a:off x="7391400" y="228600"/>
            <a:ext cx="1524000" cy="8715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62" r:id="rId1"/>
    <p:sldLayoutId id="2147483851" r:id="rId2"/>
    <p:sldLayoutId id="2147483852" r:id="rId3"/>
    <p:sldLayoutId id="2147483853" r:id="rId4"/>
    <p:sldLayoutId id="2147483854" r:id="rId5"/>
    <p:sldLayoutId id="2147483855" r:id="rId6"/>
    <p:sldLayoutId id="2147483856" r:id="rId7"/>
    <p:sldLayoutId id="2147483857" r:id="rId8"/>
    <p:sldLayoutId id="2147483858" r:id="rId9"/>
    <p:sldLayoutId id="2147483859" r:id="rId10"/>
    <p:sldLayoutId id="2147483860" r:id="rId11"/>
    <p:sldLayoutId id="2147483861" r:id="rId12"/>
  </p:sldLayoutIdLst>
  <p:timing>
    <p:tnLst>
      <p:par>
        <p:cTn xmlns:p14="http://schemas.microsoft.com/office/powerpoint/2010/mai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ＭＳ Ｐゴシック" charset="-128"/>
          <a:cs typeface="ＭＳ Ｐゴシック" charset="-128"/>
        </a:defRPr>
      </a:lvl1pPr>
      <a:lvl2pPr algn="l" rtl="0" eaLnBrk="0" fontAlgn="base" hangingPunct="0">
        <a:spcBef>
          <a:spcPct val="0"/>
        </a:spcBef>
        <a:spcAft>
          <a:spcPct val="0"/>
        </a:spcAft>
        <a:defRPr sz="3900" b="1">
          <a:solidFill>
            <a:schemeClr val="tx2"/>
          </a:solidFill>
          <a:latin typeface="Arial" charset="0"/>
          <a:ea typeface="ＭＳ Ｐゴシック" charset="-128"/>
          <a:cs typeface="ＭＳ Ｐゴシック" charset="-128"/>
        </a:defRPr>
      </a:lvl2pPr>
      <a:lvl3pPr algn="l" rtl="0" eaLnBrk="0" fontAlgn="base" hangingPunct="0">
        <a:spcBef>
          <a:spcPct val="0"/>
        </a:spcBef>
        <a:spcAft>
          <a:spcPct val="0"/>
        </a:spcAft>
        <a:defRPr sz="3900" b="1">
          <a:solidFill>
            <a:schemeClr val="tx2"/>
          </a:solidFill>
          <a:latin typeface="Arial" charset="0"/>
          <a:ea typeface="ＭＳ Ｐゴシック" charset="-128"/>
          <a:cs typeface="ＭＳ Ｐゴシック" charset="-128"/>
        </a:defRPr>
      </a:lvl3pPr>
      <a:lvl4pPr algn="l" rtl="0" eaLnBrk="0" fontAlgn="base" hangingPunct="0">
        <a:spcBef>
          <a:spcPct val="0"/>
        </a:spcBef>
        <a:spcAft>
          <a:spcPct val="0"/>
        </a:spcAft>
        <a:defRPr sz="3900" b="1">
          <a:solidFill>
            <a:schemeClr val="tx2"/>
          </a:solidFill>
          <a:latin typeface="Arial" charset="0"/>
          <a:ea typeface="ＭＳ Ｐゴシック" charset="-128"/>
          <a:cs typeface="ＭＳ Ｐゴシック" charset="-128"/>
        </a:defRPr>
      </a:lvl4pPr>
      <a:lvl5pPr algn="l" rtl="0" eaLnBrk="0" fontAlgn="base" hangingPunct="0">
        <a:spcBef>
          <a:spcPct val="0"/>
        </a:spcBef>
        <a:spcAft>
          <a:spcPct val="0"/>
        </a:spcAft>
        <a:defRPr sz="3900" b="1">
          <a:solidFill>
            <a:schemeClr val="tx2"/>
          </a:solidFill>
          <a:latin typeface="Arial" charset="0"/>
          <a:ea typeface="ＭＳ Ｐゴシック" charset="-128"/>
          <a:cs typeface="ＭＳ Ｐゴシック" charset="-128"/>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charset="2"/>
        <a:buChar char="l"/>
        <a:defRPr sz="3000">
          <a:solidFill>
            <a:schemeClr val="tx1"/>
          </a:solidFill>
          <a:latin typeface="+mn-lt"/>
          <a:ea typeface="ＭＳ Ｐゴシック" charset="-128"/>
          <a:cs typeface="ＭＳ Ｐゴシック" charset="-128"/>
        </a:defRPr>
      </a:lvl1pPr>
      <a:lvl2pPr marL="692150" indent="-347663" algn="l" rtl="0" eaLnBrk="0" fontAlgn="base" hangingPunct="0">
        <a:spcBef>
          <a:spcPct val="20000"/>
        </a:spcBef>
        <a:spcAft>
          <a:spcPct val="0"/>
        </a:spcAft>
        <a:buClr>
          <a:schemeClr val="accent2"/>
        </a:buClr>
        <a:buSzPct val="70000"/>
        <a:buFont typeface="Wingdings" charset="2"/>
        <a:buChar char="l"/>
        <a:defRPr sz="2600">
          <a:solidFill>
            <a:schemeClr val="tx1"/>
          </a:solidFill>
          <a:latin typeface="+mn-lt"/>
          <a:ea typeface="ＭＳ Ｐゴシック" charset="-128"/>
        </a:defRPr>
      </a:lvl2pPr>
      <a:lvl3pPr marL="987425" indent="-293688" algn="l" rtl="0" eaLnBrk="0" fontAlgn="base" hangingPunct="0">
        <a:spcBef>
          <a:spcPct val="20000"/>
        </a:spcBef>
        <a:spcAft>
          <a:spcPct val="0"/>
        </a:spcAft>
        <a:buClr>
          <a:schemeClr val="accent1"/>
        </a:buClr>
        <a:buSzPct val="70000"/>
        <a:buFont typeface="Wingdings" charset="2"/>
        <a:buChar char="l"/>
        <a:defRPr sz="2300">
          <a:solidFill>
            <a:schemeClr val="tx1"/>
          </a:solidFill>
          <a:latin typeface="+mn-lt"/>
          <a:ea typeface="ＭＳ Ｐゴシック" charset="-128"/>
        </a:defRPr>
      </a:lvl3pPr>
      <a:lvl4pPr marL="1281113" indent="-292100" algn="l" rtl="0" eaLnBrk="0" fontAlgn="base" hangingPunct="0">
        <a:spcBef>
          <a:spcPct val="20000"/>
        </a:spcBef>
        <a:spcAft>
          <a:spcPct val="0"/>
        </a:spcAft>
        <a:buClr>
          <a:schemeClr val="tx2"/>
        </a:buClr>
        <a:buSzPct val="75000"/>
        <a:buFont typeface="Wingdings" charset="2"/>
        <a:buChar char="§"/>
        <a:defRPr sz="2000">
          <a:solidFill>
            <a:schemeClr val="tx1"/>
          </a:solidFill>
          <a:latin typeface="+mn-lt"/>
          <a:ea typeface="ＭＳ Ｐゴシック" charset="-128"/>
        </a:defRPr>
      </a:lvl4pPr>
      <a:lvl5pPr marL="1598613" indent="-315913" algn="l" rtl="0" eaLnBrk="0" fontAlgn="base" hangingPunct="0">
        <a:spcBef>
          <a:spcPct val="20000"/>
        </a:spcBef>
        <a:spcAft>
          <a:spcPct val="0"/>
        </a:spcAft>
        <a:buClr>
          <a:schemeClr val="folHlink"/>
        </a:buClr>
        <a:buSzPct val="80000"/>
        <a:buFont typeface="Wingdings" charset="2"/>
        <a:buChar char="§"/>
        <a:defRPr sz="2000">
          <a:solidFill>
            <a:schemeClr val="tx1"/>
          </a:solidFill>
          <a:latin typeface="+mn-lt"/>
          <a:ea typeface="ＭＳ Ｐゴシック" charset="-128"/>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304800" y="457200"/>
            <a:ext cx="6781800" cy="2133600"/>
          </a:xfrm>
        </p:spPr>
        <p:txBody>
          <a:bodyPr/>
          <a:lstStyle/>
          <a:p>
            <a:pPr eaLnBrk="1" hangingPunct="1"/>
            <a:r>
              <a:rPr lang="en-US" dirty="0" smtClean="0"/>
              <a:t>DIME WG</a:t>
            </a:r>
            <a:br>
              <a:rPr lang="en-US" dirty="0" smtClean="0"/>
            </a:br>
            <a:r>
              <a:rPr lang="en-US" dirty="0" smtClean="0"/>
              <a:t>IETF 86</a:t>
            </a:r>
          </a:p>
        </p:txBody>
      </p:sp>
      <p:sp>
        <p:nvSpPr>
          <p:cNvPr id="15363" name="Rectangle 3"/>
          <p:cNvSpPr>
            <a:spLocks noGrp="1" noChangeArrowheads="1"/>
          </p:cNvSpPr>
          <p:nvPr>
            <p:ph type="subTitle" idx="1"/>
          </p:nvPr>
        </p:nvSpPr>
        <p:spPr>
          <a:xfrm>
            <a:off x="228600" y="3048000"/>
            <a:ext cx="6858000" cy="2362200"/>
          </a:xfrm>
        </p:spPr>
        <p:txBody>
          <a:bodyPr>
            <a:normAutofit lnSpcReduction="10000"/>
          </a:bodyPr>
          <a:lstStyle/>
          <a:p>
            <a:pPr eaLnBrk="1" hangingPunct="1"/>
            <a:r>
              <a:rPr lang="en-US" sz="3600" b="1" dirty="0" smtClean="0"/>
              <a:t>DIME WG Agenda &amp; Status</a:t>
            </a:r>
          </a:p>
          <a:p>
            <a:pPr eaLnBrk="1" hangingPunct="1"/>
            <a:endParaRPr lang="en-US" sz="3600" dirty="0" smtClean="0"/>
          </a:p>
          <a:p>
            <a:pPr eaLnBrk="1" hangingPunct="1"/>
            <a:r>
              <a:rPr lang="en-US" sz="3600" dirty="0" smtClean="0"/>
              <a:t>Wednesday, March 13</a:t>
            </a:r>
            <a:r>
              <a:rPr lang="en-US" sz="3600" baseline="30000" dirty="0" smtClean="0"/>
              <a:t>th</a:t>
            </a:r>
            <a:r>
              <a:rPr lang="en-US" sz="3600" dirty="0" smtClean="0"/>
              <a:t>, 2013</a:t>
            </a:r>
          </a:p>
          <a:p>
            <a:pPr eaLnBrk="1" hangingPunct="1">
              <a:buFont typeface="Wingdings" charset="2"/>
              <a:buNone/>
            </a:pPr>
            <a:r>
              <a:rPr lang="en-US" sz="2400" dirty="0" err="1" smtClean="0"/>
              <a:t>Jouni</a:t>
            </a:r>
            <a:r>
              <a:rPr lang="en-US" sz="2400" dirty="0" smtClean="0"/>
              <a:t> </a:t>
            </a:r>
            <a:r>
              <a:rPr lang="en-US" sz="2400" dirty="0" err="1" smtClean="0"/>
              <a:t>Korhonen</a:t>
            </a:r>
            <a:r>
              <a:rPr lang="en-US" sz="2400" dirty="0" smtClean="0"/>
              <a:t>, Lionel </a:t>
            </a:r>
            <a:r>
              <a:rPr lang="en-US" sz="2400" dirty="0" err="1" smtClean="0"/>
              <a:t>Morand</a:t>
            </a:r>
            <a:endParaRPr lang="en-US" sz="2400" dirty="0" smtClean="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Note Well</a:t>
            </a:r>
            <a:endParaRPr lang="en-US" dirty="0"/>
          </a:p>
        </p:txBody>
      </p:sp>
      <p:sp>
        <p:nvSpPr>
          <p:cNvPr id="3" name="Espace réservé du contenu 2"/>
          <p:cNvSpPr>
            <a:spLocks noGrp="1"/>
          </p:cNvSpPr>
          <p:nvPr>
            <p:ph idx="1"/>
          </p:nvPr>
        </p:nvSpPr>
        <p:spPr>
          <a:xfrm>
            <a:off x="457200" y="1371600"/>
            <a:ext cx="8229600" cy="5257800"/>
          </a:xfrm>
        </p:spPr>
        <p:txBody>
          <a:bodyPr/>
          <a:lstStyle/>
          <a:p>
            <a:r>
              <a:rPr lang="en-US" sz="1400" dirty="0" smtClean="0">
                <a:solidFill>
                  <a:srgbClr val="000000"/>
                </a:solidFill>
                <a:latin typeface="ArialMT"/>
              </a:rPr>
              <a:t>Any submission to the IETF intended by the Contributor for publication as all or part of an IETF</a:t>
            </a:r>
          </a:p>
          <a:p>
            <a:r>
              <a:rPr lang="en-US" sz="1400" dirty="0" smtClean="0">
                <a:solidFill>
                  <a:srgbClr val="000000"/>
                </a:solidFill>
                <a:latin typeface="ArialMT"/>
              </a:rPr>
              <a:t>Internet-Draft or RFC and any statement made within the context of an IETF activity is</a:t>
            </a:r>
          </a:p>
          <a:p>
            <a:r>
              <a:rPr lang="en-US" sz="1400" dirty="0" smtClean="0">
                <a:solidFill>
                  <a:srgbClr val="000000"/>
                </a:solidFill>
                <a:latin typeface="ArialMT"/>
              </a:rPr>
              <a:t>considered an "IETF Contribution". Such statements include oral statements in IETF sessions,</a:t>
            </a:r>
          </a:p>
          <a:p>
            <a:r>
              <a:rPr lang="en-US" sz="1400" dirty="0" smtClean="0">
                <a:solidFill>
                  <a:srgbClr val="000000"/>
                </a:solidFill>
                <a:latin typeface="ArialMT"/>
              </a:rPr>
              <a:t>as well as written and electronic communications made at any time or place, which are</a:t>
            </a:r>
          </a:p>
          <a:p>
            <a:r>
              <a:rPr lang="en-US" sz="1400" dirty="0" smtClean="0">
                <a:solidFill>
                  <a:srgbClr val="000000"/>
                </a:solidFill>
                <a:latin typeface="ArialMT"/>
              </a:rPr>
              <a:t>addressed to:</a:t>
            </a:r>
          </a:p>
          <a:p>
            <a:pPr lvl="1"/>
            <a:r>
              <a:rPr lang="en-US" sz="1200" dirty="0" smtClean="0">
                <a:solidFill>
                  <a:srgbClr val="000000"/>
                </a:solidFill>
                <a:latin typeface="ArialMT"/>
              </a:rPr>
              <a:t>the IETF plenary session, </a:t>
            </a:r>
          </a:p>
          <a:p>
            <a:pPr lvl="1"/>
            <a:r>
              <a:rPr lang="en-US" sz="1200" dirty="0" smtClean="0">
                <a:solidFill>
                  <a:srgbClr val="000000"/>
                </a:solidFill>
                <a:latin typeface="ArialMT"/>
              </a:rPr>
              <a:t>any IETF working group, BOF or portion thereof,</a:t>
            </a:r>
          </a:p>
          <a:p>
            <a:pPr lvl="1"/>
            <a:r>
              <a:rPr lang="en-US" sz="1200" dirty="0" smtClean="0">
                <a:solidFill>
                  <a:srgbClr val="000000"/>
                </a:solidFill>
                <a:latin typeface="ArialMT"/>
              </a:rPr>
              <a:t>the IESG or any member thereof on behalf of the IESG,</a:t>
            </a:r>
            <a:endParaRPr lang="en-US" sz="900" dirty="0" smtClean="0">
              <a:solidFill>
                <a:srgbClr val="669A9A"/>
              </a:solidFill>
              <a:latin typeface="Wingdings-Regular"/>
            </a:endParaRPr>
          </a:p>
          <a:p>
            <a:pPr lvl="1"/>
            <a:r>
              <a:rPr lang="en-US" sz="1200" dirty="0" smtClean="0">
                <a:solidFill>
                  <a:srgbClr val="000000"/>
                </a:solidFill>
                <a:latin typeface="ArialMT"/>
              </a:rPr>
              <a:t>the IAB or any member thereof on behalf of the IAB,</a:t>
            </a:r>
          </a:p>
          <a:p>
            <a:pPr lvl="1"/>
            <a:r>
              <a:rPr lang="en-US" sz="1200" dirty="0" smtClean="0">
                <a:solidFill>
                  <a:srgbClr val="000000"/>
                </a:solidFill>
                <a:latin typeface="ArialMT"/>
              </a:rPr>
              <a:t>any IETF mailing list, including the IETF list itself,</a:t>
            </a:r>
          </a:p>
          <a:p>
            <a:pPr lvl="1"/>
            <a:r>
              <a:rPr lang="en-US" sz="1200" dirty="0" smtClean="0">
                <a:solidFill>
                  <a:srgbClr val="000000"/>
                </a:solidFill>
                <a:latin typeface="ArialMT"/>
              </a:rPr>
              <a:t>any working group or design team list, or any other list functioning under IETF auspices,</a:t>
            </a:r>
          </a:p>
          <a:p>
            <a:pPr lvl="1"/>
            <a:r>
              <a:rPr lang="en-US" sz="1200" dirty="0" smtClean="0">
                <a:solidFill>
                  <a:srgbClr val="000000"/>
                </a:solidFill>
                <a:latin typeface="ArialMT"/>
              </a:rPr>
              <a:t>the RFC Editor or the Internet-Drafts function</a:t>
            </a:r>
          </a:p>
          <a:p>
            <a:r>
              <a:rPr lang="en-US" sz="1600" dirty="0" smtClean="0">
                <a:solidFill>
                  <a:srgbClr val="000000"/>
                </a:solidFill>
                <a:latin typeface="ArialMT"/>
              </a:rPr>
              <a:t>All IETF Contributions are subject to the rules of RFC 3978 (updated by RFC 4748) and RFC 3979(updated by RFC 4879).</a:t>
            </a:r>
          </a:p>
          <a:p>
            <a:r>
              <a:rPr lang="en-US" sz="1200" dirty="0" smtClean="0">
                <a:solidFill>
                  <a:srgbClr val="000000"/>
                </a:solidFill>
                <a:latin typeface="ArialMT"/>
              </a:rPr>
              <a:t>Statements made outside of an IETF session, mailing list or other function, that are clearly not intended to be input to an IETF activity, group or function, are not IETF Contributions in the context of this notice.</a:t>
            </a:r>
          </a:p>
          <a:p>
            <a:r>
              <a:rPr lang="en-US" sz="1200" dirty="0" smtClean="0">
                <a:solidFill>
                  <a:srgbClr val="000000"/>
                </a:solidFill>
                <a:latin typeface="ArialMT"/>
              </a:rPr>
              <a:t>Please consult RFC 3978 (and RFC 4748) for details.</a:t>
            </a:r>
          </a:p>
          <a:p>
            <a:r>
              <a:rPr lang="en-US" sz="1200" dirty="0" smtClean="0">
                <a:solidFill>
                  <a:srgbClr val="000000"/>
                </a:solidFill>
                <a:latin typeface="ArialMT"/>
              </a:rPr>
              <a:t>A participant in any IETF activity is deemed to accept all IETF rules of process, as documented in Best Current Practices RFCs and IESG Statements.</a:t>
            </a:r>
          </a:p>
          <a:p>
            <a:r>
              <a:rPr lang="en-US" sz="1200" dirty="0" smtClean="0">
                <a:solidFill>
                  <a:srgbClr val="000000"/>
                </a:solidFill>
                <a:latin typeface="ArialMT"/>
              </a:rPr>
              <a:t>A participant in any IETF activity acknowledges that written, audio and video records of meetings may be made and may be available to the public.</a:t>
            </a:r>
            <a:endParaRPr lang="en-US" sz="1200"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122238"/>
            <a:ext cx="6858000" cy="868362"/>
          </a:xfrm>
        </p:spPr>
        <p:txBody>
          <a:bodyPr/>
          <a:lstStyle/>
          <a:p>
            <a:r>
              <a:rPr lang="en-US"/>
              <a:t>Intellectual Property</a:t>
            </a:r>
          </a:p>
        </p:txBody>
      </p:sp>
      <p:sp>
        <p:nvSpPr>
          <p:cNvPr id="16387" name="Content Placeholder 2"/>
          <p:cNvSpPr>
            <a:spLocks noGrp="1"/>
          </p:cNvSpPr>
          <p:nvPr>
            <p:ph idx="1"/>
          </p:nvPr>
        </p:nvSpPr>
        <p:spPr>
          <a:xfrm>
            <a:off x="304800" y="1524000"/>
            <a:ext cx="8534400" cy="4800600"/>
          </a:xfrm>
        </p:spPr>
        <p:txBody>
          <a:bodyPr/>
          <a:lstStyle/>
          <a:p>
            <a:r>
              <a:rPr lang="en-US" sz="2800"/>
              <a:t>When starting a presentation you MUST say if:</a:t>
            </a:r>
          </a:p>
          <a:p>
            <a:pPr lvl="1"/>
            <a:r>
              <a:rPr lang="en-US" sz="2400"/>
              <a:t>There is IPR associated with your draft</a:t>
            </a:r>
          </a:p>
          <a:p>
            <a:pPr lvl="1"/>
            <a:r>
              <a:rPr lang="en-US" sz="2400"/>
              <a:t>The restrictions listed in section 5 of RFC 3978/4748 apply to your draft</a:t>
            </a:r>
          </a:p>
          <a:p>
            <a:r>
              <a:rPr lang="en-US" sz="2800"/>
              <a:t>When asking questions or commenting on a draft:</a:t>
            </a:r>
          </a:p>
          <a:p>
            <a:pPr lvl="1"/>
            <a:r>
              <a:rPr lang="en-US" sz="2400"/>
              <a:t>You MUST disclose any IPR you know of relating to the technology under discussion</a:t>
            </a:r>
          </a:p>
          <a:p>
            <a:r>
              <a:rPr lang="en-US" sz="2800"/>
              <a:t>References</a:t>
            </a:r>
          </a:p>
          <a:p>
            <a:pPr lvl="1"/>
            <a:r>
              <a:rPr lang="en-US" sz="2400"/>
              <a:t>RFC 5378 and RFC 3979 (updated by RFC 4879)</a:t>
            </a:r>
          </a:p>
          <a:p>
            <a:pPr lvl="1"/>
            <a:r>
              <a:rPr lang="en-US" sz="2400"/>
              <a:t>“Note well” text</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457200" y="1719263"/>
            <a:ext cx="8686800" cy="4411662"/>
          </a:xfrm>
        </p:spPr>
        <p:txBody>
          <a:bodyPr>
            <a:noAutofit/>
          </a:bodyPr>
          <a:lstStyle/>
          <a:p>
            <a:r>
              <a:rPr lang="en-US" sz="2800" dirty="0" smtClean="0"/>
              <a:t>Agenda Bashing</a:t>
            </a:r>
            <a:r>
              <a:rPr lang="en-US" sz="3200" dirty="0" smtClean="0"/>
              <a:t>				</a:t>
            </a:r>
            <a:r>
              <a:rPr lang="en-US" sz="2400" dirty="0" smtClean="0"/>
              <a:t>(chairs, 5 </a:t>
            </a:r>
            <a:r>
              <a:rPr lang="en-US" sz="2400" dirty="0" err="1" smtClean="0"/>
              <a:t>mn</a:t>
            </a:r>
            <a:r>
              <a:rPr lang="en-US" sz="2400" dirty="0" smtClean="0"/>
              <a:t>)</a:t>
            </a:r>
            <a:endParaRPr lang="en-US" sz="3200" dirty="0" smtClean="0"/>
          </a:p>
          <a:p>
            <a:r>
              <a:rPr lang="en-US" sz="2800" dirty="0" smtClean="0"/>
              <a:t>WG Status Update  				</a:t>
            </a:r>
            <a:r>
              <a:rPr lang="en-US" sz="2400" dirty="0" smtClean="0"/>
              <a:t>(chairs, 10 </a:t>
            </a:r>
            <a:r>
              <a:rPr lang="en-US" sz="2400" dirty="0" err="1" smtClean="0"/>
              <a:t>mn</a:t>
            </a:r>
            <a:r>
              <a:rPr lang="en-US" sz="2400" dirty="0" smtClean="0"/>
              <a:t>)</a:t>
            </a:r>
            <a:endParaRPr lang="en-US" sz="2800" dirty="0" smtClean="0"/>
          </a:p>
          <a:p>
            <a:r>
              <a:rPr lang="en-US" sz="2800" dirty="0" smtClean="0"/>
              <a:t> WG Draft presentation</a:t>
            </a:r>
          </a:p>
          <a:p>
            <a:pPr lvl="1"/>
            <a:r>
              <a:rPr lang="en-US" sz="2400" dirty="0" smtClean="0"/>
              <a:t>draft-</a:t>
            </a:r>
            <a:r>
              <a:rPr lang="en-US" sz="2400" dirty="0" err="1" smtClean="0"/>
              <a:t>ietf</a:t>
            </a:r>
            <a:r>
              <a:rPr lang="en-US" sz="2400" dirty="0" smtClean="0"/>
              <a:t>-dime-group-signaling  		(Marco  15 </a:t>
            </a:r>
            <a:r>
              <a:rPr lang="en-US" sz="2400" dirty="0" err="1" smtClean="0"/>
              <a:t>mn</a:t>
            </a:r>
            <a:r>
              <a:rPr lang="en-US" sz="2400" dirty="0" smtClean="0"/>
              <a:t>)</a:t>
            </a:r>
          </a:p>
          <a:p>
            <a:pPr lvl="1"/>
            <a:r>
              <a:rPr lang="en-US" sz="2400" dirty="0" smtClean="0"/>
              <a:t>draft-</a:t>
            </a:r>
            <a:r>
              <a:rPr lang="en-US" sz="2400" dirty="0" err="1" smtClean="0"/>
              <a:t>ietf</a:t>
            </a:r>
            <a:r>
              <a:rPr lang="en-US" sz="2400" dirty="0" smtClean="0"/>
              <a:t>-dime-overload-</a:t>
            </a:r>
            <a:r>
              <a:rPr lang="en-US" sz="2400" dirty="0" err="1" smtClean="0"/>
              <a:t>reqs</a:t>
            </a:r>
            <a:r>
              <a:rPr lang="en-US" sz="2400" dirty="0" smtClean="0"/>
              <a:t>  		(Ben, 20 </a:t>
            </a:r>
            <a:r>
              <a:rPr lang="en-US" sz="2400" dirty="0" err="1" smtClean="0"/>
              <a:t>mn</a:t>
            </a:r>
            <a:r>
              <a:rPr lang="en-US" sz="2400" dirty="0" smtClean="0"/>
              <a:t>)</a:t>
            </a:r>
          </a:p>
          <a:p>
            <a:r>
              <a:rPr lang="en-US" sz="2800" dirty="0" smtClean="0"/>
              <a:t>Diameter Overload Control</a:t>
            </a:r>
          </a:p>
          <a:p>
            <a:pPr lvl="1"/>
            <a:r>
              <a:rPr lang="fr-FR" sz="2400" dirty="0" err="1" smtClean="0"/>
              <a:t>draft</a:t>
            </a:r>
            <a:r>
              <a:rPr lang="fr-FR" sz="2400" dirty="0" smtClean="0"/>
              <a:t>-</a:t>
            </a:r>
            <a:r>
              <a:rPr lang="fr-FR" sz="2400" dirty="0" err="1" smtClean="0"/>
              <a:t>roach</a:t>
            </a:r>
            <a:r>
              <a:rPr lang="fr-FR" sz="2400" dirty="0" smtClean="0"/>
              <a:t>-dime-</a:t>
            </a:r>
            <a:r>
              <a:rPr lang="fr-FR" sz="2400" dirty="0" err="1" smtClean="0"/>
              <a:t>overload</a:t>
            </a:r>
            <a:r>
              <a:rPr lang="fr-FR" sz="2400" dirty="0" smtClean="0"/>
              <a:t>-ctrl-01</a:t>
            </a:r>
            <a:r>
              <a:rPr lang="en-US" sz="2400" dirty="0" smtClean="0"/>
              <a:t> 		(Ben, 5 </a:t>
            </a:r>
            <a:r>
              <a:rPr lang="en-US" sz="2400" dirty="0" err="1" smtClean="0"/>
              <a:t>mn</a:t>
            </a:r>
            <a:r>
              <a:rPr lang="en-US" sz="2400" dirty="0" smtClean="0"/>
              <a:t>)</a:t>
            </a:r>
          </a:p>
          <a:p>
            <a:pPr lvl="1"/>
            <a:r>
              <a:rPr lang="fr-FR" sz="2400" dirty="0" err="1" smtClean="0"/>
              <a:t>draft</a:t>
            </a:r>
            <a:r>
              <a:rPr lang="fr-FR" sz="2400" dirty="0" smtClean="0"/>
              <a:t>-korhonen-dime-</a:t>
            </a:r>
            <a:r>
              <a:rPr lang="fr-FR" sz="2400" dirty="0" err="1" smtClean="0"/>
              <a:t>ovl</a:t>
            </a:r>
            <a:r>
              <a:rPr lang="en-US" sz="2400" dirty="0" smtClean="0"/>
              <a:t> 			(Jouni, 5 </a:t>
            </a:r>
            <a:r>
              <a:rPr lang="en-US" sz="2400" dirty="0" err="1" smtClean="0"/>
              <a:t>mn</a:t>
            </a:r>
            <a:r>
              <a:rPr lang="en-US" sz="2400" dirty="0" smtClean="0"/>
              <a:t>)</a:t>
            </a:r>
          </a:p>
          <a:p>
            <a:pPr lvl="1"/>
            <a:r>
              <a:rPr lang="fr-FR" sz="2400" dirty="0" err="1" smtClean="0"/>
              <a:t>draft</a:t>
            </a:r>
            <a:r>
              <a:rPr lang="fr-FR" sz="2400" dirty="0" smtClean="0"/>
              <a:t>-</a:t>
            </a:r>
            <a:r>
              <a:rPr lang="fr-FR" sz="2400" dirty="0" err="1" smtClean="0"/>
              <a:t>campbell</a:t>
            </a:r>
            <a:r>
              <a:rPr lang="fr-FR" sz="2400" dirty="0" smtClean="0"/>
              <a:t>-dime-</a:t>
            </a:r>
            <a:r>
              <a:rPr lang="fr-FR" sz="2400" dirty="0" err="1" smtClean="0"/>
              <a:t>overload</a:t>
            </a:r>
            <a:r>
              <a:rPr lang="fr-FR" sz="2400" dirty="0" smtClean="0"/>
              <a:t>-data-</a:t>
            </a:r>
            <a:r>
              <a:rPr lang="fr-FR" sz="2400" dirty="0" err="1" smtClean="0"/>
              <a:t>analysis</a:t>
            </a:r>
            <a:r>
              <a:rPr lang="fr-FR" sz="2400" dirty="0" smtClean="0"/>
              <a:t>  </a:t>
            </a:r>
            <a:r>
              <a:rPr lang="en-US" sz="2400" dirty="0" smtClean="0"/>
              <a:t>(Ben, 20 </a:t>
            </a:r>
            <a:r>
              <a:rPr lang="en-US" sz="2400" dirty="0" err="1" smtClean="0"/>
              <a:t>mn</a:t>
            </a:r>
            <a:r>
              <a:rPr lang="en-US" sz="2400" dirty="0" smtClean="0"/>
              <a:t>)</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457200" y="1719263"/>
            <a:ext cx="8686800" cy="4411662"/>
          </a:xfrm>
        </p:spPr>
        <p:txBody>
          <a:bodyPr>
            <a:normAutofit/>
          </a:bodyPr>
          <a:lstStyle/>
          <a:p>
            <a:r>
              <a:rPr lang="en-US" sz="2800" dirty="0" smtClean="0"/>
              <a:t>Diameter E2E Security</a:t>
            </a:r>
          </a:p>
          <a:p>
            <a:pPr lvl="1"/>
            <a:r>
              <a:rPr lang="en-US" sz="2400" dirty="0" smtClean="0"/>
              <a:t>draft-korhonen-dime-e2e-security 	(Hannes, 20 </a:t>
            </a:r>
            <a:r>
              <a:rPr lang="en-US" sz="2400" dirty="0" err="1" smtClean="0"/>
              <a:t>mn</a:t>
            </a:r>
            <a:r>
              <a:rPr lang="en-US" sz="2400" dirty="0" smtClean="0"/>
              <a:t>)</a:t>
            </a:r>
          </a:p>
          <a:p>
            <a:pPr lvl="1"/>
            <a:r>
              <a:rPr lang="en-US" sz="2400" dirty="0" smtClean="0"/>
              <a:t>draft-</a:t>
            </a:r>
            <a:r>
              <a:rPr lang="en-US" sz="2400" dirty="0" err="1" smtClean="0"/>
              <a:t>tschofenig</a:t>
            </a:r>
            <a:r>
              <a:rPr lang="en-US" sz="2400" dirty="0" smtClean="0"/>
              <a:t>-dime-keying-database  (Hannes, 10 </a:t>
            </a:r>
            <a:r>
              <a:rPr lang="en-US" sz="2400" dirty="0" err="1" smtClean="0"/>
              <a:t>mn</a:t>
            </a:r>
            <a:r>
              <a:rPr lang="en-US" sz="2400" dirty="0" smtClean="0"/>
              <a:t>)</a:t>
            </a:r>
          </a:p>
          <a:p>
            <a:pPr lvl="1"/>
            <a:endParaRPr lang="en-US" sz="2800" dirty="0" smtClean="0"/>
          </a:p>
          <a:p>
            <a:r>
              <a:rPr lang="en-US" sz="2800" dirty="0" smtClean="0"/>
              <a:t>NEW: Diameter Congestion and Filter Attributes</a:t>
            </a:r>
          </a:p>
          <a:p>
            <a:pPr lvl="1"/>
            <a:r>
              <a:rPr lang="en-US" sz="2400" dirty="0" smtClean="0"/>
              <a:t>draft-</a:t>
            </a:r>
            <a:r>
              <a:rPr lang="en-US" sz="2400" dirty="0" err="1" smtClean="0"/>
              <a:t>bertz</a:t>
            </a:r>
            <a:r>
              <a:rPr lang="en-US" sz="2400" dirty="0" smtClean="0"/>
              <a:t>-dime-congestion-flow-attributes   (Lyle, 15 </a:t>
            </a:r>
            <a:r>
              <a:rPr lang="en-US" sz="2400" dirty="0" err="1" smtClean="0"/>
              <a:t>mn</a:t>
            </a:r>
            <a:r>
              <a:rPr lang="en-US" sz="2400" dirty="0" smtClean="0"/>
              <a:t>)</a:t>
            </a:r>
          </a:p>
          <a:p>
            <a:pPr lvl="1"/>
            <a:endParaRPr lang="en-US" sz="2400" dirty="0" smtClean="0"/>
          </a:p>
          <a:p>
            <a:r>
              <a:rPr lang="en-US" sz="2800" dirty="0" smtClean="0">
                <a:solidFill>
                  <a:srgbClr val="000000"/>
                </a:solidFill>
              </a:rPr>
              <a:t>AOB</a:t>
            </a:r>
            <a:endParaRPr lang="en-US" sz="2800" dirty="0" smtClean="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RFC-Editor's Queue</a:t>
            </a:r>
            <a:endParaRPr lang="en-US" dirty="0"/>
          </a:p>
        </p:txBody>
      </p:sp>
      <p:sp>
        <p:nvSpPr>
          <p:cNvPr id="3" name="Espace réservé du contenu 2"/>
          <p:cNvSpPr>
            <a:spLocks noGrp="1"/>
          </p:cNvSpPr>
          <p:nvPr>
            <p:ph idx="1"/>
          </p:nvPr>
        </p:nvSpPr>
        <p:spPr/>
        <p:txBody>
          <a:bodyPr>
            <a:normAutofit/>
          </a:bodyPr>
          <a:lstStyle/>
          <a:p>
            <a:r>
              <a:rPr lang="en-US" dirty="0" smtClean="0"/>
              <a:t>draft-ietf-dime-pmip6-lr </a:t>
            </a:r>
          </a:p>
          <a:p>
            <a:pPr lvl="1"/>
            <a:r>
              <a:rPr lang="en-US" dirty="0" smtClean="0"/>
              <a:t>MISSREF to RFC4005bis</a:t>
            </a:r>
          </a:p>
        </p:txBody>
      </p:sp>
      <p:sp>
        <p:nvSpPr>
          <p:cNvPr id="4" name="Title 1"/>
          <p:cNvSpPr txBox="1">
            <a:spLocks/>
          </p:cNvSpPr>
          <p:nvPr/>
        </p:nvSpPr>
        <p:spPr bwMode="auto">
          <a:xfrm>
            <a:off x="457200" y="3352799"/>
            <a:ext cx="6858000" cy="69691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900" b="1" i="0" u="none" strike="noStrike" kern="0" cap="none" spc="0" normalizeH="0" baseline="0" noProof="0" dirty="0" smtClean="0">
                <a:ln>
                  <a:noFill/>
                </a:ln>
                <a:solidFill>
                  <a:schemeClr val="tx2"/>
                </a:solidFill>
                <a:effectLst/>
                <a:uLnTx/>
                <a:uFillTx/>
                <a:latin typeface="+mj-lt"/>
                <a:ea typeface="ＭＳ Ｐゴシック" charset="-128"/>
                <a:cs typeface="ＭＳ Ｐゴシック" charset="-128"/>
              </a:rPr>
              <a:t>Expired WG document</a:t>
            </a:r>
            <a:endParaRPr kumimoji="0" lang="en-US" sz="3900" b="1" i="0" u="none" strike="noStrike" kern="0" cap="none" spc="0" normalizeH="0" baseline="0" noProof="0" dirty="0">
              <a:ln>
                <a:noFill/>
              </a:ln>
              <a:solidFill>
                <a:schemeClr val="tx2"/>
              </a:solidFill>
              <a:effectLst/>
              <a:uLnTx/>
              <a:uFillTx/>
              <a:latin typeface="+mj-lt"/>
              <a:ea typeface="ＭＳ Ｐゴシック" charset="-128"/>
              <a:cs typeface="ＭＳ Ｐゴシック" charset="-128"/>
            </a:endParaRPr>
          </a:p>
        </p:txBody>
      </p:sp>
      <p:sp>
        <p:nvSpPr>
          <p:cNvPr id="5" name="Content Placeholder 2"/>
          <p:cNvSpPr txBox="1">
            <a:spLocks/>
          </p:cNvSpPr>
          <p:nvPr/>
        </p:nvSpPr>
        <p:spPr bwMode="auto">
          <a:xfrm>
            <a:off x="457200" y="4114800"/>
            <a:ext cx="8229600" cy="22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p>
            <a:pPr marL="342900" marR="0" lvl="0" indent="-342900" algn="l" defTabSz="914400" rtl="0" eaLnBrk="0" fontAlgn="base" latinLnBrk="0" hangingPunct="0">
              <a:lnSpc>
                <a:spcPct val="100000"/>
              </a:lnSpc>
              <a:spcBef>
                <a:spcPct val="20000"/>
              </a:spcBef>
              <a:spcAft>
                <a:spcPct val="0"/>
              </a:spcAft>
              <a:buClr>
                <a:schemeClr val="tx2"/>
              </a:buClr>
              <a:buSzPct val="70000"/>
              <a:buFont typeface="Wingdings" charset="2"/>
              <a:buChar char="l"/>
              <a:tabLst/>
              <a:defRPr/>
            </a:pPr>
            <a:r>
              <a:rPr kumimoji="0" lang="en-US" sz="3000" b="0" i="0" u="none" strike="noStrike" kern="0" cap="none" spc="0" normalizeH="0" baseline="0" noProof="0" dirty="0" smtClean="0">
                <a:ln>
                  <a:noFill/>
                </a:ln>
                <a:solidFill>
                  <a:schemeClr val="tx1"/>
                </a:solidFill>
                <a:effectLst/>
                <a:uLnTx/>
                <a:uFillTx/>
                <a:latin typeface="+mn-lt"/>
                <a:ea typeface="ＭＳ Ｐゴシック" charset="-128"/>
                <a:cs typeface="ＭＳ Ｐゴシック" charset="-128"/>
              </a:rPr>
              <a:t>draft-</a:t>
            </a:r>
            <a:r>
              <a:rPr kumimoji="0" lang="en-US" sz="3000" b="0" i="0" u="none" strike="noStrike" kern="0" cap="none" spc="0" normalizeH="0" baseline="0" noProof="0" dirty="0" err="1" smtClean="0">
                <a:ln>
                  <a:noFill/>
                </a:ln>
                <a:solidFill>
                  <a:schemeClr val="tx1"/>
                </a:solidFill>
                <a:effectLst/>
                <a:uLnTx/>
                <a:uFillTx/>
                <a:latin typeface="+mn-lt"/>
                <a:ea typeface="ＭＳ Ｐゴシック" charset="-128"/>
                <a:cs typeface="ＭＳ Ｐゴシック" charset="-128"/>
              </a:rPr>
              <a:t>ietf</a:t>
            </a:r>
            <a:r>
              <a:rPr kumimoji="0" lang="en-US" sz="3000" b="0" i="0" u="none" strike="noStrike" kern="0" cap="none" spc="0" normalizeH="0" baseline="0" noProof="0" dirty="0" smtClean="0">
                <a:ln>
                  <a:noFill/>
                </a:ln>
                <a:solidFill>
                  <a:schemeClr val="tx1"/>
                </a:solidFill>
                <a:effectLst/>
                <a:uLnTx/>
                <a:uFillTx/>
                <a:latin typeface="+mn-lt"/>
                <a:ea typeface="ＭＳ Ｐゴシック" charset="-128"/>
                <a:cs typeface="ＭＳ Ｐゴシック" charset="-128"/>
              </a:rPr>
              <a:t>-dime-group-signaling</a:t>
            </a:r>
          </a:p>
          <a:p>
            <a:pPr marL="692150" marR="0" lvl="1" indent="-347663" algn="l" defTabSz="914400" rtl="0" eaLnBrk="0" fontAlgn="base" latinLnBrk="0" hangingPunct="0">
              <a:lnSpc>
                <a:spcPct val="100000"/>
              </a:lnSpc>
              <a:spcBef>
                <a:spcPct val="20000"/>
              </a:spcBef>
              <a:spcAft>
                <a:spcPct val="0"/>
              </a:spcAft>
              <a:buClr>
                <a:schemeClr val="accent2"/>
              </a:buClr>
              <a:buSzPct val="70000"/>
              <a:buFont typeface="Wingdings" charset="2"/>
              <a:buChar char="l"/>
              <a:tabLst/>
              <a:defRPr/>
            </a:pPr>
            <a:r>
              <a:rPr kumimoji="0" lang="en-US" sz="2600" b="0" i="0" u="none" strike="noStrike" kern="0" cap="none" spc="0" normalizeH="0" baseline="0" noProof="0" dirty="0" smtClean="0">
                <a:ln>
                  <a:noFill/>
                </a:ln>
                <a:solidFill>
                  <a:schemeClr val="tx1"/>
                </a:solidFill>
                <a:effectLst/>
                <a:uLnTx/>
                <a:uFillTx/>
                <a:latin typeface="+mn-lt"/>
                <a:ea typeface="ＭＳ Ｐゴシック" charset="-128"/>
              </a:rPr>
              <a:t>Marco is new editor/leader for this draft</a:t>
            </a:r>
          </a:p>
          <a:p>
            <a:pPr marL="692150" marR="0" lvl="1" indent="-347663" algn="l" defTabSz="914400" rtl="0" eaLnBrk="0" fontAlgn="base" latinLnBrk="0" hangingPunct="0">
              <a:lnSpc>
                <a:spcPct val="100000"/>
              </a:lnSpc>
              <a:spcBef>
                <a:spcPct val="20000"/>
              </a:spcBef>
              <a:spcAft>
                <a:spcPct val="0"/>
              </a:spcAft>
              <a:buClr>
                <a:schemeClr val="accent2"/>
              </a:buClr>
              <a:buSzPct val="70000"/>
              <a:buFont typeface="Wingdings" charset="2"/>
              <a:buChar char="l"/>
              <a:tabLst/>
              <a:defRPr/>
            </a:pPr>
            <a:r>
              <a:rPr kumimoji="0" lang="en-US" sz="2600" b="0" i="0" u="none" strike="noStrike" kern="0" cap="none" spc="0" normalizeH="0" baseline="0" noProof="0" dirty="0" smtClean="0">
                <a:ln>
                  <a:noFill/>
                </a:ln>
                <a:solidFill>
                  <a:schemeClr val="tx1"/>
                </a:solidFill>
                <a:effectLst/>
                <a:uLnTx/>
                <a:uFillTx/>
                <a:latin typeface="+mn-lt"/>
                <a:ea typeface="ＭＳ Ｐゴシック" charset="-128"/>
              </a:rPr>
              <a:t>Work on this draft has just been reactivated</a:t>
            </a:r>
          </a:p>
          <a:p>
            <a:pPr marL="692150" marR="0" lvl="1" indent="-347663" algn="l" defTabSz="914400" rtl="0" eaLnBrk="0" fontAlgn="base" latinLnBrk="0" hangingPunct="0">
              <a:lnSpc>
                <a:spcPct val="100000"/>
              </a:lnSpc>
              <a:spcBef>
                <a:spcPct val="20000"/>
              </a:spcBef>
              <a:spcAft>
                <a:spcPct val="0"/>
              </a:spcAft>
              <a:buClr>
                <a:schemeClr val="accent2"/>
              </a:buClr>
              <a:buSzPct val="70000"/>
              <a:buFont typeface="Wingdings" charset="2"/>
              <a:buChar char="l"/>
              <a:tabLst/>
              <a:defRPr/>
            </a:pPr>
            <a:r>
              <a:rPr kumimoji="0" lang="en-US" sz="2600" b="0" i="0" u="none" strike="noStrike" kern="0" cap="none" spc="0" normalizeH="0" baseline="0" noProof="0" dirty="0" smtClean="0">
                <a:ln>
                  <a:noFill/>
                </a:ln>
                <a:solidFill>
                  <a:schemeClr val="tx1"/>
                </a:solidFill>
                <a:effectLst/>
                <a:uLnTx/>
                <a:uFillTx/>
                <a:latin typeface="+mn-lt"/>
                <a:ea typeface="ＭＳ Ｐゴシック" charset="-128"/>
              </a:rPr>
              <a:t>See corresponding presentation in this meeting</a:t>
            </a:r>
            <a:endParaRPr kumimoji="0" lang="en-US" sz="2600" b="0" i="0" u="none" strike="noStrike" kern="0" cap="none" spc="0" normalizeH="0" baseline="0" noProof="0" dirty="0">
              <a:ln>
                <a:noFill/>
              </a:ln>
              <a:solidFill>
                <a:schemeClr val="tx1"/>
              </a:solidFill>
              <a:effectLst/>
              <a:uLnTx/>
              <a:uFillTx/>
              <a:latin typeface="+mn-lt"/>
              <a:ea typeface="ＭＳ Ｐゴシック"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Documents in IESG</a:t>
            </a:r>
            <a:endParaRPr lang="en-US" dirty="0"/>
          </a:p>
        </p:txBody>
      </p:sp>
      <p:sp>
        <p:nvSpPr>
          <p:cNvPr id="3" name="Vertical Text Placeholder 2"/>
          <p:cNvSpPr>
            <a:spLocks noGrp="1"/>
          </p:cNvSpPr>
          <p:nvPr>
            <p:ph type="body" idx="1"/>
          </p:nvPr>
        </p:nvSpPr>
        <p:spPr/>
        <p:txBody>
          <a:bodyPr/>
          <a:lstStyle/>
          <a:p>
            <a:r>
              <a:rPr lang="en-US" sz="2400" dirty="0"/>
              <a:t>draft-</a:t>
            </a:r>
            <a:r>
              <a:rPr lang="en-US" sz="2400" dirty="0" err="1"/>
              <a:t>ietf</a:t>
            </a:r>
            <a:r>
              <a:rPr lang="en-US" sz="2400" dirty="0"/>
              <a:t>-dime-</a:t>
            </a:r>
            <a:r>
              <a:rPr lang="en-US" sz="2400" dirty="0" err="1"/>
              <a:t>erp</a:t>
            </a:r>
            <a:endParaRPr lang="en-US" sz="2400" dirty="0"/>
          </a:p>
          <a:p>
            <a:pPr lvl="1"/>
            <a:r>
              <a:rPr lang="fi-FI" sz="2000" dirty="0" err="1" smtClean="0"/>
              <a:t>Approved-announcement</a:t>
            </a:r>
            <a:r>
              <a:rPr lang="fi-FI" sz="2000" dirty="0" smtClean="0"/>
              <a:t> </a:t>
            </a:r>
            <a:r>
              <a:rPr lang="fi-FI" sz="2000" dirty="0" err="1" smtClean="0"/>
              <a:t>sent</a:t>
            </a:r>
            <a:r>
              <a:rPr lang="fi-FI" sz="2000" dirty="0" smtClean="0"/>
              <a:t> !</a:t>
            </a:r>
            <a:endParaRPr lang="en-US" sz="2000" dirty="0"/>
          </a:p>
          <a:p>
            <a:endParaRPr lang="en-US" dirty="0"/>
          </a:p>
        </p:txBody>
      </p:sp>
    </p:spTree>
    <p:extLst>
      <p:ext uri="{BB962C8B-B14F-4D97-AF65-F5344CB8AC3E}">
        <p14:creationId xmlns:p14="http://schemas.microsoft.com/office/powerpoint/2010/main" val="1276113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Documents in WG process</a:t>
            </a:r>
            <a:endParaRPr lang="en-US" dirty="0"/>
          </a:p>
        </p:txBody>
      </p:sp>
      <p:sp>
        <p:nvSpPr>
          <p:cNvPr id="3" name="Espace réservé du contenu 2"/>
          <p:cNvSpPr>
            <a:spLocks noGrp="1"/>
          </p:cNvSpPr>
          <p:nvPr>
            <p:ph idx="1"/>
          </p:nvPr>
        </p:nvSpPr>
        <p:spPr/>
        <p:txBody>
          <a:bodyPr/>
          <a:lstStyle/>
          <a:p>
            <a:r>
              <a:rPr lang="en-US" sz="2400" dirty="0" smtClean="0"/>
              <a:t>draft-</a:t>
            </a:r>
            <a:r>
              <a:rPr lang="en-US" sz="2400" dirty="0" err="1" smtClean="0"/>
              <a:t>ietf</a:t>
            </a:r>
            <a:r>
              <a:rPr lang="en-US" sz="2400" dirty="0" smtClean="0"/>
              <a:t>-dime-realm-based-redirect</a:t>
            </a:r>
          </a:p>
          <a:p>
            <a:pPr lvl="1"/>
            <a:r>
              <a:rPr lang="en-US" sz="2000" dirty="0" smtClean="0"/>
              <a:t>next step: proto write-up</a:t>
            </a:r>
          </a:p>
          <a:p>
            <a:r>
              <a:rPr lang="en-US" sz="2400" dirty="0" smtClean="0"/>
              <a:t>draft</a:t>
            </a:r>
            <a:r>
              <a:rPr lang="en-US" sz="2400" dirty="0" smtClean="0"/>
              <a:t>-</a:t>
            </a:r>
            <a:r>
              <a:rPr lang="en-US" sz="2400" dirty="0" err="1" smtClean="0"/>
              <a:t>ietf</a:t>
            </a:r>
            <a:r>
              <a:rPr lang="en-US" sz="2400" dirty="0" smtClean="0"/>
              <a:t>-dime-app-design-guide</a:t>
            </a:r>
          </a:p>
          <a:p>
            <a:pPr lvl="1"/>
            <a:r>
              <a:rPr lang="en-US" sz="2000" dirty="0" smtClean="0"/>
              <a:t>next step: proto write-up (still pending)</a:t>
            </a:r>
          </a:p>
          <a:p>
            <a:r>
              <a:rPr lang="en-US" sz="2400" dirty="0" smtClean="0"/>
              <a:t>draft-ietf-dime-rfc4005bis</a:t>
            </a:r>
          </a:p>
          <a:p>
            <a:pPr lvl="1"/>
            <a:r>
              <a:rPr lang="en-US" sz="2000" dirty="0" smtClean="0"/>
              <a:t>Waiting for AD Go-Ahead::Revised ID Needed after GEN-ART/App Area reviews</a:t>
            </a:r>
          </a:p>
          <a:p>
            <a:r>
              <a:rPr lang="en-US" sz="2400" dirty="0" smtClean="0"/>
              <a:t>draft-</a:t>
            </a:r>
            <a:r>
              <a:rPr lang="en-US" sz="2400" dirty="0" err="1" smtClean="0"/>
              <a:t>ietf</a:t>
            </a:r>
            <a:r>
              <a:rPr lang="en-US" sz="2400" dirty="0" smtClean="0"/>
              <a:t>-dime-dime-overload-</a:t>
            </a:r>
            <a:r>
              <a:rPr lang="en-US" sz="2400" dirty="0" err="1" smtClean="0"/>
              <a:t>reqs</a:t>
            </a:r>
            <a:endParaRPr lang="en-US" sz="2400" dirty="0" smtClean="0"/>
          </a:p>
          <a:p>
            <a:pPr lvl="1"/>
            <a:r>
              <a:rPr lang="en-US" sz="2000" dirty="0" smtClean="0"/>
              <a:t>WGLC completed (February, 5</a:t>
            </a:r>
            <a:r>
              <a:rPr lang="en-US" sz="2000" baseline="30000" dirty="0" smtClean="0"/>
              <a:t>th</a:t>
            </a:r>
            <a:r>
              <a:rPr lang="en-US" sz="2000" dirty="0" smtClean="0"/>
              <a:t>). Still some discussions</a:t>
            </a:r>
          </a:p>
        </p:txBody>
      </p:sp>
    </p:spTree>
  </p:cSld>
  <p:clrMapOvr>
    <a:masterClrMapping/>
  </p:clrMapOvr>
</p:sld>
</file>

<file path=ppt/theme/theme1.xml><?xml version="1.0" encoding="utf-8"?>
<a:theme xmlns:a="http://schemas.openxmlformats.org/drawingml/2006/main" name="IETF">
  <a:themeElements>
    <a:clrScheme name="IETF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IETF">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IETF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IETF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IETF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IETF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IETF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IETF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IETF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IETF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IETF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IETF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C:\USERS\USERINF\MSOFFICE\TEMPLATE\IETF.pot</Template>
  <TotalTime>9232</TotalTime>
  <Words>550</Words>
  <Application>Microsoft Macintosh PowerPoint</Application>
  <PresentationFormat>On-screen Show (4:3)</PresentationFormat>
  <Paragraphs>73</Paragraphs>
  <Slides>8</Slides>
  <Notes>2</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IETF</vt:lpstr>
      <vt:lpstr>DIME WG IETF 86</vt:lpstr>
      <vt:lpstr>Note Well</vt:lpstr>
      <vt:lpstr>Intellectual Property</vt:lpstr>
      <vt:lpstr>Agenda</vt:lpstr>
      <vt:lpstr>Agenda</vt:lpstr>
      <vt:lpstr>RFC-Editor's Queue</vt:lpstr>
      <vt:lpstr>Documents in IESG</vt:lpstr>
      <vt:lpstr>Documents in WG process</vt:lpstr>
    </vt:vector>
  </TitlesOfParts>
  <Company>NOKIA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EAP WG</dc:title>
  <dc:creator>EAP Keying</dc:creator>
  <cp:lastModifiedBy>Jouni Korhonen</cp:lastModifiedBy>
  <cp:revision>589</cp:revision>
  <cp:lastPrinted>2010-03-25T15:06:48Z</cp:lastPrinted>
  <dcterms:created xsi:type="dcterms:W3CDTF">2012-07-25T12:02:17Z</dcterms:created>
  <dcterms:modified xsi:type="dcterms:W3CDTF">2013-03-12T16:31:03Z</dcterms:modified>
</cp:coreProperties>
</file>