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1"/>
  </p:notesMasterIdLst>
  <p:sldIdLst>
    <p:sldId id="304" r:id="rId2"/>
    <p:sldId id="340" r:id="rId3"/>
    <p:sldId id="341" r:id="rId4"/>
    <p:sldId id="342" r:id="rId5"/>
    <p:sldId id="343" r:id="rId6"/>
    <p:sldId id="345" r:id="rId7"/>
    <p:sldId id="346" r:id="rId8"/>
    <p:sldId id="347" r:id="rId9"/>
    <p:sldId id="34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DC929"/>
    <a:srgbClr val="A2D468"/>
    <a:srgbClr val="FF3300"/>
    <a:srgbClr val="2D3B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F4C1E66-4C9D-E749-9322-70FF9AC0FEF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A7142-77F7-8C47-86E1-86D258C9C54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57FEC-51D3-1744-BC1B-B2F7C26A5C8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309E4-537C-8540-A716-E783834BD97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F905F-AD6E-184D-B725-741883218D0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8CE0A-8F81-2245-8625-13B13B0047F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2FF31-85BB-5E46-BB18-50418ADFC18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8F3C-3906-BB42-9104-4C74B7F425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75EAE-EF2B-654A-BA37-E0AA1E09240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37592-5B49-B74F-B01A-E8105061A38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8D378-C723-4E48-966A-13BA88D8BAB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F4A93-3567-7A4E-81F3-AE22EE755AB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135F0-D5AD-124A-B317-0005B1E447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360A5A3-6F0B-624D-ADA5-32B0EC141D2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l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l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2"/>
        <a:buChar char="l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57200"/>
            <a:ext cx="6781800" cy="2133600"/>
          </a:xfrm>
        </p:spPr>
        <p:txBody>
          <a:bodyPr/>
          <a:lstStyle/>
          <a:p>
            <a:pPr eaLnBrk="1" hangingPunct="1"/>
            <a:r>
              <a:rPr lang="en-US" dirty="0" smtClean="0"/>
              <a:t>DIME WG</a:t>
            </a:r>
            <a:br>
              <a:rPr lang="en-US" dirty="0" smtClean="0"/>
            </a:br>
            <a:r>
              <a:rPr lang="en-US" dirty="0" smtClean="0"/>
              <a:t>IETF 86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0"/>
            <a:ext cx="6858000" cy="2362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/>
              <a:t>Diameter Group Signaling</a:t>
            </a:r>
            <a:endParaRPr lang="en-US" sz="3600" dirty="0" smtClean="0"/>
          </a:p>
          <a:p>
            <a:pPr eaLnBrk="1" hangingPunct="1"/>
            <a:r>
              <a:rPr lang="en-US" sz="2400" dirty="0" smtClean="0">
                <a:solidFill>
                  <a:srgbClr val="000000"/>
                </a:solidFill>
                <a:ea typeface="ＭＳ Ｐゴシック" pitchFamily="1" charset="-128"/>
              </a:rPr>
              <a:t>draft-ietf-diameter-group-signaling-00</a:t>
            </a:r>
            <a:endParaRPr lang="en-US" sz="3600" dirty="0" smtClean="0"/>
          </a:p>
          <a:p>
            <a:pPr eaLnBrk="1" hangingPunct="1"/>
            <a:r>
              <a:rPr lang="en-US" sz="3600" dirty="0" smtClean="0"/>
              <a:t>Wednesday</a:t>
            </a:r>
            <a:r>
              <a:rPr lang="en-US" sz="3600" dirty="0" smtClean="0"/>
              <a:t>, March 13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, 2013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 smtClean="0"/>
              <a:t>Lionel </a:t>
            </a:r>
            <a:r>
              <a:rPr lang="en-US" sz="2400" dirty="0" err="1" smtClean="0"/>
              <a:t>Morand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Motivations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ea typeface="ＭＳ Ｐゴシック" pitchFamily="1" charset="-128"/>
              </a:rPr>
              <a:t>Reduce signaling in those use cases that require many Diameter sessions to be modified or terminated at the same time</a:t>
            </a:r>
          </a:p>
          <a:p>
            <a:r>
              <a:rPr lang="en-CA" sz="2800" dirty="0" smtClean="0">
                <a:ea typeface="ＭＳ Ｐゴシック" pitchFamily="1" charset="-128"/>
              </a:rPr>
              <a:t>Add group </a:t>
            </a:r>
            <a:r>
              <a:rPr lang="en-CA" sz="2800" dirty="0" err="1" smtClean="0">
                <a:ea typeface="ＭＳ Ｐゴシック" pitchFamily="1" charset="-128"/>
              </a:rPr>
              <a:t>signaling</a:t>
            </a:r>
            <a:r>
              <a:rPr lang="en-CA" sz="2800" dirty="0" smtClean="0">
                <a:ea typeface="ＭＳ Ｐゴシック" pitchFamily="1" charset="-128"/>
              </a:rPr>
              <a:t> to existing Diameter applications with minimal impact and ambiguity</a:t>
            </a:r>
          </a:p>
          <a:p>
            <a:r>
              <a:rPr lang="en-CA" sz="2800" dirty="0" smtClean="0">
                <a:ea typeface="ＭＳ Ｐゴシック" pitchFamily="1" charset="-128"/>
              </a:rPr>
              <a:t>Describe the problem space in an application neutral fashion (best practices?) to aid other SDOs in tackling this problem</a:t>
            </a:r>
          </a:p>
          <a:p>
            <a:endParaRPr lang="fr-F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1" charset="-128"/>
              </a:rPr>
              <a:t>Two Problem Aspects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z="2800" dirty="0" smtClean="0">
                <a:ea typeface="ＭＳ Ｐゴシック" pitchFamily="1" charset="-128"/>
              </a:rPr>
              <a:t>Managing group assignments</a:t>
            </a:r>
          </a:p>
          <a:p>
            <a:pPr marL="863600" lvl="1" indent="-514350"/>
            <a:r>
              <a:rPr lang="en-US" sz="2400" dirty="0" smtClean="0">
                <a:ea typeface="ＭＳ Ｐゴシック" pitchFamily="1" charset="-128"/>
              </a:rPr>
              <a:t>How to add or remove sessions from groups</a:t>
            </a:r>
          </a:p>
          <a:p>
            <a:pPr marL="863600" lvl="1" indent="-514350"/>
            <a:r>
              <a:rPr lang="en-US" sz="2400" dirty="0" smtClean="0">
                <a:ea typeface="ＭＳ Ｐゴシック" pitchFamily="1" charset="-128"/>
              </a:rPr>
              <a:t>Guidelines for modifying group assignments</a:t>
            </a:r>
          </a:p>
          <a:p>
            <a:pPr marL="514350" indent="-514350">
              <a:buFont typeface="Arial" charset="0"/>
              <a:buAutoNum type="arabicPeriod"/>
            </a:pPr>
            <a:endParaRPr lang="en-US" sz="2800" dirty="0" smtClean="0">
              <a:ea typeface="ＭＳ Ｐゴシック" pitchFamily="1" charset="-128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sz="2800" dirty="0" smtClean="0">
                <a:ea typeface="ＭＳ Ｐゴシック" pitchFamily="1" charset="-128"/>
              </a:rPr>
              <a:t>Manipulating groups of sessions</a:t>
            </a:r>
          </a:p>
          <a:p>
            <a:pPr marL="863600" lvl="1" indent="-514350"/>
            <a:r>
              <a:rPr lang="en-US" sz="2400" dirty="0" smtClean="0">
                <a:ea typeface="ＭＳ Ｐゴシック" pitchFamily="1" charset="-128"/>
              </a:rPr>
              <a:t>Defines new formatting of commands for group operations </a:t>
            </a:r>
          </a:p>
          <a:p>
            <a:pPr marL="863600" lvl="1" indent="-514350"/>
            <a:r>
              <a:rPr lang="en-US" sz="2400" dirty="0" smtClean="0">
                <a:ea typeface="ＭＳ Ｐゴシック" pitchFamily="1" charset="-128"/>
              </a:rPr>
              <a:t>Defines rules how group operations can be applied to session state machines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1" charset="-128"/>
              </a:rPr>
              <a:t>Document history &amp;</a:t>
            </a:r>
            <a:br>
              <a:rPr lang="en-US" dirty="0" smtClean="0">
                <a:ea typeface="ＭＳ Ｐゴシック" pitchFamily="1" charset="-128"/>
              </a:rPr>
            </a:br>
            <a:r>
              <a:rPr lang="en-US" dirty="0" smtClean="0">
                <a:ea typeface="ＭＳ Ｐゴシック" pitchFamily="1" charset="-128"/>
              </a:rPr>
              <a:t>work item status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3200" dirty="0" smtClean="0">
                <a:ea typeface="ＭＳ Ｐゴシック" pitchFamily="1" charset="-128"/>
              </a:rPr>
              <a:t>draft-ietf-dime-group-signaling-00 </a:t>
            </a:r>
            <a:r>
              <a:rPr lang="en-US" sz="3200" dirty="0" smtClean="0">
                <a:ea typeface="ＭＳ Ｐゴシック" pitchFamily="1" charset="-128"/>
              </a:rPr>
              <a:t>published in June </a:t>
            </a:r>
            <a:r>
              <a:rPr lang="en-US" sz="3200" dirty="0" smtClean="0">
                <a:ea typeface="ＭＳ Ｐゴシック" pitchFamily="1" charset="-128"/>
              </a:rPr>
              <a:t>2012 (Expired)</a:t>
            </a:r>
          </a:p>
          <a:p>
            <a:r>
              <a:rPr lang="en-US" sz="3200" dirty="0" smtClean="0"/>
              <a:t>Needs </a:t>
            </a:r>
            <a:r>
              <a:rPr lang="en-US" sz="3200" dirty="0" smtClean="0"/>
              <a:t>revision to reflect the WG's common view on how bulk signaling </a:t>
            </a:r>
            <a:r>
              <a:rPr lang="en-US" sz="3200" dirty="0" smtClean="0"/>
              <a:t>and operations </a:t>
            </a:r>
            <a:r>
              <a:rPr lang="en-US" sz="3200" dirty="0" smtClean="0"/>
              <a:t>can be accomplished</a:t>
            </a:r>
            <a:endParaRPr lang="en-US" sz="3200" dirty="0" smtClean="0">
              <a:ea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3200" dirty="0" smtClean="0">
                <a:ea typeface="ＭＳ Ｐゴシック" pitchFamily="1" charset="-128"/>
              </a:rPr>
              <a:t>Discussion and evaluation of formatting options</a:t>
            </a:r>
          </a:p>
          <a:p>
            <a:pPr>
              <a:spcBef>
                <a:spcPts val="1200"/>
              </a:spcBef>
            </a:pPr>
            <a:r>
              <a:rPr lang="en-US" sz="3200" dirty="0" smtClean="0">
                <a:ea typeface="ＭＳ Ｐゴシック" pitchFamily="1" charset="-128"/>
              </a:rPr>
              <a:t>Next: Progress draft towards stable </a:t>
            </a:r>
            <a:r>
              <a:rPr lang="en-US" sz="3200" dirty="0" smtClean="0">
                <a:ea typeface="ＭＳ Ｐゴシック" pitchFamily="1" charset="-128"/>
              </a:rPr>
              <a:t>state</a:t>
            </a:r>
            <a:endParaRPr lang="en-US" sz="3200" dirty="0" smtClean="0">
              <a:ea typeface="ＭＳ Ｐゴシック" pitchFamily="1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Brief</a:t>
            </a:r>
            <a:r>
              <a:rPr lang="fr-FR" dirty="0" smtClean="0"/>
              <a:t> </a:t>
            </a:r>
            <a:r>
              <a:rPr lang="fr-FR" dirty="0" err="1" smtClean="0"/>
              <a:t>Recap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approaches presented @IETF84</a:t>
            </a:r>
          </a:p>
          <a:p>
            <a:pPr lvl="1"/>
            <a:r>
              <a:rPr lang="en-US" dirty="0" smtClean="0"/>
              <a:t>dedicated </a:t>
            </a:r>
            <a:r>
              <a:rPr lang="en-US" dirty="0" smtClean="0"/>
              <a:t>Group Commands </a:t>
            </a:r>
            <a:endParaRPr lang="en-US" dirty="0" smtClean="0"/>
          </a:p>
          <a:p>
            <a:pPr lvl="1"/>
            <a:r>
              <a:rPr lang="en-US" dirty="0" smtClean="0"/>
              <a:t>single Bulk </a:t>
            </a:r>
            <a:r>
              <a:rPr lang="en-US" dirty="0" smtClean="0"/>
              <a:t>Operations </a:t>
            </a:r>
            <a:r>
              <a:rPr lang="en-US" dirty="0" smtClean="0"/>
              <a:t>command</a:t>
            </a:r>
            <a:endParaRPr lang="fr-FR" dirty="0" smtClean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approach proposed during </a:t>
            </a:r>
            <a:r>
              <a:rPr lang="en-US" dirty="0" smtClean="0"/>
              <a:t>the </a:t>
            </a:r>
            <a:r>
              <a:rPr lang="en-US" dirty="0" smtClean="0"/>
              <a:t>meeting</a:t>
            </a:r>
          </a:p>
          <a:p>
            <a:pPr lvl="1"/>
            <a:r>
              <a:rPr lang="en-US" dirty="0" smtClean="0"/>
              <a:t>re-using existing Diameter </a:t>
            </a:r>
            <a:r>
              <a:rPr lang="en-US" dirty="0" smtClean="0"/>
              <a:t>messages and command </a:t>
            </a:r>
            <a:r>
              <a:rPr lang="en-US" dirty="0" smtClean="0"/>
              <a:t>codes, with additional AVPs.</a:t>
            </a:r>
          </a:p>
          <a:p>
            <a:pPr lvl="2"/>
            <a:r>
              <a:rPr lang="fr-FR" dirty="0" smtClean="0"/>
              <a:t>Group-Session-ID </a:t>
            </a:r>
            <a:r>
              <a:rPr lang="fr-FR" dirty="0" smtClean="0"/>
              <a:t>AVP, Group-Session-Action </a:t>
            </a:r>
            <a:r>
              <a:rPr lang="fr-FR" dirty="0" smtClean="0"/>
              <a:t>AVP</a:t>
            </a:r>
            <a:endParaRPr lang="en-US" dirty="0" smtClean="0"/>
          </a:p>
          <a:p>
            <a:pPr lvl="1"/>
            <a:r>
              <a:rPr lang="en-US" dirty="0" smtClean="0"/>
              <a:t>WG preferred approach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dirty="0" smtClean="0">
                <a:ea typeface="ＭＳ Ｐゴシック" pitchFamily="1" charset="-128"/>
              </a:rPr>
              <a:t>Reusing Existing Commands: </a:t>
            </a:r>
            <a:r>
              <a:rPr lang="en-CA" sz="4000" dirty="0" smtClean="0">
                <a:ea typeface="ＭＳ Ｐゴシック" pitchFamily="1" charset="-128"/>
              </a:rPr>
              <a:t>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ea typeface="ＭＳ Ｐゴシック" pitchFamily="1" charset="-128"/>
              </a:rPr>
              <a:t>Working Assumptions:</a:t>
            </a:r>
          </a:p>
          <a:p>
            <a:pPr lvl="1"/>
            <a:r>
              <a:rPr lang="en-US" sz="2000" dirty="0" smtClean="0">
                <a:ea typeface="ＭＳ Ｐゴシック" pitchFamily="1" charset="-128"/>
              </a:rPr>
              <a:t>Minimal impacts on existing implementations</a:t>
            </a:r>
          </a:p>
          <a:p>
            <a:pPr lvl="1"/>
            <a:r>
              <a:rPr lang="en-US" sz="2000" dirty="0" smtClean="0">
                <a:ea typeface="ＭＳ Ｐゴシック" pitchFamily="1" charset="-128"/>
              </a:rPr>
              <a:t>Rely on command extensibility capability provided by the Diameter Base protocol.</a:t>
            </a:r>
          </a:p>
          <a:p>
            <a:pPr lvl="1"/>
            <a:r>
              <a:rPr lang="en-US" sz="2000" dirty="0" smtClean="0">
                <a:ea typeface="ＭＳ Ｐゴシック" pitchFamily="1" charset="-128"/>
              </a:rPr>
              <a:t>Reuse of existing commands will ease adoption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ea typeface="ＭＳ Ｐゴシック" pitchFamily="1" charset="-128"/>
              </a:rPr>
              <a:t>Existing command CCF are enhanced with optional [AVPs] providing support of group management</a:t>
            </a:r>
          </a:p>
          <a:p>
            <a:pPr lvl="1"/>
            <a:r>
              <a:rPr lang="en-US" sz="2000" dirty="0" smtClean="0">
                <a:ea typeface="ＭＳ Ｐゴシック" pitchFamily="1" charset="-128"/>
              </a:rPr>
              <a:t>e.g. Session-Group-Id AVP, Session-Group-Action </a:t>
            </a:r>
            <a:r>
              <a:rPr lang="en-US" sz="2000" dirty="0" smtClean="0">
                <a:ea typeface="ＭＳ Ｐゴシック" pitchFamily="1" charset="-128"/>
              </a:rPr>
              <a:t>AVP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ea typeface="ＭＳ Ｐゴシック" pitchFamily="1" charset="-128"/>
              </a:rPr>
              <a:t>When </a:t>
            </a:r>
            <a:r>
              <a:rPr lang="en-US" sz="2400" dirty="0" smtClean="0">
                <a:ea typeface="ＭＳ Ｐゴシック" pitchFamily="1" charset="-128"/>
              </a:rPr>
              <a:t>included in a command, it is up to the protocol designers to set or clear the M-bit</a:t>
            </a:r>
            <a:r>
              <a:rPr lang="en-US" sz="2400" dirty="0" smtClean="0">
                <a:ea typeface="ＭＳ Ｐゴシック" pitchFamily="1" charset="-128"/>
              </a:rPr>
              <a:t>.</a:t>
            </a:r>
            <a:endParaRPr lang="en-US" sz="2400" dirty="0" smtClean="0">
              <a:ea typeface="ＭＳ Ｐゴシック" pitchFamily="1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" y="122238"/>
            <a:ext cx="7924800" cy="1295400"/>
          </a:xfrm>
        </p:spPr>
        <p:txBody>
          <a:bodyPr/>
          <a:lstStyle/>
          <a:p>
            <a:r>
              <a:rPr lang="en-CA" sz="4000" dirty="0" smtClean="0">
                <a:ea typeface="ＭＳ Ｐゴシック" pitchFamily="1" charset="-128"/>
              </a:rPr>
              <a:t>Reusing Existing Commands: </a:t>
            </a:r>
            <a:r>
              <a:rPr lang="en-CA" sz="4000" dirty="0" smtClean="0">
                <a:ea typeface="ＭＳ Ｐゴシック" pitchFamily="1" charset="-128"/>
              </a:rPr>
              <a:t>NASREQ Example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>
                <a:ea typeface="ＭＳ Ｐゴシック" pitchFamily="1" charset="-128"/>
              </a:rPr>
              <a:t>Managing </a:t>
            </a:r>
            <a:r>
              <a:rPr lang="en-US" sz="2800" dirty="0" smtClean="0">
                <a:ea typeface="ＭＳ Ｐゴシック" pitchFamily="1" charset="-128"/>
              </a:rPr>
              <a:t>group assignments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ea typeface="ＭＳ Ｐゴシック" pitchFamily="1" charset="-128"/>
              </a:rPr>
              <a:t>Session-Group-Id AVP (M-bit cleared) included in AAR, used to: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ea typeface="ＭＳ Ｐゴシック" pitchFamily="1" charset="-128"/>
              </a:rPr>
              <a:t>indicate that the group management feature is supported by the NAS</a:t>
            </a:r>
          </a:p>
          <a:p>
            <a:pPr lvl="3">
              <a:spcBef>
                <a:spcPts val="1200"/>
              </a:spcBef>
            </a:pPr>
            <a:r>
              <a:rPr lang="en-US" sz="1600" dirty="0" smtClean="0">
                <a:ea typeface="ＭＳ Ｐゴシック" pitchFamily="1" charset="-128"/>
              </a:rPr>
              <a:t>NAS not supporting the capability will not include the AVPs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ea typeface="ＭＳ Ｐゴシック" pitchFamily="1" charset="-128"/>
              </a:rPr>
              <a:t>indicate the group Id assigned by the NAS to the session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ea typeface="ＭＳ Ｐゴシック" pitchFamily="1" charset="-128"/>
              </a:rPr>
              <a:t>Session-Group-Id AVP (M-bit cleared) included in AAA, used to: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ea typeface="ＭＳ Ｐゴシック" pitchFamily="1" charset="-128"/>
              </a:rPr>
              <a:t>indicate that the group management feature is supported by the server</a:t>
            </a:r>
          </a:p>
          <a:p>
            <a:pPr lvl="3">
              <a:spcBef>
                <a:spcPts val="1200"/>
              </a:spcBef>
            </a:pPr>
            <a:r>
              <a:rPr lang="en-US" sz="1600" dirty="0" smtClean="0">
                <a:ea typeface="ＭＳ Ｐゴシック" pitchFamily="1" charset="-128"/>
              </a:rPr>
              <a:t>server not supporting the new AVPs will ignore those received in the request and not include these AVPs in the answer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ea typeface="ＭＳ Ｐゴシック" pitchFamily="1" charset="-128"/>
              </a:rPr>
              <a:t>indicate the group Id assigned by the server to the </a:t>
            </a:r>
            <a:r>
              <a:rPr lang="en-US" sz="1800" dirty="0" smtClean="0">
                <a:ea typeface="ＭＳ Ｐゴシック" pitchFamily="1" charset="-128"/>
              </a:rPr>
              <a:t>session</a:t>
            </a:r>
            <a:endParaRPr lang="en-US" sz="1800" dirty="0" smtClean="0">
              <a:ea typeface="ＭＳ Ｐゴシック" pitchFamily="1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r>
              <a:rPr lang="en-US" sz="2800" dirty="0" smtClean="0">
                <a:ea typeface="ＭＳ Ｐゴシック" pitchFamily="1" charset="-128"/>
              </a:rPr>
              <a:t>Server initiated group re-auth/session abortion:</a:t>
            </a:r>
          </a:p>
          <a:p>
            <a:pPr lvl="1"/>
            <a:r>
              <a:rPr lang="en-US" sz="2400" dirty="0" smtClean="0">
                <a:ea typeface="ＭＳ Ｐゴシック" pitchFamily="1" charset="-128"/>
              </a:rPr>
              <a:t>Session-Group-Id and Session-Group-Action AVPs (M-bit cleared) included in RAR/ASR in addition to the session-id assigned to one of the user in the group</a:t>
            </a:r>
          </a:p>
          <a:p>
            <a:pPr lvl="1"/>
            <a:r>
              <a:rPr lang="en-US" sz="2400" dirty="0" smtClean="0">
                <a:ea typeface="ＭＳ Ｐゴシック" pitchFamily="1" charset="-128"/>
              </a:rPr>
              <a:t>the NAS performs the required action for the given session-id and the same action for the other user identified by the Session-Group-Id AVP</a:t>
            </a:r>
          </a:p>
          <a:p>
            <a:r>
              <a:rPr lang="en-US" sz="2800" dirty="0" smtClean="0">
                <a:ea typeface="ＭＳ Ｐゴシック" pitchFamily="1" charset="-128"/>
              </a:rPr>
              <a:t>Client initiated group session termination</a:t>
            </a:r>
          </a:p>
          <a:p>
            <a:pPr lvl="1"/>
            <a:r>
              <a:rPr lang="en-US" sz="2400" dirty="0" smtClean="0">
                <a:ea typeface="ＭＳ Ｐゴシック" pitchFamily="1" charset="-128"/>
              </a:rPr>
              <a:t>Session-Group-Id and Session-Group-Action AVPs (M-bit cleared) included in STR</a:t>
            </a:r>
          </a:p>
          <a:p>
            <a:pPr lvl="1"/>
            <a:r>
              <a:rPr lang="en-US" sz="2400" dirty="0" smtClean="0">
                <a:ea typeface="ＭＳ Ｐゴシック" pitchFamily="1" charset="-128"/>
              </a:rPr>
              <a:t>the server performs the required action for the given session-id and the same action for the other user identified by the Session-Group-Id </a:t>
            </a:r>
            <a:r>
              <a:rPr lang="en-US" sz="2400" dirty="0" smtClean="0">
                <a:ea typeface="ＭＳ Ｐゴシック" pitchFamily="1" charset="-128"/>
              </a:rPr>
              <a:t>AVP</a:t>
            </a:r>
            <a:endParaRPr lang="en-US" sz="2400" dirty="0" smtClean="0">
              <a:ea typeface="ＭＳ Ｐゴシック" pitchFamily="1" charset="-12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6200" y="122238"/>
            <a:ext cx="7924800" cy="1295400"/>
          </a:xfrm>
        </p:spPr>
        <p:txBody>
          <a:bodyPr/>
          <a:lstStyle/>
          <a:p>
            <a:r>
              <a:rPr lang="en-CA" sz="4000" dirty="0" smtClean="0">
                <a:ea typeface="ＭＳ Ｐゴシック" pitchFamily="1" charset="-128"/>
              </a:rPr>
              <a:t>Reusing Existing Commands: </a:t>
            </a:r>
            <a:r>
              <a:rPr lang="en-CA" sz="4000" dirty="0" smtClean="0">
                <a:ea typeface="ＭＳ Ｐゴシック" pitchFamily="1" charset="-128"/>
              </a:rPr>
              <a:t>NASREQ Example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Discussion </a:t>
            </a:r>
            <a:r>
              <a:rPr lang="fr-FR" dirty="0" err="1" smtClean="0"/>
              <a:t>initiated</a:t>
            </a:r>
            <a:r>
              <a:rPr lang="fr-FR" dirty="0" smtClean="0"/>
              <a:t> on the mailing list</a:t>
            </a:r>
          </a:p>
          <a:p>
            <a:pPr lvl="1"/>
            <a:r>
              <a:rPr lang="fr-FR" dirty="0" smtClean="0"/>
              <a:t>Setting of the </a:t>
            </a:r>
            <a:r>
              <a:rPr lang="fr-FR" dirty="0" err="1" smtClean="0"/>
              <a:t>M-bit</a:t>
            </a:r>
            <a:r>
              <a:rPr lang="fr-FR" dirty="0" smtClean="0"/>
              <a:t>?</a:t>
            </a:r>
          </a:p>
          <a:p>
            <a:pPr lvl="1"/>
            <a:r>
              <a:rPr lang="fr-FR" dirty="0" smtClean="0"/>
              <a:t>Use of the Session-Id AVP?</a:t>
            </a:r>
          </a:p>
          <a:p>
            <a:pPr lvl="1"/>
            <a:r>
              <a:rPr lang="fr-FR" dirty="0" err="1" smtClean="0"/>
              <a:t>Advertizing</a:t>
            </a:r>
            <a:r>
              <a:rPr lang="fr-FR" dirty="0" smtClean="0"/>
              <a:t> support of Group management?</a:t>
            </a:r>
          </a:p>
          <a:p>
            <a:pPr lvl="1"/>
            <a:r>
              <a:rPr lang="fr-FR" dirty="0" smtClean="0"/>
              <a:t>Link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Overload</a:t>
            </a:r>
            <a:r>
              <a:rPr lang="fr-FR" dirty="0" smtClean="0"/>
              <a:t> Control</a:t>
            </a:r>
          </a:p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r>
              <a:rPr lang="fr-FR" dirty="0" smtClean="0"/>
              <a:t>:</a:t>
            </a:r>
          </a:p>
          <a:p>
            <a:pPr lvl="1"/>
            <a:r>
              <a:rPr lang="fr-FR" dirty="0" err="1" smtClean="0"/>
              <a:t>Confirm</a:t>
            </a:r>
            <a:r>
              <a:rPr lang="fr-FR" dirty="0" smtClean="0"/>
              <a:t> </a:t>
            </a:r>
            <a:r>
              <a:rPr lang="fr-FR" dirty="0" err="1" smtClean="0"/>
              <a:t>interest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!!!</a:t>
            </a:r>
          </a:p>
          <a:p>
            <a:pPr lvl="1"/>
            <a:r>
              <a:rPr lang="fr-FR" dirty="0" err="1" smtClean="0"/>
              <a:t>Agree</a:t>
            </a:r>
            <a:r>
              <a:rPr lang="fr-FR" dirty="0" smtClean="0"/>
              <a:t> on </a:t>
            </a:r>
            <a:r>
              <a:rPr lang="fr-FR" dirty="0" err="1" smtClean="0"/>
              <a:t>working</a:t>
            </a:r>
            <a:r>
              <a:rPr lang="fr-FR" dirty="0" smtClean="0"/>
              <a:t> </a:t>
            </a:r>
            <a:r>
              <a:rPr lang="fr-FR" dirty="0" err="1" smtClean="0"/>
              <a:t>assumptions</a:t>
            </a:r>
            <a:endParaRPr lang="fr-FR" dirty="0" smtClean="0"/>
          </a:p>
          <a:p>
            <a:pPr lvl="1"/>
            <a:r>
              <a:rPr lang="fr-FR" dirty="0" err="1" smtClean="0"/>
              <a:t>Produce</a:t>
            </a:r>
            <a:r>
              <a:rPr lang="fr-FR" dirty="0" smtClean="0"/>
              <a:t> a new version of the </a:t>
            </a:r>
            <a:r>
              <a:rPr lang="fr-FR" dirty="0" err="1" smtClean="0"/>
              <a:t>draft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the </a:t>
            </a:r>
            <a:r>
              <a:rPr lang="fr-FR" dirty="0" err="1" smtClean="0"/>
              <a:t>agreed</a:t>
            </a:r>
            <a:r>
              <a:rPr lang="fr-FR" dirty="0" smtClean="0"/>
              <a:t> </a:t>
            </a:r>
            <a:r>
              <a:rPr lang="fr-FR" dirty="0" err="1" smtClean="0"/>
              <a:t>working</a:t>
            </a:r>
            <a:r>
              <a:rPr lang="fr-FR" dirty="0" smtClean="0"/>
              <a:t> </a:t>
            </a:r>
            <a:r>
              <a:rPr lang="fr-FR" dirty="0" err="1" smtClean="0"/>
              <a:t>assumptions</a:t>
            </a:r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9270</TotalTime>
  <Words>530</Words>
  <Application>Microsoft Office PowerPoint</Application>
  <PresentationFormat>Affichage à l'écran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IETF</vt:lpstr>
      <vt:lpstr>DIME WG IETF 86</vt:lpstr>
      <vt:lpstr>Motivations</vt:lpstr>
      <vt:lpstr>Two Problem Aspects</vt:lpstr>
      <vt:lpstr>Document history &amp; work item status</vt:lpstr>
      <vt:lpstr>Brief Recap</vt:lpstr>
      <vt:lpstr>Reusing Existing Commands: Overview</vt:lpstr>
      <vt:lpstr>Reusing Existing Commands: NASREQ Example</vt:lpstr>
      <vt:lpstr>Reusing Existing Commands: NASREQ Example</vt:lpstr>
      <vt:lpstr>Next Steps</vt:lpstr>
    </vt:vector>
  </TitlesOfParts>
  <Company>NOKIA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</dc:title>
  <dc:creator>Lionel Morand</dc:creator>
  <cp:lastModifiedBy>Orange Labs</cp:lastModifiedBy>
  <cp:revision>598</cp:revision>
  <cp:lastPrinted>2010-03-25T15:06:48Z</cp:lastPrinted>
  <dcterms:created xsi:type="dcterms:W3CDTF">2012-07-25T12:02:17Z</dcterms:created>
  <dcterms:modified xsi:type="dcterms:W3CDTF">2013-03-13T05:16:31Z</dcterms:modified>
</cp:coreProperties>
</file>