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2"/>
  </p:notesMasterIdLst>
  <p:handoutMasterIdLst>
    <p:handoutMasterId r:id="rId13"/>
  </p:handoutMasterIdLst>
  <p:sldIdLst>
    <p:sldId id="871" r:id="rId2"/>
    <p:sldId id="882" r:id="rId3"/>
    <p:sldId id="886" r:id="rId4"/>
    <p:sldId id="895" r:id="rId5"/>
    <p:sldId id="896" r:id="rId6"/>
    <p:sldId id="897" r:id="rId7"/>
    <p:sldId id="898" r:id="rId8"/>
    <p:sldId id="899" r:id="rId9"/>
    <p:sldId id="901" r:id="rId10"/>
    <p:sldId id="902" r:id="rId1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8000"/>
    <a:srgbClr val="FF0066"/>
    <a:srgbClr val="FF3300"/>
    <a:srgbClr val="CCECFF"/>
    <a:srgbClr val="CCFFCC"/>
    <a:srgbClr val="0033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94" autoAdjust="0"/>
    <p:restoredTop sz="84673" autoAdjust="0"/>
  </p:normalViewPr>
  <p:slideViewPr>
    <p:cSldViewPr snapToGrid="0" snapToObjects="1">
      <p:cViewPr varScale="1">
        <p:scale>
          <a:sx n="55" d="100"/>
          <a:sy n="55" d="100"/>
        </p:scale>
        <p:origin x="-518" y="-82"/>
      </p:cViewPr>
      <p:guideLst>
        <p:guide orient="horz" pos="487"/>
        <p:guide pos="2917"/>
      </p:guideLst>
    </p:cSldViewPr>
  </p:slideViewPr>
  <p:outlineViewPr>
    <p:cViewPr>
      <p:scale>
        <a:sx n="33" d="100"/>
        <a:sy n="33" d="100"/>
      </p:scale>
      <p:origin x="0" y="12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32" y="-6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fld id="{4B82FB83-A0CD-4B98-937C-F5181447557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224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4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24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defTabSz="901700">
              <a:defRPr sz="1200" b="0"/>
            </a:lvl1pPr>
          </a:lstStyle>
          <a:p>
            <a:endParaRPr lang="en-US" altLang="zh-TW"/>
          </a:p>
        </p:txBody>
      </p:sp>
      <p:sp>
        <p:nvSpPr>
          <p:cNvPr id="224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178" tIns="45089" rIns="90178" bIns="45089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 b="0"/>
            </a:lvl1pPr>
          </a:lstStyle>
          <a:p>
            <a:fld id="{F1C11F9D-88A1-4C9B-81A5-32B2CA2380F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Text Box 2"/>
          <p:cNvSpPr txBox="1">
            <a:spLocks noChangeArrowheads="1"/>
          </p:cNvSpPr>
          <p:nvPr/>
        </p:nvSpPr>
        <p:spPr bwMode="auto">
          <a:xfrm>
            <a:off x="1371600" y="2057400"/>
            <a:ext cx="5029200" cy="1600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 algn="just"/>
            <a:endParaRPr lang="en-GB" sz="2400" b="0"/>
          </a:p>
        </p:txBody>
      </p:sp>
      <p:sp>
        <p:nvSpPr>
          <p:cNvPr id="8663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675" y="914400"/>
            <a:ext cx="850265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8663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675" y="2828925"/>
            <a:ext cx="8502650" cy="3495675"/>
          </a:xfrm>
        </p:spPr>
        <p:txBody>
          <a:bodyPr/>
          <a:lstStyle>
            <a:lvl1pPr marL="0" indent="0" algn="ctr">
              <a:buFont typeface="Symbol" pitchFamily="18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866310" name="Rectangle 6"/>
          <p:cNvSpPr>
            <a:spLocks noChangeArrowheads="1"/>
          </p:cNvSpPr>
          <p:nvPr userDrawn="1"/>
        </p:nvSpPr>
        <p:spPr bwMode="auto">
          <a:xfrm>
            <a:off x="3498850" y="3035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0" y="6448425"/>
            <a:ext cx="25638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zh-TW" sz="1000" b="0">
                <a:solidFill>
                  <a:schemeClr val="accent2"/>
                </a:solidFill>
                <a:ea typeface="PMingLiU" pitchFamily="18" charset="-120"/>
              </a:rPr>
              <a:t>What I have is only borrowed from God so that I may serve others. H Anthony Chan</a:t>
            </a:r>
          </a:p>
        </p:txBody>
      </p:sp>
      <p:sp>
        <p:nvSpPr>
          <p:cNvPr id="13" name="Rectangle 15"/>
          <p:cNvSpPr>
            <a:spLocks noChangeArrowheads="1"/>
          </p:cNvSpPr>
          <p:nvPr userDrawn="1"/>
        </p:nvSpPr>
        <p:spPr bwMode="auto">
          <a:xfrm>
            <a:off x="6654800" y="6448425"/>
            <a:ext cx="24892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/>
            <a:r>
              <a:rPr lang="en-US" altLang="zh-TW" sz="10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Page </a:t>
            </a:r>
            <a:fld id="{C921DB0A-5367-4374-BB54-9ACFF2AD6DDA}" type="slidenum">
              <a:rPr lang="en-US" altLang="zh-TW" sz="18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‹#›</a:t>
            </a:fld>
            <a:r>
              <a:rPr lang="en-US" altLang="zh-TW" sz="14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 </a:t>
            </a:r>
            <a:fld id="{70C009F5-06E5-43A0-B93C-C56EB0E212C0}" type="datetime4">
              <a:rPr lang="en-US" altLang="zh-TW" sz="10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March 13, 2013</a:t>
            </a:fld>
            <a:endParaRPr lang="en-US" altLang="zh-TW" sz="1000" b="0" dirty="0">
              <a:solidFill>
                <a:schemeClr val="accent2"/>
              </a:solidFill>
              <a:latin typeface="Helvetica" pitchFamily="34" charset="0"/>
              <a:ea typeface="PMingLiU" pitchFamily="18" charset="-120"/>
            </a:endParaRP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2489200" y="6448425"/>
            <a:ext cx="4165600" cy="2462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TW" sz="1000" b="0" dirty="0" err="1" smtClean="0">
                <a:solidFill>
                  <a:schemeClr val="accent2"/>
                </a:solidFill>
                <a:ea typeface="PMingLiU" pitchFamily="18" charset="-120"/>
              </a:rPr>
              <a:t>Ietf</a:t>
            </a:r>
            <a:r>
              <a:rPr lang="en-US" altLang="zh-TW" sz="1000" b="0" dirty="0" smtClean="0">
                <a:solidFill>
                  <a:schemeClr val="accent2"/>
                </a:solidFill>
                <a:ea typeface="PMingLiU" pitchFamily="18" charset="-120"/>
              </a:rPr>
              <a:t> </a:t>
            </a:r>
            <a:r>
              <a:rPr lang="en-US" altLang="zh-TW" sz="1000" b="0" dirty="0" smtClean="0">
                <a:solidFill>
                  <a:schemeClr val="accent2"/>
                </a:solidFill>
                <a:ea typeface="PMingLiU" pitchFamily="18" charset="-120"/>
              </a:rPr>
              <a:t>86</a:t>
            </a:r>
            <a:r>
              <a:rPr lang="en-US" altLang="zh-CN" sz="1000" b="0" dirty="0" smtClean="0">
                <a:solidFill>
                  <a:schemeClr val="accent2"/>
                </a:solidFill>
                <a:ea typeface="PMingLiU" pitchFamily="18" charset="-120"/>
              </a:rPr>
              <a:t>, Orlando</a:t>
            </a:r>
            <a:endParaRPr lang="en-US" altLang="zh-TW" sz="1000" b="0" dirty="0">
              <a:solidFill>
                <a:schemeClr val="accent2"/>
              </a:solidFill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48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48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1775" y="1085850"/>
            <a:ext cx="4264025" cy="536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264025" cy="536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CCFFCC"/>
            </a:gs>
            <a:gs pos="50000">
              <a:srgbClr val="FFFFCC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ChangeArrowheads="1"/>
          </p:cNvSpPr>
          <p:nvPr/>
        </p:nvSpPr>
        <p:spPr bwMode="auto">
          <a:xfrm>
            <a:off x="1588" y="914400"/>
            <a:ext cx="9142412" cy="152400"/>
          </a:xfrm>
          <a:prstGeom prst="rect">
            <a:avLst/>
          </a:prstGeom>
          <a:gradFill rotWithShape="0">
            <a:gsLst>
              <a:gs pos="0">
                <a:srgbClr val="3365FB"/>
              </a:gs>
              <a:gs pos="100000">
                <a:srgbClr val="3365FB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5283" name="Text Box 3"/>
          <p:cNvSpPr txBox="1">
            <a:spLocks noChangeArrowheads="1"/>
          </p:cNvSpPr>
          <p:nvPr/>
        </p:nvSpPr>
        <p:spPr bwMode="auto">
          <a:xfrm>
            <a:off x="1371600" y="2057400"/>
            <a:ext cx="5029200" cy="1600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 algn="just"/>
            <a:endParaRPr lang="en-GB" sz="2400" b="0"/>
          </a:p>
        </p:txBody>
      </p:sp>
      <p:sp>
        <p:nvSpPr>
          <p:cNvPr id="86528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86528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1775" y="1085850"/>
            <a:ext cx="8680450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865287" name="Rectangle 7"/>
          <p:cNvSpPr>
            <a:spLocks noChangeArrowheads="1"/>
          </p:cNvSpPr>
          <p:nvPr userDrawn="1"/>
        </p:nvSpPr>
        <p:spPr bwMode="auto">
          <a:xfrm>
            <a:off x="3498850" y="3035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5293" name="Text Box 13"/>
          <p:cNvSpPr txBox="1">
            <a:spLocks noChangeArrowheads="1"/>
          </p:cNvSpPr>
          <p:nvPr userDrawn="1"/>
        </p:nvSpPr>
        <p:spPr bwMode="auto">
          <a:xfrm>
            <a:off x="0" y="6448425"/>
            <a:ext cx="25638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altLang="zh-TW" sz="1000" b="0">
                <a:solidFill>
                  <a:schemeClr val="accent2"/>
                </a:solidFill>
                <a:ea typeface="PMingLiU" pitchFamily="18" charset="-120"/>
              </a:rPr>
              <a:t>What I have is only borrowed from God so that I may serve others. H Anthony Chan</a:t>
            </a:r>
          </a:p>
        </p:txBody>
      </p:sp>
      <p:sp>
        <p:nvSpPr>
          <p:cNvPr id="865295" name="Rectangle 15"/>
          <p:cNvSpPr>
            <a:spLocks noChangeArrowheads="1"/>
          </p:cNvSpPr>
          <p:nvPr userDrawn="1"/>
        </p:nvSpPr>
        <p:spPr bwMode="auto">
          <a:xfrm>
            <a:off x="6654800" y="6448425"/>
            <a:ext cx="24892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/>
            <a:r>
              <a:rPr lang="en-US" altLang="zh-TW" sz="10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Page </a:t>
            </a:r>
            <a:fld id="{C921DB0A-5367-4374-BB54-9ACFF2AD6DDA}" type="slidenum">
              <a:rPr lang="en-US" altLang="zh-TW" sz="18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‹#›</a:t>
            </a:fld>
            <a:r>
              <a:rPr lang="en-US" altLang="zh-TW" sz="1400" b="0" dirty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t> </a:t>
            </a:r>
            <a:fld id="{70C009F5-06E5-43A0-B93C-C56EB0E212C0}" type="datetime4">
              <a:rPr lang="en-US" altLang="zh-TW" sz="1000" b="0" smtClean="0">
                <a:solidFill>
                  <a:schemeClr val="accent2"/>
                </a:solidFill>
                <a:latin typeface="Helvetica" pitchFamily="34" charset="0"/>
                <a:ea typeface="PMingLiU" pitchFamily="18" charset="-120"/>
              </a:rPr>
              <a:pPr algn="r"/>
              <a:t>March 13, 2013</a:t>
            </a:fld>
            <a:endParaRPr lang="en-US" altLang="zh-TW" sz="1000" b="0" dirty="0">
              <a:solidFill>
                <a:schemeClr val="accent2"/>
              </a:solidFill>
              <a:latin typeface="Helvetica" pitchFamily="34" charset="0"/>
              <a:ea typeface="PMingLiU" pitchFamily="18" charset="-120"/>
            </a:endParaRPr>
          </a:p>
        </p:txBody>
      </p:sp>
      <p:sp>
        <p:nvSpPr>
          <p:cNvPr id="865297" name="Rectangle 17"/>
          <p:cNvSpPr>
            <a:spLocks noChangeArrowheads="1"/>
          </p:cNvSpPr>
          <p:nvPr userDrawn="1"/>
        </p:nvSpPr>
        <p:spPr bwMode="auto">
          <a:xfrm>
            <a:off x="2489200" y="6448425"/>
            <a:ext cx="4165600" cy="2462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TW" sz="1000" b="0" dirty="0" err="1" smtClean="0">
                <a:solidFill>
                  <a:schemeClr val="accent2"/>
                </a:solidFill>
                <a:ea typeface="PMingLiU" pitchFamily="18" charset="-120"/>
              </a:rPr>
              <a:t>Ietf</a:t>
            </a:r>
            <a:r>
              <a:rPr lang="en-US" altLang="zh-TW" sz="1000" b="0" dirty="0" smtClean="0">
                <a:solidFill>
                  <a:schemeClr val="accent2"/>
                </a:solidFill>
                <a:ea typeface="PMingLiU" pitchFamily="18" charset="-120"/>
              </a:rPr>
              <a:t> </a:t>
            </a:r>
            <a:r>
              <a:rPr lang="en-US" altLang="zh-TW" sz="1000" b="0" dirty="0" smtClean="0">
                <a:solidFill>
                  <a:schemeClr val="accent2"/>
                </a:solidFill>
                <a:ea typeface="PMingLiU" pitchFamily="18" charset="-120"/>
              </a:rPr>
              <a:t>86</a:t>
            </a:r>
            <a:r>
              <a:rPr lang="en-US" altLang="zh-CN" sz="1000" b="0" dirty="0" smtClean="0">
                <a:solidFill>
                  <a:schemeClr val="accent2"/>
                </a:solidFill>
                <a:ea typeface="PMingLiU" pitchFamily="18" charset="-120"/>
              </a:rPr>
              <a:t>, Orlando</a:t>
            </a:r>
            <a:endParaRPr lang="en-US" altLang="zh-TW" sz="1000" b="0" dirty="0">
              <a:solidFill>
                <a:schemeClr val="accent2"/>
              </a:solidFill>
              <a:ea typeface="PMingLiU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660066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Symbol" pitchFamily="18" charset="2"/>
        <a:buChar char="¨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Ø"/>
        <a:defRPr sz="2800"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4500" dirty="0" smtClean="0">
                <a:ea typeface="SimSun" pitchFamily="2" charset="-122"/>
              </a:rPr>
              <a:t>Distributed Mobility Management Framework</a:t>
            </a:r>
            <a:br>
              <a:rPr lang="en-US" altLang="zh-CN" sz="4500" dirty="0" smtClean="0">
                <a:ea typeface="SimSun" pitchFamily="2" charset="-122"/>
              </a:rPr>
            </a:br>
            <a:r>
              <a:rPr lang="en-US" altLang="zh-CN" sz="4500" dirty="0" smtClean="0">
                <a:ea typeface="SimSun" pitchFamily="2" charset="-122"/>
              </a:rPr>
              <a:t>draft-chan-</a:t>
            </a:r>
            <a:r>
              <a:rPr lang="en-US" altLang="zh-CN" sz="4500" dirty="0" err="1" smtClean="0">
                <a:ea typeface="SimSun" pitchFamily="2" charset="-122"/>
              </a:rPr>
              <a:t>dmm</a:t>
            </a:r>
            <a:r>
              <a:rPr lang="en-US" altLang="zh-CN" sz="4500" dirty="0" smtClean="0">
                <a:ea typeface="SimSun" pitchFamily="2" charset="-122"/>
              </a:rPr>
              <a:t>-framework</a:t>
            </a:r>
            <a:endParaRPr lang="en-US" sz="4500" dirty="0"/>
          </a:p>
        </p:txBody>
      </p:sp>
      <p:sp>
        <p:nvSpPr>
          <p:cNvPr id="13752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H. Anthony Chan</a:t>
            </a:r>
          </a:p>
          <a:p>
            <a:r>
              <a:rPr lang="de-DE" dirty="0" smtClean="0"/>
              <a:t>Pierrick Seite</a:t>
            </a:r>
          </a:p>
          <a:p>
            <a:r>
              <a:rPr lang="de-DE" dirty="0" smtClean="0"/>
              <a:t>Kostas </a:t>
            </a:r>
            <a:r>
              <a:rPr lang="de-DE" dirty="0" smtClean="0"/>
              <a:t>Pentikousis</a:t>
            </a:r>
            <a:endParaRPr lang="de-DE" dirty="0" smtClean="0"/>
          </a:p>
        </p:txBody>
      </p:sp>
      <p:sp>
        <p:nvSpPr>
          <p:cNvPr id="1375236" name="DtsShapeName" descr="@5@9@783@3075420834B8463G@2BD30G08=@;U8=@@MB62693!!!!!!BIHO@]B62693!!!11111111110C66@6B0D1VhsdmdrrCsn`ec`oeOduvnsjrUdbionmnfhdr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1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contributions are </a:t>
            </a:r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Basic functions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Anchoring </a:t>
            </a:r>
            <a:r>
              <a:rPr lang="en-US" altLang="zh-CN" dirty="0" smtClean="0"/>
              <a:t>function: allocation of home network prefix or </a:t>
            </a:r>
            <a:r>
              <a:rPr lang="en-US" altLang="zh-CN" dirty="0" err="1" smtClean="0"/>
              <a:t>HoA</a:t>
            </a:r>
            <a:r>
              <a:rPr lang="en-US" altLang="zh-CN" dirty="0" smtClean="0"/>
              <a:t> </a:t>
            </a:r>
            <a:r>
              <a:rPr lang="en-US" altLang="zh-CN" dirty="0" smtClean="0"/>
              <a:t>to an </a:t>
            </a:r>
            <a:r>
              <a:rPr lang="en-US" altLang="zh-CN" dirty="0" smtClean="0"/>
              <a:t>MN that registers with the network;</a:t>
            </a:r>
          </a:p>
          <a:p>
            <a:r>
              <a:rPr lang="en-US" altLang="zh-CN" dirty="0" smtClean="0"/>
              <a:t>Mobility </a:t>
            </a:r>
            <a:r>
              <a:rPr lang="en-US" altLang="zh-CN" dirty="0" smtClean="0"/>
              <a:t>Router (MR) function: packets interception </a:t>
            </a:r>
            <a:r>
              <a:rPr lang="en-US" altLang="zh-CN" dirty="0" smtClean="0"/>
              <a:t>and forwarding </a:t>
            </a:r>
            <a:r>
              <a:rPr lang="en-US" altLang="zh-CN" dirty="0" smtClean="0"/>
              <a:t>to/from the MN </a:t>
            </a:r>
            <a:r>
              <a:rPr lang="en-US" altLang="zh-CN" dirty="0" err="1" smtClean="0"/>
              <a:t>HoA</a:t>
            </a:r>
            <a:r>
              <a:rPr lang="en-US" altLang="zh-CN" dirty="0" smtClean="0"/>
              <a:t> based on the internetwork </a:t>
            </a:r>
            <a:r>
              <a:rPr lang="en-US" altLang="zh-CN" dirty="0" smtClean="0"/>
              <a:t>location information</a:t>
            </a:r>
            <a:r>
              <a:rPr lang="en-US" altLang="zh-CN" dirty="0" smtClean="0"/>
              <a:t>, either to the destination or to some other </a:t>
            </a:r>
            <a:r>
              <a:rPr lang="en-US" altLang="zh-CN" dirty="0" smtClean="0"/>
              <a:t>network element </a:t>
            </a:r>
            <a:r>
              <a:rPr lang="en-US" altLang="zh-CN" dirty="0" smtClean="0"/>
              <a:t>that knows how to forward the packets to </a:t>
            </a:r>
            <a:r>
              <a:rPr lang="en-US" altLang="zh-CN" dirty="0" smtClean="0"/>
              <a:t>their destination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Internetwork </a:t>
            </a:r>
            <a:r>
              <a:rPr lang="en-US" altLang="zh-CN" dirty="0" smtClean="0"/>
              <a:t>Location Management (LM) function: managing </a:t>
            </a:r>
            <a:r>
              <a:rPr lang="en-US" altLang="zh-CN" dirty="0" smtClean="0"/>
              <a:t>and keeping </a:t>
            </a:r>
            <a:r>
              <a:rPr lang="en-US" altLang="zh-CN" dirty="0" smtClean="0"/>
              <a:t>track of the MN internetwork location, which includes </a:t>
            </a:r>
            <a:r>
              <a:rPr lang="en-US" altLang="zh-CN" dirty="0" smtClean="0"/>
              <a:t>a mapping </a:t>
            </a:r>
            <a:r>
              <a:rPr lang="en-US" altLang="zh-CN" dirty="0" smtClean="0"/>
              <a:t>of the </a:t>
            </a:r>
            <a:r>
              <a:rPr lang="en-US" altLang="zh-CN" dirty="0" err="1" smtClean="0"/>
              <a:t>HoA</a:t>
            </a:r>
            <a:r>
              <a:rPr lang="en-US" altLang="zh-CN" dirty="0" smtClean="0"/>
              <a:t> to the mobility anchoring point that the MN </a:t>
            </a:r>
            <a:r>
              <a:rPr lang="en-US" altLang="zh-CN" dirty="0" smtClean="0"/>
              <a:t>is anchored </a:t>
            </a:r>
            <a:r>
              <a:rPr lang="en-US" altLang="zh-CN" dirty="0" smtClean="0"/>
              <a:t>to;</a:t>
            </a:r>
          </a:p>
          <a:p>
            <a:r>
              <a:rPr lang="en-US" altLang="zh-CN" dirty="0" smtClean="0"/>
              <a:t>Location </a:t>
            </a:r>
            <a:r>
              <a:rPr lang="en-US" altLang="zh-CN" dirty="0" smtClean="0"/>
              <a:t>Update (LU) function: provisioning of MN </a:t>
            </a:r>
            <a:r>
              <a:rPr lang="en-US" altLang="zh-CN" dirty="0" smtClean="0"/>
              <a:t>location information </a:t>
            </a:r>
            <a:r>
              <a:rPr lang="en-US" altLang="zh-CN" dirty="0" smtClean="0"/>
              <a:t>to the LM function;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Framework with basic functions</a:t>
            </a:r>
            <a:endParaRPr lang="en-US" altLang="zh-C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Configure </a:t>
            </a:r>
            <a:r>
              <a:rPr lang="en-US" dirty="0" smtClean="0"/>
              <a:t>the logical functions and add feature one step at a time to construct</a:t>
            </a:r>
            <a:r>
              <a:rPr lang="en-US" altLang="zh-CN" dirty="0" smtClean="0"/>
              <a:t>:</a:t>
            </a:r>
            <a:endParaRPr lang="en-US" dirty="0" smtClean="0"/>
          </a:p>
          <a:p>
            <a:r>
              <a:rPr lang="en-US" altLang="zh-CN" dirty="0" smtClean="0"/>
              <a:t>MIPv6, PMIPv6, </a:t>
            </a:r>
            <a:r>
              <a:rPr lang="en-US" altLang="zh-CN" dirty="0" smtClean="0"/>
              <a:t>hierarchy, </a:t>
            </a:r>
            <a:r>
              <a:rPr lang="en-US" altLang="zh-CN" dirty="0" smtClean="0"/>
              <a:t>Distributing mobility </a:t>
            </a:r>
            <a:r>
              <a:rPr lang="en-US" altLang="zh-CN" dirty="0" smtClean="0"/>
              <a:t>anchors example, DMM example</a:t>
            </a:r>
            <a:endParaRPr lang="en-US" dirty="0"/>
          </a:p>
        </p:txBody>
      </p:sp>
      <p:sp>
        <p:nvSpPr>
          <p:cNvPr id="7" name="Text Box 69"/>
          <p:cNvSpPr txBox="1">
            <a:spLocks noChangeArrowheads="1"/>
          </p:cNvSpPr>
          <p:nvPr/>
        </p:nvSpPr>
        <p:spPr bwMode="auto">
          <a:xfrm>
            <a:off x="366352" y="1196079"/>
            <a:ext cx="8422819" cy="45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Logical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Functions: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  <a:p>
            <a:pPr marL="342900" indent="-342900" defTabSz="801161"/>
            <a:r>
              <a:rPr lang="en-US" altLang="zh-CN" sz="1200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 allocation; LM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Location management (control plane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); MR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Mobility routing (data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plane); LU: location update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Existing protocol: MIPv6</a:t>
            </a:r>
            <a:endParaRPr lang="en-US" altLang="zh-CN" dirty="0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366352" y="1196079"/>
            <a:ext cx="8422819" cy="45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Logical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Functions: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  <a:p>
            <a:pPr marL="342900" indent="-342900" defTabSz="801161"/>
            <a:r>
              <a:rPr lang="en-US" altLang="zh-CN" sz="1200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 allocation; LM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Location management (control plane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); MR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Mobility routing (data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plane); LU: location update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4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22" y="3026765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AutoShape 65"/>
          <p:cNvSpPr>
            <a:spLocks noChangeArrowheads="1"/>
          </p:cNvSpPr>
          <p:nvPr/>
        </p:nvSpPr>
        <p:spPr bwMode="auto">
          <a:xfrm>
            <a:off x="769104" y="1851211"/>
            <a:ext cx="481855" cy="354751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57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58" name="AutoShape 55"/>
          <p:cNvCxnSpPr>
            <a:cxnSpLocks noChangeShapeType="1"/>
            <a:stCxn id="166" idx="0"/>
            <a:endCxn id="54" idx="2"/>
          </p:cNvCxnSpPr>
          <p:nvPr/>
        </p:nvCxnSpPr>
        <p:spPr bwMode="auto">
          <a:xfrm flipV="1">
            <a:off x="419295" y="3474289"/>
            <a:ext cx="594951" cy="1224149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783044" y="1604990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Net1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3" name="Text Box 58"/>
          <p:cNvSpPr txBox="1">
            <a:spLocks noChangeArrowheads="1"/>
          </p:cNvSpPr>
          <p:nvPr/>
        </p:nvSpPr>
        <p:spPr bwMode="auto">
          <a:xfrm>
            <a:off x="7724698" y="1544584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Net2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283268" y="1722818"/>
            <a:ext cx="159235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P31::/mn11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25" name="Text Box 58"/>
          <p:cNvSpPr txBox="1">
            <a:spLocks noChangeArrowheads="1"/>
          </p:cNvSpPr>
          <p:nvPr/>
        </p:nvSpPr>
        <p:spPr bwMode="auto">
          <a:xfrm>
            <a:off x="4403312" y="1613757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Net3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139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57" name="TextBox 156"/>
          <p:cNvSpPr txBox="1"/>
          <p:nvPr/>
        </p:nvSpPr>
        <p:spPr>
          <a:xfrm>
            <a:off x="5975" y="4977233"/>
            <a:ext cx="145695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::/mn11 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HoA11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58" name="Right Arrow 44"/>
          <p:cNvSpPr/>
          <p:nvPr/>
        </p:nvSpPr>
        <p:spPr bwMode="auto">
          <a:xfrm>
            <a:off x="1462935" y="4571439"/>
            <a:ext cx="1412687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959926" y="4977233"/>
            <a:ext cx="2220673" cy="47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(HoA11)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(IP31)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391780" y="4717982"/>
            <a:ext cx="1206848" cy="256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MN11+LU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6197" y="4698438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804768" y="4977233"/>
            <a:ext cx="1232700" cy="366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::/cn21 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(IP21)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804768" y="4594715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solid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CN21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2544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P1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888339" y="2397237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799888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cxnSp>
        <p:nvCxnSpPr>
          <p:cNvPr id="65" name="曲线连接符 52"/>
          <p:cNvCxnSpPr>
            <a:cxnSpLocks noChangeShapeType="1"/>
            <a:stCxn id="54" idx="3"/>
            <a:endCxn id="165" idx="0"/>
          </p:cNvCxnSpPr>
          <p:nvPr/>
        </p:nvCxnSpPr>
        <p:spPr bwMode="auto">
          <a:xfrm>
            <a:off x="1283269" y="3250527"/>
            <a:ext cx="2711935" cy="1467455"/>
          </a:xfrm>
          <a:prstGeom prst="curvedConnector2">
            <a:avLst/>
          </a:prstGeom>
          <a:noFill/>
          <a:ln w="38100" cmpd="dbl" algn="ctr">
            <a:solidFill>
              <a:srgbClr val="FF0000"/>
            </a:solidFill>
            <a:round/>
            <a:headEnd type="none" w="med" len="med"/>
            <a:tailEnd type="arrow" w="med" len="med"/>
          </a:ln>
        </p:spPr>
      </p:cxnSp>
      <p:cxnSp>
        <p:nvCxnSpPr>
          <p:cNvPr id="66" name="曲线连接符 52"/>
          <p:cNvCxnSpPr>
            <a:cxnSpLocks noChangeShapeType="1"/>
            <a:stCxn id="172" idx="0"/>
            <a:endCxn id="54" idx="0"/>
          </p:cNvCxnSpPr>
          <p:nvPr/>
        </p:nvCxnSpPr>
        <p:spPr bwMode="auto">
          <a:xfrm rot="16200000" flipV="1">
            <a:off x="3817081" y="223930"/>
            <a:ext cx="1567950" cy="7173620"/>
          </a:xfrm>
          <a:prstGeom prst="curvedConnector3">
            <a:avLst>
              <a:gd name="adj1" fmla="val 114580"/>
            </a:avLst>
          </a:prstGeom>
          <a:noFill/>
          <a:ln w="19050" cmpd="sng" algn="ctr">
            <a:solidFill>
              <a:srgbClr val="FF0000"/>
            </a:solidFill>
            <a:round/>
            <a:headEnd type="none" w="med" len="med"/>
            <a:tailEnd type="triangle" w="med" len="med"/>
          </a:ln>
        </p:spPr>
      </p:cxnSp>
      <p:sp>
        <p:nvSpPr>
          <p:cNvPr id="41" name="Text Box 58"/>
          <p:cNvSpPr txBox="1">
            <a:spLocks noChangeArrowheads="1"/>
          </p:cNvSpPr>
          <p:nvPr/>
        </p:nvSpPr>
        <p:spPr bwMode="auto">
          <a:xfrm>
            <a:off x="771289" y="3225259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Existing protocol: PMIPv6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366352" y="1196079"/>
            <a:ext cx="8422819" cy="45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Logical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Functions: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  <a:p>
            <a:pPr marL="342900" indent="-342900" defTabSz="801161"/>
            <a:r>
              <a:rPr lang="en-US" altLang="zh-CN" sz="1200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 allocation; LM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Location management (control plane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); MR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Mobility routing (data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plane); LU: location update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4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22" y="3026765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AutoShape 65"/>
          <p:cNvSpPr>
            <a:spLocks noChangeArrowheads="1"/>
          </p:cNvSpPr>
          <p:nvPr/>
        </p:nvSpPr>
        <p:spPr bwMode="auto">
          <a:xfrm>
            <a:off x="769104" y="1851211"/>
            <a:ext cx="481855" cy="354751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57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pic>
        <p:nvPicPr>
          <p:cNvPr id="59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618" y="40264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0" name="AutoShape 40"/>
          <p:cNvCxnSpPr>
            <a:cxnSpLocks noChangeShapeType="1"/>
            <a:stCxn id="161" idx="0"/>
            <a:endCxn id="59" idx="2"/>
          </p:cNvCxnSpPr>
          <p:nvPr/>
        </p:nvCxnSpPr>
        <p:spPr bwMode="auto">
          <a:xfrm flipV="1">
            <a:off x="5391620" y="4162562"/>
            <a:ext cx="296384" cy="1514661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783044" y="1604990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Net1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3" name="Text Box 58"/>
          <p:cNvSpPr txBox="1">
            <a:spLocks noChangeArrowheads="1"/>
          </p:cNvSpPr>
          <p:nvPr/>
        </p:nvSpPr>
        <p:spPr bwMode="auto">
          <a:xfrm>
            <a:off x="7724698" y="1544584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Net2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283268" y="2210498"/>
            <a:ext cx="159235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P32::/AR32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25" name="Text Box 58"/>
          <p:cNvSpPr txBox="1">
            <a:spLocks noChangeArrowheads="1"/>
          </p:cNvSpPr>
          <p:nvPr/>
        </p:nvSpPr>
        <p:spPr bwMode="auto">
          <a:xfrm>
            <a:off x="4403312" y="1613757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Net3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139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5719856" y="3941430"/>
            <a:ext cx="1161951" cy="256480"/>
          </a:xfrm>
          <a:prstGeom prst="rect">
            <a:avLst/>
          </a:prstGeom>
          <a:noFill/>
          <a:ln>
            <a:noFill/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AR32+LU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5763152" y="4142701"/>
            <a:ext cx="1378583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::/AR32</a:t>
            </a:r>
          </a:p>
          <a:p>
            <a:pPr>
              <a:lnSpc>
                <a:spcPts val="18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(proxy IP32)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59" name="Right Arrow 45"/>
          <p:cNvSpPr/>
          <p:nvPr/>
        </p:nvSpPr>
        <p:spPr bwMode="auto">
          <a:xfrm>
            <a:off x="1975429" y="5553812"/>
            <a:ext cx="1970505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1141206" y="5962009"/>
            <a:ext cx="231039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008522" y="5677223"/>
            <a:ext cx="76619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162111" y="5669512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4421525" y="5995852"/>
            <a:ext cx="2237792" cy="2414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FF0000"/>
                </a:solidFill>
              </a:rPr>
              <a:t>(HoA12)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804768" y="4977233"/>
            <a:ext cx="1232700" cy="366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::/cn21 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(IP21)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804768" y="4594715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solid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CN21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2544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P1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888339" y="2397237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799888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cxnSp>
        <p:nvCxnSpPr>
          <p:cNvPr id="53" name="AutoShape 55"/>
          <p:cNvCxnSpPr>
            <a:cxnSpLocks noChangeShapeType="1"/>
            <a:stCxn id="162" idx="0"/>
            <a:endCxn id="61" idx="2"/>
          </p:cNvCxnSpPr>
          <p:nvPr/>
        </p:nvCxnSpPr>
        <p:spPr bwMode="auto">
          <a:xfrm flipH="1" flipV="1">
            <a:off x="1306694" y="4175862"/>
            <a:ext cx="238515" cy="1493650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6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4308" y="40397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4" name="AutoShape 55"/>
          <p:cNvCxnSpPr>
            <a:cxnSpLocks noChangeShapeType="1"/>
            <a:stCxn id="61" idx="0"/>
            <a:endCxn id="54" idx="2"/>
          </p:cNvCxnSpPr>
          <p:nvPr/>
        </p:nvCxnSpPr>
        <p:spPr bwMode="auto">
          <a:xfrm flipH="1" flipV="1">
            <a:off x="1014246" y="3474289"/>
            <a:ext cx="292448" cy="565502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66" name="曲线连接符 52"/>
          <p:cNvCxnSpPr>
            <a:cxnSpLocks noChangeShapeType="1"/>
            <a:stCxn id="172" idx="0"/>
            <a:endCxn id="54" idx="0"/>
          </p:cNvCxnSpPr>
          <p:nvPr/>
        </p:nvCxnSpPr>
        <p:spPr bwMode="auto">
          <a:xfrm rot="16200000" flipV="1">
            <a:off x="3817081" y="223930"/>
            <a:ext cx="1567950" cy="7173620"/>
          </a:xfrm>
          <a:prstGeom prst="curvedConnector3">
            <a:avLst>
              <a:gd name="adj1" fmla="val 114580"/>
            </a:avLst>
          </a:prstGeom>
          <a:noFill/>
          <a:ln w="19050" cmpd="sng" algn="ctr">
            <a:solidFill>
              <a:srgbClr val="FF0000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67" name="曲线连接符 52"/>
          <p:cNvCxnSpPr>
            <a:cxnSpLocks noChangeShapeType="1"/>
            <a:stCxn id="54" idx="3"/>
            <a:endCxn id="59" idx="0"/>
          </p:cNvCxnSpPr>
          <p:nvPr/>
        </p:nvCxnSpPr>
        <p:spPr bwMode="auto">
          <a:xfrm>
            <a:off x="1283269" y="3250527"/>
            <a:ext cx="4404735" cy="775964"/>
          </a:xfrm>
          <a:prstGeom prst="curvedConnector2">
            <a:avLst/>
          </a:prstGeom>
          <a:noFill/>
          <a:ln w="38100" cmpd="dbl" algn="ctr">
            <a:solidFill>
              <a:srgbClr val="FF0000"/>
            </a:solidFill>
            <a:round/>
            <a:headEnd type="none" w="med" len="med"/>
            <a:tailEnd type="arrow" w="med" len="med"/>
          </a:ln>
        </p:spPr>
      </p:cxnSp>
      <p:sp>
        <p:nvSpPr>
          <p:cNvPr id="41" name="Text Box 58"/>
          <p:cNvSpPr txBox="1">
            <a:spLocks noChangeArrowheads="1"/>
          </p:cNvSpPr>
          <p:nvPr/>
        </p:nvSpPr>
        <p:spPr bwMode="auto">
          <a:xfrm>
            <a:off x="771289" y="3225259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MIPv6/PMIPv6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366352" y="1196079"/>
            <a:ext cx="8422819" cy="45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Logical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Functions: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  <a:p>
            <a:pPr marL="342900" indent="-342900" defTabSz="801161"/>
            <a:r>
              <a:rPr lang="en-US" altLang="zh-CN" sz="1200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 allocation; LM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Location management (control plane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); MR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Mobility routing (data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plane); LU: location update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4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22" y="3026765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AutoShape 65"/>
          <p:cNvSpPr>
            <a:spLocks noChangeArrowheads="1"/>
          </p:cNvSpPr>
          <p:nvPr/>
        </p:nvSpPr>
        <p:spPr bwMode="auto">
          <a:xfrm>
            <a:off x="769104" y="1851211"/>
            <a:ext cx="481855" cy="354751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57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58" name="AutoShape 55"/>
          <p:cNvCxnSpPr>
            <a:cxnSpLocks noChangeShapeType="1"/>
            <a:stCxn id="166" idx="0"/>
            <a:endCxn id="54" idx="2"/>
          </p:cNvCxnSpPr>
          <p:nvPr/>
        </p:nvCxnSpPr>
        <p:spPr bwMode="auto">
          <a:xfrm flipV="1">
            <a:off x="419295" y="3474289"/>
            <a:ext cx="594951" cy="1224149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59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618" y="40264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0" name="AutoShape 40"/>
          <p:cNvCxnSpPr>
            <a:cxnSpLocks noChangeShapeType="1"/>
            <a:stCxn id="161" idx="0"/>
            <a:endCxn id="59" idx="2"/>
          </p:cNvCxnSpPr>
          <p:nvPr/>
        </p:nvCxnSpPr>
        <p:spPr bwMode="auto">
          <a:xfrm flipV="1">
            <a:off x="5391620" y="4162562"/>
            <a:ext cx="296384" cy="1514661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783044" y="1604990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Net1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3" name="Text Box 58"/>
          <p:cNvSpPr txBox="1">
            <a:spLocks noChangeArrowheads="1"/>
          </p:cNvSpPr>
          <p:nvPr/>
        </p:nvSpPr>
        <p:spPr bwMode="auto">
          <a:xfrm>
            <a:off x="7724698" y="1544584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Net2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283268" y="1722818"/>
            <a:ext cx="159235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P31::/mn11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283268" y="2210498"/>
            <a:ext cx="159235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P32::/AR32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25" name="Text Box 58"/>
          <p:cNvSpPr txBox="1">
            <a:spLocks noChangeArrowheads="1"/>
          </p:cNvSpPr>
          <p:nvPr/>
        </p:nvSpPr>
        <p:spPr bwMode="auto">
          <a:xfrm>
            <a:off x="4403312" y="1613757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Net3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139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5719856" y="3941430"/>
            <a:ext cx="1161951" cy="256480"/>
          </a:xfrm>
          <a:prstGeom prst="rect">
            <a:avLst/>
          </a:prstGeom>
          <a:noFill/>
          <a:ln>
            <a:noFill/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AR32+LU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5763152" y="4142701"/>
            <a:ext cx="1378583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::/AR32</a:t>
            </a:r>
          </a:p>
          <a:p>
            <a:pPr>
              <a:lnSpc>
                <a:spcPts val="18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(proxy IP32)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5975" y="4977233"/>
            <a:ext cx="145695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::/mn11 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HoA11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58" name="Right Arrow 44"/>
          <p:cNvSpPr/>
          <p:nvPr/>
        </p:nvSpPr>
        <p:spPr bwMode="auto">
          <a:xfrm>
            <a:off x="1462935" y="4571439"/>
            <a:ext cx="1412687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59" name="Right Arrow 45"/>
          <p:cNvSpPr/>
          <p:nvPr/>
        </p:nvSpPr>
        <p:spPr bwMode="auto">
          <a:xfrm>
            <a:off x="1975429" y="5553812"/>
            <a:ext cx="1970505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1141206" y="5962009"/>
            <a:ext cx="231039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008522" y="5677223"/>
            <a:ext cx="76619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162111" y="5669512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4421525" y="5995852"/>
            <a:ext cx="2237792" cy="2414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FF0000"/>
                </a:solidFill>
              </a:rPr>
              <a:t>(HoA12)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959926" y="4977233"/>
            <a:ext cx="2220673" cy="47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(HoA11)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(IP31)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391780" y="4717982"/>
            <a:ext cx="1206848" cy="256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MN11+LU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6197" y="4698438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804768" y="4977233"/>
            <a:ext cx="1232700" cy="366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::/cn21 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(IP21)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804768" y="4594715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solid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CN21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2544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P1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888339" y="2397237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799888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cxnSp>
        <p:nvCxnSpPr>
          <p:cNvPr id="53" name="AutoShape 55"/>
          <p:cNvCxnSpPr>
            <a:cxnSpLocks noChangeShapeType="1"/>
            <a:stCxn id="162" idx="0"/>
            <a:endCxn id="61" idx="2"/>
          </p:cNvCxnSpPr>
          <p:nvPr/>
        </p:nvCxnSpPr>
        <p:spPr bwMode="auto">
          <a:xfrm flipH="1" flipV="1">
            <a:off x="1306694" y="4175862"/>
            <a:ext cx="238515" cy="1493650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6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4308" y="40397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4" name="AutoShape 55"/>
          <p:cNvCxnSpPr>
            <a:cxnSpLocks noChangeShapeType="1"/>
            <a:stCxn id="61" idx="0"/>
            <a:endCxn id="54" idx="2"/>
          </p:cNvCxnSpPr>
          <p:nvPr/>
        </p:nvCxnSpPr>
        <p:spPr bwMode="auto">
          <a:xfrm flipH="1" flipV="1">
            <a:off x="1014246" y="3474289"/>
            <a:ext cx="292448" cy="565502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65" name="曲线连接符 52"/>
          <p:cNvCxnSpPr>
            <a:cxnSpLocks noChangeShapeType="1"/>
            <a:stCxn id="54" idx="3"/>
            <a:endCxn id="165" idx="0"/>
          </p:cNvCxnSpPr>
          <p:nvPr/>
        </p:nvCxnSpPr>
        <p:spPr bwMode="auto">
          <a:xfrm>
            <a:off x="1283269" y="3250527"/>
            <a:ext cx="2711935" cy="1467455"/>
          </a:xfrm>
          <a:prstGeom prst="curvedConnector2">
            <a:avLst/>
          </a:prstGeom>
          <a:noFill/>
          <a:ln w="38100" cmpd="dbl" algn="ctr">
            <a:solidFill>
              <a:srgbClr val="FF0000"/>
            </a:solidFill>
            <a:round/>
            <a:headEnd type="none" w="med" len="med"/>
            <a:tailEnd type="arrow" w="med" len="med"/>
          </a:ln>
        </p:spPr>
      </p:cxnSp>
      <p:cxnSp>
        <p:nvCxnSpPr>
          <p:cNvPr id="66" name="曲线连接符 52"/>
          <p:cNvCxnSpPr>
            <a:cxnSpLocks noChangeShapeType="1"/>
            <a:stCxn id="172" idx="0"/>
            <a:endCxn id="54" idx="0"/>
          </p:cNvCxnSpPr>
          <p:nvPr/>
        </p:nvCxnSpPr>
        <p:spPr bwMode="auto">
          <a:xfrm rot="16200000" flipV="1">
            <a:off x="3817081" y="223930"/>
            <a:ext cx="1567950" cy="7173620"/>
          </a:xfrm>
          <a:prstGeom prst="curvedConnector3">
            <a:avLst>
              <a:gd name="adj1" fmla="val 114580"/>
            </a:avLst>
          </a:prstGeom>
          <a:noFill/>
          <a:ln w="19050" cmpd="sng" algn="ctr">
            <a:solidFill>
              <a:srgbClr val="FF0000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67" name="曲线连接符 52"/>
          <p:cNvCxnSpPr>
            <a:cxnSpLocks noChangeShapeType="1"/>
            <a:stCxn id="54" idx="3"/>
            <a:endCxn id="59" idx="0"/>
          </p:cNvCxnSpPr>
          <p:nvPr/>
        </p:nvCxnSpPr>
        <p:spPr bwMode="auto">
          <a:xfrm>
            <a:off x="1283269" y="3250527"/>
            <a:ext cx="4404735" cy="775964"/>
          </a:xfrm>
          <a:prstGeom prst="curvedConnector2">
            <a:avLst/>
          </a:prstGeom>
          <a:noFill/>
          <a:ln w="38100" cmpd="dbl" algn="ctr">
            <a:solidFill>
              <a:srgbClr val="FF0000"/>
            </a:solidFill>
            <a:round/>
            <a:headEnd type="none" w="med" len="med"/>
            <a:tailEnd type="arrow" w="med" len="med"/>
          </a:ln>
        </p:spPr>
      </p:cxnSp>
      <p:sp>
        <p:nvSpPr>
          <p:cNvPr id="74" name="Text Box 58"/>
          <p:cNvSpPr txBox="1">
            <a:spLocks noChangeArrowheads="1"/>
          </p:cNvSpPr>
          <p:nvPr/>
        </p:nvSpPr>
        <p:spPr bwMode="auto">
          <a:xfrm>
            <a:off x="771289" y="3225259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Hierarchical 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366352" y="1196079"/>
            <a:ext cx="8422819" cy="45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Logical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Functions: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  <a:p>
            <a:pPr marL="342900" indent="-342900" defTabSz="801161"/>
            <a:r>
              <a:rPr lang="en-US" altLang="zh-CN" sz="1200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 allocation; LM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Location management (control plane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); MR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Mobility routing (data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plane); LU: location update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4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22" y="3026765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AutoShape 65"/>
          <p:cNvSpPr>
            <a:spLocks noChangeArrowheads="1"/>
          </p:cNvSpPr>
          <p:nvPr/>
        </p:nvSpPr>
        <p:spPr bwMode="auto">
          <a:xfrm>
            <a:off x="769104" y="1851211"/>
            <a:ext cx="481855" cy="354751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57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58" name="AutoShape 55"/>
          <p:cNvCxnSpPr>
            <a:cxnSpLocks noChangeShapeType="1"/>
            <a:stCxn id="166" idx="0"/>
            <a:endCxn id="54" idx="2"/>
          </p:cNvCxnSpPr>
          <p:nvPr/>
        </p:nvCxnSpPr>
        <p:spPr bwMode="auto">
          <a:xfrm flipV="1">
            <a:off x="419295" y="3474289"/>
            <a:ext cx="594951" cy="1224149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59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618" y="40264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0" name="AutoShape 40"/>
          <p:cNvCxnSpPr>
            <a:cxnSpLocks noChangeShapeType="1"/>
            <a:stCxn id="161" idx="0"/>
            <a:endCxn id="59" idx="2"/>
          </p:cNvCxnSpPr>
          <p:nvPr/>
        </p:nvCxnSpPr>
        <p:spPr bwMode="auto">
          <a:xfrm flipV="1">
            <a:off x="5391620" y="4162562"/>
            <a:ext cx="296384" cy="1514661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783044" y="1604990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Net1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3" name="Text Box 58"/>
          <p:cNvSpPr txBox="1">
            <a:spLocks noChangeArrowheads="1"/>
          </p:cNvSpPr>
          <p:nvPr/>
        </p:nvSpPr>
        <p:spPr bwMode="auto">
          <a:xfrm>
            <a:off x="7724698" y="1544584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Net2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283268" y="1722818"/>
            <a:ext cx="159235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283268" y="2210498"/>
            <a:ext cx="159235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25" name="Text Box 58"/>
          <p:cNvSpPr txBox="1">
            <a:spLocks noChangeArrowheads="1"/>
          </p:cNvSpPr>
          <p:nvPr/>
        </p:nvSpPr>
        <p:spPr bwMode="auto">
          <a:xfrm>
            <a:off x="4403312" y="1613757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Net3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139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5719856" y="3941430"/>
            <a:ext cx="1161951" cy="256480"/>
          </a:xfrm>
          <a:prstGeom prst="rect">
            <a:avLst/>
          </a:prstGeom>
          <a:noFill/>
          <a:ln>
            <a:noFill/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AR32+LU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5763152" y="4142701"/>
            <a:ext cx="1378583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::/AR32</a:t>
            </a:r>
          </a:p>
          <a:p>
            <a:pPr>
              <a:lnSpc>
                <a:spcPts val="18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(proxy IP32)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5975" y="4977233"/>
            <a:ext cx="145695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::/mn11 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HoA11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58" name="Right Arrow 44"/>
          <p:cNvSpPr/>
          <p:nvPr/>
        </p:nvSpPr>
        <p:spPr bwMode="auto">
          <a:xfrm>
            <a:off x="1462935" y="4571439"/>
            <a:ext cx="1412687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59" name="Right Arrow 45"/>
          <p:cNvSpPr/>
          <p:nvPr/>
        </p:nvSpPr>
        <p:spPr bwMode="auto">
          <a:xfrm>
            <a:off x="1975429" y="5553812"/>
            <a:ext cx="1970505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1141206" y="5962009"/>
            <a:ext cx="231039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008522" y="5677223"/>
            <a:ext cx="76619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162111" y="5669512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4421525" y="5995852"/>
            <a:ext cx="2237792" cy="2414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FF0000"/>
                </a:solidFill>
              </a:rPr>
              <a:t>(HoA12)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959926" y="4977233"/>
            <a:ext cx="2220673" cy="47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(HoA11)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(IP31)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391780" y="4717982"/>
            <a:ext cx="1206848" cy="256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MN11+LU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6197" y="4698438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804768" y="4977233"/>
            <a:ext cx="1232700" cy="366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::/cn21 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(IP21)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804768" y="4594715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solid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CN21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2544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P1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888339" y="2397237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799888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cxnSp>
        <p:nvCxnSpPr>
          <p:cNvPr id="53" name="AutoShape 55"/>
          <p:cNvCxnSpPr>
            <a:cxnSpLocks noChangeShapeType="1"/>
            <a:stCxn id="162" idx="0"/>
            <a:endCxn id="61" idx="2"/>
          </p:cNvCxnSpPr>
          <p:nvPr/>
        </p:nvCxnSpPr>
        <p:spPr bwMode="auto">
          <a:xfrm flipH="1" flipV="1">
            <a:off x="1306694" y="4175862"/>
            <a:ext cx="238515" cy="1493650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6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4308" y="40397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4" name="AutoShape 55"/>
          <p:cNvCxnSpPr>
            <a:cxnSpLocks noChangeShapeType="1"/>
            <a:stCxn id="61" idx="0"/>
            <a:endCxn id="54" idx="2"/>
          </p:cNvCxnSpPr>
          <p:nvPr/>
        </p:nvCxnSpPr>
        <p:spPr bwMode="auto">
          <a:xfrm flipH="1" flipV="1">
            <a:off x="1014246" y="3474289"/>
            <a:ext cx="292448" cy="565502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cxnSp>
        <p:nvCxnSpPr>
          <p:cNvPr id="66" name="曲线连接符 52"/>
          <p:cNvCxnSpPr>
            <a:cxnSpLocks noChangeShapeType="1"/>
            <a:stCxn id="172" idx="0"/>
            <a:endCxn id="54" idx="0"/>
          </p:cNvCxnSpPr>
          <p:nvPr/>
        </p:nvCxnSpPr>
        <p:spPr bwMode="auto">
          <a:xfrm rot="16200000" flipV="1">
            <a:off x="3817081" y="223930"/>
            <a:ext cx="1567950" cy="7173620"/>
          </a:xfrm>
          <a:prstGeom prst="curvedConnector3">
            <a:avLst>
              <a:gd name="adj1" fmla="val 114580"/>
            </a:avLst>
          </a:prstGeom>
          <a:noFill/>
          <a:ln w="19050" cmpd="sng" algn="ctr">
            <a:solidFill>
              <a:srgbClr val="FF0000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67" name="曲线连接符 52"/>
          <p:cNvCxnSpPr>
            <a:cxnSpLocks noChangeShapeType="1"/>
            <a:stCxn id="54" idx="3"/>
            <a:endCxn id="42" idx="1"/>
          </p:cNvCxnSpPr>
          <p:nvPr/>
        </p:nvCxnSpPr>
        <p:spPr bwMode="auto">
          <a:xfrm>
            <a:off x="1283269" y="3250527"/>
            <a:ext cx="3088498" cy="9071"/>
          </a:xfrm>
          <a:prstGeom prst="curvedConnector3">
            <a:avLst>
              <a:gd name="adj1" fmla="val 50000"/>
            </a:avLst>
          </a:prstGeom>
          <a:noFill/>
          <a:ln w="38100" cmpd="dbl" algn="ctr">
            <a:solidFill>
              <a:srgbClr val="FF0000"/>
            </a:solidFill>
            <a:round/>
            <a:headEnd type="none" w="med" len="med"/>
            <a:tailEnd type="arrow" w="med" len="med"/>
          </a:ln>
        </p:spPr>
      </p:cxnSp>
      <p:pic>
        <p:nvPicPr>
          <p:cNvPr id="4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618" y="40264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1767" y="3035836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5157936" y="3505519"/>
            <a:ext cx="1700535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P32::/AR32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cxnSp>
        <p:nvCxnSpPr>
          <p:cNvPr id="44" name="AutoShape 40"/>
          <p:cNvCxnSpPr>
            <a:cxnSpLocks noChangeShapeType="1"/>
            <a:stCxn id="42" idx="2"/>
            <a:endCxn id="165" idx="0"/>
          </p:cNvCxnSpPr>
          <p:nvPr/>
        </p:nvCxnSpPr>
        <p:spPr bwMode="auto">
          <a:xfrm flipH="1">
            <a:off x="3995204" y="3483360"/>
            <a:ext cx="645587" cy="1234622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" name="AutoShape 55"/>
          <p:cNvCxnSpPr>
            <a:cxnSpLocks noChangeShapeType="1"/>
            <a:stCxn id="42" idx="2"/>
            <a:endCxn id="41" idx="0"/>
          </p:cNvCxnSpPr>
          <p:nvPr/>
        </p:nvCxnSpPr>
        <p:spPr bwMode="auto">
          <a:xfrm>
            <a:off x="4640791" y="3483360"/>
            <a:ext cx="1047213" cy="543131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5719856" y="3941430"/>
            <a:ext cx="1161951" cy="256480"/>
          </a:xfrm>
          <a:prstGeom prst="rect">
            <a:avLst/>
          </a:prstGeom>
          <a:noFill/>
          <a:ln>
            <a:noFill/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AR32+LU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63152" y="4142701"/>
            <a:ext cx="1378583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::/AR32</a:t>
            </a:r>
          </a:p>
          <a:p>
            <a:pPr>
              <a:lnSpc>
                <a:spcPts val="18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(proxy IP32)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37833" y="3228725"/>
            <a:ext cx="11028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21797" y="3502931"/>
            <a:ext cx="1780966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endParaRPr lang="en-US" altLang="zh-CN" sz="1800" b="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P31::/mn11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52" name="Text Box 59"/>
          <p:cNvSpPr txBox="1">
            <a:spLocks noChangeArrowheads="1"/>
          </p:cNvSpPr>
          <p:nvPr/>
        </p:nvSpPr>
        <p:spPr bwMode="auto">
          <a:xfrm>
            <a:off x="2764610" y="3009008"/>
            <a:ext cx="1674214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GW3+MR3</a:t>
            </a:r>
            <a:r>
              <a:rPr lang="en-US" altLang="zh-CN" sz="1800" dirty="0" smtClean="0">
                <a:solidFill>
                  <a:srgbClr val="FF3300"/>
                </a:solidFill>
                <a:latin typeface="Arial" charset="0"/>
              </a:rPr>
              <a:t>+LU</a:t>
            </a:r>
            <a:endParaRPr lang="en-US" altLang="zh-CN" sz="180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70" name="Text Box 58"/>
          <p:cNvSpPr txBox="1">
            <a:spLocks noChangeArrowheads="1"/>
          </p:cNvSpPr>
          <p:nvPr/>
        </p:nvSpPr>
        <p:spPr bwMode="auto">
          <a:xfrm>
            <a:off x="771289" y="3225259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MR1</a:t>
            </a:r>
          </a:p>
        </p:txBody>
      </p:sp>
      <p:sp>
        <p:nvSpPr>
          <p:cNvPr id="72" name="Text Box 60"/>
          <p:cNvSpPr txBox="1">
            <a:spLocks noChangeArrowheads="1"/>
          </p:cNvSpPr>
          <p:nvPr/>
        </p:nvSpPr>
        <p:spPr bwMode="auto">
          <a:xfrm>
            <a:off x="4394225" y="3235611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800080"/>
                </a:solidFill>
                <a:latin typeface="Arial" charset="0"/>
              </a:rPr>
              <a:t>MR3</a:t>
            </a:r>
            <a:endParaRPr lang="en-US" altLang="zh-CN" sz="1800" dirty="0">
              <a:solidFill>
                <a:srgbClr val="80008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Distributing mobility </a:t>
            </a:r>
            <a:r>
              <a:rPr lang="en-US" altLang="zh-CN" dirty="0" smtClean="0"/>
              <a:t>anchors example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366352" y="1196079"/>
            <a:ext cx="8422819" cy="45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0137" tIns="40068" rIns="80137" bIns="40068">
            <a:spAutoFit/>
          </a:bodyPr>
          <a:lstStyle/>
          <a:p>
            <a:pPr marL="299892" indent="-299892" defTabSz="801161"/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Logical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Functions: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  <a:p>
            <a:pPr marL="342900" indent="-342900" defTabSz="801161"/>
            <a:r>
              <a:rPr lang="en-US" altLang="zh-CN" sz="1200" dirty="0" err="1" smtClean="0">
                <a:solidFill>
                  <a:srgbClr val="FF0000"/>
                </a:solidFill>
                <a:latin typeface="Arial" charset="0"/>
              </a:rPr>
              <a:t>HoA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 allocation; LM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Location management (control plane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); MR</a:t>
            </a:r>
            <a:r>
              <a:rPr lang="en-US" altLang="zh-CN" sz="1200" dirty="0">
                <a:solidFill>
                  <a:srgbClr val="FF0000"/>
                </a:solidFill>
                <a:latin typeface="Arial" charset="0"/>
              </a:rPr>
              <a:t>: Mobility routing (data </a:t>
            </a:r>
            <a:r>
              <a:rPr lang="en-US" altLang="zh-CN" sz="1200" dirty="0" smtClean="0">
                <a:solidFill>
                  <a:srgbClr val="FF0000"/>
                </a:solidFill>
                <a:latin typeface="Arial" charset="0"/>
              </a:rPr>
              <a:t>plane); LU: location update</a:t>
            </a:r>
            <a:endParaRPr lang="en-US" altLang="zh-CN" sz="1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54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22" y="3026765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AutoShape 65"/>
          <p:cNvSpPr>
            <a:spLocks noChangeArrowheads="1"/>
          </p:cNvSpPr>
          <p:nvPr/>
        </p:nvSpPr>
        <p:spPr bwMode="auto">
          <a:xfrm>
            <a:off x="769104" y="1851211"/>
            <a:ext cx="481855" cy="354751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57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58" name="AutoShape 55"/>
          <p:cNvCxnSpPr>
            <a:cxnSpLocks noChangeShapeType="1"/>
            <a:stCxn id="166" idx="0"/>
            <a:endCxn id="54" idx="2"/>
          </p:cNvCxnSpPr>
          <p:nvPr/>
        </p:nvCxnSpPr>
        <p:spPr bwMode="auto">
          <a:xfrm flipV="1">
            <a:off x="419295" y="3474289"/>
            <a:ext cx="594951" cy="1224149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59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618" y="40264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0" name="AutoShape 40"/>
          <p:cNvCxnSpPr>
            <a:cxnSpLocks noChangeShapeType="1"/>
            <a:stCxn id="161" idx="0"/>
            <a:endCxn id="59" idx="2"/>
          </p:cNvCxnSpPr>
          <p:nvPr/>
        </p:nvCxnSpPr>
        <p:spPr bwMode="auto">
          <a:xfrm flipV="1">
            <a:off x="5391620" y="4162562"/>
            <a:ext cx="296384" cy="1514661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783044" y="1604990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Net1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3" name="Text Box 58"/>
          <p:cNvSpPr txBox="1">
            <a:spLocks noChangeArrowheads="1"/>
          </p:cNvSpPr>
          <p:nvPr/>
        </p:nvSpPr>
        <p:spPr bwMode="auto">
          <a:xfrm>
            <a:off x="7724698" y="1544584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Net2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283268" y="1722818"/>
            <a:ext cx="1592354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283268" y="2210498"/>
            <a:ext cx="1592354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15" name="AutoShape 45"/>
          <p:cNvSpPr>
            <a:spLocks noChangeArrowheads="1"/>
          </p:cNvSpPr>
          <p:nvPr/>
        </p:nvSpPr>
        <p:spPr bwMode="auto">
          <a:xfrm>
            <a:off x="7706012" y="1790806"/>
            <a:ext cx="481854" cy="35475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latin typeface="Arial" charset="0"/>
                <a:ea typeface="ＭＳ Ｐゴシック" pitchFamily="34" charset="-128"/>
              </a:rPr>
              <a:t>LM2</a:t>
            </a:r>
          </a:p>
        </p:txBody>
      </p:sp>
      <p:pic>
        <p:nvPicPr>
          <p:cNvPr id="116" name="Picture 5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2466" y="3032582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7" name="AutoShape 51"/>
          <p:cNvCxnSpPr>
            <a:cxnSpLocks noChangeShapeType="1"/>
            <a:stCxn id="116" idx="0"/>
            <a:endCxn id="115" idx="3"/>
          </p:cNvCxnSpPr>
          <p:nvPr/>
        </p:nvCxnSpPr>
        <p:spPr bwMode="auto">
          <a:xfrm flipV="1">
            <a:off x="7911490" y="2145558"/>
            <a:ext cx="35449" cy="887024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120" name="AutoShape 40"/>
          <p:cNvCxnSpPr>
            <a:cxnSpLocks noChangeShapeType="1"/>
            <a:stCxn id="172" idx="0"/>
            <a:endCxn id="116" idx="2"/>
          </p:cNvCxnSpPr>
          <p:nvPr/>
        </p:nvCxnSpPr>
        <p:spPr bwMode="auto">
          <a:xfrm flipH="1" flipV="1">
            <a:off x="7911490" y="3480106"/>
            <a:ext cx="276376" cy="1114609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21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1767" y="3035836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" name="AutoShape 61"/>
          <p:cNvSpPr>
            <a:spLocks noChangeArrowheads="1"/>
          </p:cNvSpPr>
          <p:nvPr/>
        </p:nvSpPr>
        <p:spPr bwMode="auto">
          <a:xfrm>
            <a:off x="4378791" y="1855747"/>
            <a:ext cx="481854" cy="35475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latin typeface="Arial" charset="0"/>
                <a:ea typeface="ＭＳ Ｐゴシック" pitchFamily="34" charset="-128"/>
              </a:rPr>
              <a:t>LM3</a:t>
            </a:r>
          </a:p>
        </p:txBody>
      </p:sp>
      <p:cxnSp>
        <p:nvCxnSpPr>
          <p:cNvPr id="124" name="AutoShape 64"/>
          <p:cNvCxnSpPr>
            <a:cxnSpLocks noChangeShapeType="1"/>
            <a:stCxn id="121" idx="0"/>
            <a:endCxn id="123" idx="3"/>
          </p:cNvCxnSpPr>
          <p:nvPr/>
        </p:nvCxnSpPr>
        <p:spPr bwMode="auto">
          <a:xfrm flipH="1" flipV="1">
            <a:off x="4619718" y="2210499"/>
            <a:ext cx="21073" cy="825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25" name="Text Box 58"/>
          <p:cNvSpPr txBox="1">
            <a:spLocks noChangeArrowheads="1"/>
          </p:cNvSpPr>
          <p:nvPr/>
        </p:nvSpPr>
        <p:spPr bwMode="auto">
          <a:xfrm>
            <a:off x="4403312" y="1613757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Net3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5157936" y="3505519"/>
            <a:ext cx="1700535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P32::/AR32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cxnSp>
        <p:nvCxnSpPr>
          <p:cNvPr id="130" name="AutoShape 40"/>
          <p:cNvCxnSpPr>
            <a:cxnSpLocks noChangeShapeType="1"/>
            <a:stCxn id="121" idx="2"/>
            <a:endCxn id="165" idx="0"/>
          </p:cNvCxnSpPr>
          <p:nvPr/>
        </p:nvCxnSpPr>
        <p:spPr bwMode="auto">
          <a:xfrm flipH="1">
            <a:off x="3995204" y="3483360"/>
            <a:ext cx="645587" cy="1234622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1" name="AutoShape 55"/>
          <p:cNvCxnSpPr>
            <a:cxnSpLocks noChangeShapeType="1"/>
            <a:stCxn id="121" idx="2"/>
            <a:endCxn id="59" idx="0"/>
          </p:cNvCxnSpPr>
          <p:nvPr/>
        </p:nvCxnSpPr>
        <p:spPr bwMode="auto">
          <a:xfrm>
            <a:off x="4640791" y="3483360"/>
            <a:ext cx="1047213" cy="543131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7" name="AutoShape 51"/>
          <p:cNvCxnSpPr>
            <a:cxnSpLocks noChangeShapeType="1"/>
            <a:stCxn id="116" idx="0"/>
            <a:endCxn id="115" idx="3"/>
          </p:cNvCxnSpPr>
          <p:nvPr/>
        </p:nvCxnSpPr>
        <p:spPr bwMode="auto">
          <a:xfrm flipV="1">
            <a:off x="7911490" y="2145558"/>
            <a:ext cx="35449" cy="887024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138" name="AutoShape 64"/>
          <p:cNvCxnSpPr>
            <a:cxnSpLocks noChangeShapeType="1"/>
            <a:stCxn id="121" idx="0"/>
            <a:endCxn id="123" idx="3"/>
          </p:cNvCxnSpPr>
          <p:nvPr/>
        </p:nvCxnSpPr>
        <p:spPr bwMode="auto">
          <a:xfrm flipH="1" flipV="1">
            <a:off x="4619718" y="2210499"/>
            <a:ext cx="21073" cy="825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139" name="AutoShape 68"/>
          <p:cNvCxnSpPr>
            <a:cxnSpLocks noChangeShapeType="1"/>
            <a:stCxn id="54" idx="0"/>
            <a:endCxn id="56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5719856" y="3941430"/>
            <a:ext cx="1161951" cy="256480"/>
          </a:xfrm>
          <a:prstGeom prst="rect">
            <a:avLst/>
          </a:prstGeom>
          <a:noFill/>
          <a:ln>
            <a:noFill/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AR32+LU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5763152" y="4178213"/>
            <a:ext cx="1378583" cy="3667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::/AR32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(proxy IP32)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3137833" y="3228725"/>
            <a:ext cx="11028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621797" y="3502931"/>
            <a:ext cx="1780966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endParaRPr lang="en-US" altLang="zh-CN" sz="1800" b="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P31::/mn11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56" name="Text Box 59"/>
          <p:cNvSpPr txBox="1">
            <a:spLocks noChangeArrowheads="1"/>
          </p:cNvSpPr>
          <p:nvPr/>
        </p:nvSpPr>
        <p:spPr bwMode="auto">
          <a:xfrm>
            <a:off x="2764610" y="3009008"/>
            <a:ext cx="1674214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GW3+MR3</a:t>
            </a:r>
            <a:r>
              <a:rPr lang="en-US" altLang="zh-CN" sz="1800" dirty="0" smtClean="0">
                <a:solidFill>
                  <a:srgbClr val="FF3300"/>
                </a:solidFill>
                <a:latin typeface="Arial" charset="0"/>
              </a:rPr>
              <a:t>+LU</a:t>
            </a:r>
            <a:endParaRPr lang="en-US" altLang="zh-CN" sz="180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5975" y="4977233"/>
            <a:ext cx="145695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::/mn11 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HoA11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58" name="Right Arrow 44"/>
          <p:cNvSpPr/>
          <p:nvPr/>
        </p:nvSpPr>
        <p:spPr bwMode="auto">
          <a:xfrm>
            <a:off x="1462935" y="4571439"/>
            <a:ext cx="1412687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59" name="Right Arrow 45"/>
          <p:cNvSpPr/>
          <p:nvPr/>
        </p:nvSpPr>
        <p:spPr bwMode="auto">
          <a:xfrm>
            <a:off x="1975429" y="5553812"/>
            <a:ext cx="1970505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1141206" y="5962009"/>
            <a:ext cx="231039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008522" y="5677223"/>
            <a:ext cx="76619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162111" y="5669512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4421525" y="5995852"/>
            <a:ext cx="2237792" cy="2414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FF0000"/>
                </a:solidFill>
              </a:rPr>
              <a:t>(HoA12)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959926" y="4977233"/>
            <a:ext cx="2220673" cy="47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(HoA11)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(IP31)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391780" y="4717982"/>
            <a:ext cx="1206848" cy="256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MN11+LU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6197" y="4698438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804768" y="4977233"/>
            <a:ext cx="1232700" cy="366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::/cn21 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(IP21)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804768" y="4594715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solid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CN21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2544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P1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888339" y="2397237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799888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cxnSp>
        <p:nvCxnSpPr>
          <p:cNvPr id="53" name="AutoShape 55"/>
          <p:cNvCxnSpPr>
            <a:cxnSpLocks noChangeShapeType="1"/>
            <a:stCxn id="162" idx="0"/>
            <a:endCxn id="61" idx="2"/>
          </p:cNvCxnSpPr>
          <p:nvPr/>
        </p:nvCxnSpPr>
        <p:spPr bwMode="auto">
          <a:xfrm flipH="1" flipV="1">
            <a:off x="1306694" y="4175862"/>
            <a:ext cx="238515" cy="1493650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61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4308" y="40397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4" name="AutoShape 55"/>
          <p:cNvCxnSpPr>
            <a:cxnSpLocks noChangeShapeType="1"/>
            <a:stCxn id="61" idx="0"/>
            <a:endCxn id="54" idx="2"/>
          </p:cNvCxnSpPr>
          <p:nvPr/>
        </p:nvCxnSpPr>
        <p:spPr bwMode="auto">
          <a:xfrm flipH="1" flipV="1">
            <a:off x="1014246" y="3474289"/>
            <a:ext cx="292448" cy="565502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sp>
        <p:nvSpPr>
          <p:cNvPr id="67" name="Text Box 58"/>
          <p:cNvSpPr txBox="1">
            <a:spLocks noChangeArrowheads="1"/>
          </p:cNvSpPr>
          <p:nvPr/>
        </p:nvSpPr>
        <p:spPr bwMode="auto">
          <a:xfrm>
            <a:off x="771289" y="3225259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MR1</a:t>
            </a:r>
          </a:p>
        </p:txBody>
      </p:sp>
      <p:sp>
        <p:nvSpPr>
          <p:cNvPr id="68" name="Text Box 60"/>
          <p:cNvSpPr txBox="1">
            <a:spLocks noChangeArrowheads="1"/>
          </p:cNvSpPr>
          <p:nvPr/>
        </p:nvSpPr>
        <p:spPr bwMode="auto">
          <a:xfrm>
            <a:off x="7659855" y="3234137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MR2</a:t>
            </a:r>
          </a:p>
        </p:txBody>
      </p:sp>
      <p:sp>
        <p:nvSpPr>
          <p:cNvPr id="69" name="Text Box 60"/>
          <p:cNvSpPr txBox="1">
            <a:spLocks noChangeArrowheads="1"/>
          </p:cNvSpPr>
          <p:nvPr/>
        </p:nvSpPr>
        <p:spPr bwMode="auto">
          <a:xfrm>
            <a:off x="4394225" y="3235611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800080"/>
                </a:solidFill>
                <a:latin typeface="Arial" charset="0"/>
              </a:rPr>
              <a:t>MR3</a:t>
            </a:r>
            <a:endParaRPr lang="en-US" altLang="zh-CN" sz="1800" dirty="0">
              <a:solidFill>
                <a:srgbClr val="80008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DMM example</a:t>
            </a:r>
            <a:endParaRPr lang="en-US" altLang="zh-CN" dirty="0"/>
          </a:p>
        </p:txBody>
      </p:sp>
      <p:sp>
        <p:nvSpPr>
          <p:cNvPr id="903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303338"/>
            <a:ext cx="8283575" cy="4800600"/>
          </a:xfrm>
        </p:spPr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</p:txBody>
      </p:sp>
      <p:pic>
        <p:nvPicPr>
          <p:cNvPr id="49" name="Picture 4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22" y="3026765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AutoShape 65"/>
          <p:cNvSpPr>
            <a:spLocks noChangeArrowheads="1"/>
          </p:cNvSpPr>
          <p:nvPr/>
        </p:nvSpPr>
        <p:spPr bwMode="auto">
          <a:xfrm>
            <a:off x="769104" y="1851211"/>
            <a:ext cx="481855" cy="354751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LM1</a:t>
            </a:r>
          </a:p>
        </p:txBody>
      </p:sp>
      <p:cxnSp>
        <p:nvCxnSpPr>
          <p:cNvPr id="52" name="AutoShape 68"/>
          <p:cNvCxnSpPr>
            <a:cxnSpLocks noChangeShapeType="1"/>
            <a:stCxn id="49" idx="0"/>
            <a:endCxn id="51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53" name="AutoShape 55"/>
          <p:cNvCxnSpPr>
            <a:cxnSpLocks noChangeShapeType="1"/>
            <a:stCxn id="169" idx="0"/>
            <a:endCxn id="49" idx="2"/>
          </p:cNvCxnSpPr>
          <p:nvPr/>
        </p:nvCxnSpPr>
        <p:spPr bwMode="auto">
          <a:xfrm flipV="1">
            <a:off x="419295" y="3474289"/>
            <a:ext cx="594951" cy="1224149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54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5618" y="40264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5" name="AutoShape 40"/>
          <p:cNvCxnSpPr>
            <a:cxnSpLocks noChangeShapeType="1"/>
            <a:stCxn id="164" idx="0"/>
            <a:endCxn id="54" idx="2"/>
          </p:cNvCxnSpPr>
          <p:nvPr/>
        </p:nvCxnSpPr>
        <p:spPr bwMode="auto">
          <a:xfrm flipV="1">
            <a:off x="5391620" y="4162562"/>
            <a:ext cx="296384" cy="1514661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sp>
        <p:nvSpPr>
          <p:cNvPr id="57" name="Text Box 58"/>
          <p:cNvSpPr txBox="1">
            <a:spLocks noChangeArrowheads="1"/>
          </p:cNvSpPr>
          <p:nvPr/>
        </p:nvSpPr>
        <p:spPr bwMode="auto">
          <a:xfrm>
            <a:off x="783044" y="1604990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Net1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8" name="Text Box 58"/>
          <p:cNvSpPr txBox="1">
            <a:spLocks noChangeArrowheads="1"/>
          </p:cNvSpPr>
          <p:nvPr/>
        </p:nvSpPr>
        <p:spPr bwMode="auto">
          <a:xfrm>
            <a:off x="7724698" y="1544584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Net2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283268" y="1722818"/>
            <a:ext cx="1592354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283268" y="2210498"/>
            <a:ext cx="1592354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14" name="AutoShape 45"/>
          <p:cNvSpPr>
            <a:spLocks noChangeArrowheads="1"/>
          </p:cNvSpPr>
          <p:nvPr/>
        </p:nvSpPr>
        <p:spPr bwMode="auto">
          <a:xfrm>
            <a:off x="7706012" y="1790806"/>
            <a:ext cx="481854" cy="35475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latin typeface="Arial" charset="0"/>
                <a:ea typeface="ＭＳ Ｐゴシック" pitchFamily="34" charset="-128"/>
              </a:rPr>
              <a:t>LM2</a:t>
            </a:r>
          </a:p>
        </p:txBody>
      </p:sp>
      <p:pic>
        <p:nvPicPr>
          <p:cNvPr id="115" name="Picture 5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2466" y="3032582"/>
            <a:ext cx="538047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6" name="AutoShape 51"/>
          <p:cNvCxnSpPr>
            <a:cxnSpLocks noChangeShapeType="1"/>
            <a:stCxn id="115" idx="0"/>
            <a:endCxn id="114" idx="3"/>
          </p:cNvCxnSpPr>
          <p:nvPr/>
        </p:nvCxnSpPr>
        <p:spPr bwMode="auto">
          <a:xfrm flipV="1">
            <a:off x="7911490" y="2145558"/>
            <a:ext cx="35449" cy="887024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119" name="AutoShape 40"/>
          <p:cNvCxnSpPr>
            <a:cxnSpLocks noChangeShapeType="1"/>
            <a:stCxn id="175" idx="0"/>
            <a:endCxn id="115" idx="2"/>
          </p:cNvCxnSpPr>
          <p:nvPr/>
        </p:nvCxnSpPr>
        <p:spPr bwMode="auto">
          <a:xfrm flipH="1" flipV="1">
            <a:off x="7911490" y="3480106"/>
            <a:ext cx="276376" cy="1114609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</p:cxnSp>
      <p:pic>
        <p:nvPicPr>
          <p:cNvPr id="120" name="Picture 4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1767" y="3035836"/>
            <a:ext cx="538048" cy="44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" name="AutoShape 61"/>
          <p:cNvSpPr>
            <a:spLocks noChangeArrowheads="1"/>
          </p:cNvSpPr>
          <p:nvPr/>
        </p:nvSpPr>
        <p:spPr bwMode="auto">
          <a:xfrm>
            <a:off x="4378791" y="1855747"/>
            <a:ext cx="481854" cy="354752"/>
          </a:xfrm>
          <a:prstGeom prst="can">
            <a:avLst>
              <a:gd name="adj" fmla="val 29956"/>
            </a:avLst>
          </a:prstGeom>
          <a:noFill/>
          <a:ln w="127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lIns="83448" tIns="41724" rIns="83448" bIns="41724" anchor="ctr"/>
          <a:lstStyle/>
          <a:p>
            <a:pPr algn="ctr" eaLnBrk="0" hangingPunct="0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latin typeface="Arial" charset="0"/>
                <a:ea typeface="ＭＳ Ｐゴシック" pitchFamily="34" charset="-128"/>
              </a:rPr>
              <a:t>LM3</a:t>
            </a:r>
          </a:p>
        </p:txBody>
      </p:sp>
      <p:cxnSp>
        <p:nvCxnSpPr>
          <p:cNvPr id="123" name="AutoShape 64"/>
          <p:cNvCxnSpPr>
            <a:cxnSpLocks noChangeShapeType="1"/>
            <a:stCxn id="120" idx="0"/>
            <a:endCxn id="122" idx="3"/>
          </p:cNvCxnSpPr>
          <p:nvPr/>
        </p:nvCxnSpPr>
        <p:spPr bwMode="auto">
          <a:xfrm flipH="1" flipV="1">
            <a:off x="4619718" y="2210499"/>
            <a:ext cx="21073" cy="825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24" name="Text Box 58"/>
          <p:cNvSpPr txBox="1">
            <a:spLocks noChangeArrowheads="1"/>
          </p:cNvSpPr>
          <p:nvPr/>
        </p:nvSpPr>
        <p:spPr bwMode="auto">
          <a:xfrm>
            <a:off x="4403312" y="1613757"/>
            <a:ext cx="500137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Net3</a:t>
            </a:r>
            <a:endParaRPr lang="en-US" altLang="zh-CN" sz="1800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129" name="AutoShape 40"/>
          <p:cNvCxnSpPr>
            <a:cxnSpLocks noChangeShapeType="1"/>
            <a:stCxn id="120" idx="2"/>
            <a:endCxn id="168" idx="0"/>
          </p:cNvCxnSpPr>
          <p:nvPr/>
        </p:nvCxnSpPr>
        <p:spPr bwMode="auto">
          <a:xfrm flipH="1">
            <a:off x="3995204" y="3483360"/>
            <a:ext cx="645587" cy="1234622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0" name="AutoShape 55"/>
          <p:cNvCxnSpPr>
            <a:cxnSpLocks noChangeShapeType="1"/>
            <a:stCxn id="120" idx="2"/>
            <a:endCxn id="54" idx="0"/>
          </p:cNvCxnSpPr>
          <p:nvPr/>
        </p:nvCxnSpPr>
        <p:spPr bwMode="auto">
          <a:xfrm>
            <a:off x="4640791" y="3483360"/>
            <a:ext cx="1047213" cy="543131"/>
          </a:xfrm>
          <a:prstGeom prst="straightConnector1">
            <a:avLst/>
          </a:prstGeom>
          <a:noFill/>
          <a:ln w="19050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7" name="AutoShape 47"/>
          <p:cNvCxnSpPr>
            <a:cxnSpLocks noChangeShapeType="1"/>
            <a:stCxn id="49" idx="0"/>
            <a:endCxn id="114" idx="3"/>
          </p:cNvCxnSpPr>
          <p:nvPr/>
        </p:nvCxnSpPr>
        <p:spPr bwMode="auto">
          <a:xfrm flipV="1">
            <a:off x="1014246" y="2145558"/>
            <a:ext cx="6932693" cy="88120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38" name="AutoShape 49"/>
          <p:cNvCxnSpPr>
            <a:cxnSpLocks noChangeShapeType="1"/>
            <a:stCxn id="120" idx="0"/>
            <a:endCxn id="114" idx="3"/>
          </p:cNvCxnSpPr>
          <p:nvPr/>
        </p:nvCxnSpPr>
        <p:spPr bwMode="auto">
          <a:xfrm flipV="1">
            <a:off x="4640791" y="2145558"/>
            <a:ext cx="3306148" cy="890278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39" name="AutoShape 51"/>
          <p:cNvCxnSpPr>
            <a:cxnSpLocks noChangeShapeType="1"/>
            <a:stCxn id="115" idx="0"/>
            <a:endCxn id="114" idx="3"/>
          </p:cNvCxnSpPr>
          <p:nvPr/>
        </p:nvCxnSpPr>
        <p:spPr bwMode="auto">
          <a:xfrm flipV="1">
            <a:off x="7911490" y="2145558"/>
            <a:ext cx="35449" cy="887024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140" name="AutoShape 62"/>
          <p:cNvCxnSpPr>
            <a:cxnSpLocks noChangeShapeType="1"/>
            <a:stCxn id="115" idx="0"/>
            <a:endCxn id="122" idx="3"/>
          </p:cNvCxnSpPr>
          <p:nvPr/>
        </p:nvCxnSpPr>
        <p:spPr bwMode="auto">
          <a:xfrm flipH="1" flipV="1">
            <a:off x="4619718" y="2210499"/>
            <a:ext cx="3291772" cy="82208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41" name="AutoShape 63"/>
          <p:cNvCxnSpPr>
            <a:cxnSpLocks noChangeShapeType="1"/>
            <a:stCxn id="49" idx="0"/>
            <a:endCxn id="122" idx="3"/>
          </p:cNvCxnSpPr>
          <p:nvPr/>
        </p:nvCxnSpPr>
        <p:spPr bwMode="auto">
          <a:xfrm flipV="1">
            <a:off x="1014246" y="2210499"/>
            <a:ext cx="3605472" cy="816266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42" name="AutoShape 64"/>
          <p:cNvCxnSpPr>
            <a:cxnSpLocks noChangeShapeType="1"/>
            <a:stCxn id="120" idx="0"/>
            <a:endCxn id="122" idx="3"/>
          </p:cNvCxnSpPr>
          <p:nvPr/>
        </p:nvCxnSpPr>
        <p:spPr bwMode="auto">
          <a:xfrm flipH="1" flipV="1">
            <a:off x="4619718" y="2210499"/>
            <a:ext cx="21073" cy="825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cxnSp>
        <p:nvCxnSpPr>
          <p:cNvPr id="143" name="AutoShape 66"/>
          <p:cNvCxnSpPr>
            <a:cxnSpLocks noChangeShapeType="1"/>
            <a:stCxn id="115" idx="0"/>
            <a:endCxn id="51" idx="3"/>
          </p:cNvCxnSpPr>
          <p:nvPr/>
        </p:nvCxnSpPr>
        <p:spPr bwMode="auto">
          <a:xfrm flipH="1" flipV="1">
            <a:off x="1010032" y="2205962"/>
            <a:ext cx="6901458" cy="826620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44" name="AutoShape 67"/>
          <p:cNvCxnSpPr>
            <a:cxnSpLocks noChangeShapeType="1"/>
            <a:stCxn id="120" idx="0"/>
            <a:endCxn id="51" idx="3"/>
          </p:cNvCxnSpPr>
          <p:nvPr/>
        </p:nvCxnSpPr>
        <p:spPr bwMode="auto">
          <a:xfrm flipH="1" flipV="1">
            <a:off x="1010032" y="2205962"/>
            <a:ext cx="3630759" cy="829874"/>
          </a:xfrm>
          <a:prstGeom prst="straightConnector1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45" name="AutoShape 68"/>
          <p:cNvCxnSpPr>
            <a:cxnSpLocks noChangeShapeType="1"/>
            <a:stCxn id="49" idx="0"/>
            <a:endCxn id="51" idx="3"/>
          </p:cNvCxnSpPr>
          <p:nvPr/>
        </p:nvCxnSpPr>
        <p:spPr bwMode="auto">
          <a:xfrm flipH="1" flipV="1">
            <a:off x="1010032" y="2205962"/>
            <a:ext cx="4214" cy="820803"/>
          </a:xfrm>
          <a:prstGeom prst="straightConnector1">
            <a:avLst/>
          </a:prstGeom>
          <a:noFill/>
          <a:ln w="19050">
            <a:solidFill>
              <a:srgbClr val="0000FF"/>
            </a:solidFill>
            <a:prstDash val="dashDot"/>
            <a:round/>
            <a:headEnd/>
            <a:tailEnd/>
          </a:ln>
          <a:effectLst/>
        </p:spPr>
      </p:cxnSp>
      <p:sp>
        <p:nvSpPr>
          <p:cNvPr id="147" name="TextBox 146"/>
          <p:cNvSpPr txBox="1"/>
          <p:nvPr/>
        </p:nvSpPr>
        <p:spPr>
          <a:xfrm>
            <a:off x="5719856" y="3941430"/>
            <a:ext cx="1161951" cy="256480"/>
          </a:xfrm>
          <a:prstGeom prst="rect">
            <a:avLst/>
          </a:prstGeom>
          <a:noFill/>
          <a:ln>
            <a:noFill/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AR32+LU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157936" y="3505519"/>
            <a:ext cx="1700535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P32::/AR32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3137833" y="3228725"/>
            <a:ext cx="11028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::/MR3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2621797" y="3502931"/>
            <a:ext cx="1780966" cy="3824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endParaRPr lang="en-US" altLang="zh-CN" sz="1800" b="0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P31::/mn11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59" name="Text Box 59"/>
          <p:cNvSpPr txBox="1">
            <a:spLocks noChangeArrowheads="1"/>
          </p:cNvSpPr>
          <p:nvPr/>
        </p:nvSpPr>
        <p:spPr bwMode="auto">
          <a:xfrm>
            <a:off x="2764610" y="3009008"/>
            <a:ext cx="1674214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0000FF"/>
                </a:solidFill>
                <a:latin typeface="Arial" charset="0"/>
              </a:rPr>
              <a:t>GW3+MR3</a:t>
            </a:r>
            <a:r>
              <a:rPr lang="en-US" altLang="zh-CN" sz="1800" dirty="0" smtClean="0">
                <a:solidFill>
                  <a:srgbClr val="FF3300"/>
                </a:solidFill>
                <a:latin typeface="Arial" charset="0"/>
              </a:rPr>
              <a:t>+LU</a:t>
            </a:r>
            <a:endParaRPr lang="en-US" altLang="zh-CN" sz="180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5975" y="4977233"/>
            <a:ext cx="145695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::/mn11 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HoA11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61" name="Right Arrow 44"/>
          <p:cNvSpPr/>
          <p:nvPr/>
        </p:nvSpPr>
        <p:spPr bwMode="auto">
          <a:xfrm>
            <a:off x="1462935" y="4571439"/>
            <a:ext cx="1412687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2" name="Right Arrow 45"/>
          <p:cNvSpPr/>
          <p:nvPr/>
        </p:nvSpPr>
        <p:spPr bwMode="auto">
          <a:xfrm>
            <a:off x="1975429" y="5553812"/>
            <a:ext cx="1970505" cy="529124"/>
          </a:xfrm>
          <a:prstGeom prst="rightArrow">
            <a:avLst/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7828" tIns="43914" rIns="87828" bIns="43914" numCol="1" rtlCol="0" anchor="ctr" anchorCtr="0" compatLnSpc="1">
            <a:prstTxWarp prst="textNoShape">
              <a:avLst/>
            </a:prstTxWarp>
          </a:bodyPr>
          <a:lstStyle/>
          <a:p>
            <a:pPr marL="328613" marR="0" indent="-328613" algn="ctr" defTabSz="877888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Pct val="60000"/>
              <a:tabLst/>
            </a:pPr>
            <a:r>
              <a:rPr kumimoji="0" lang="en-US" sz="1800" b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FrutigerNext LT Regular" pitchFamily="34" charset="0"/>
                <a:ea typeface="华文细黑" pitchFamily="2" charset="-122"/>
              </a:rPr>
              <a:t>Move13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1141206" y="5962009"/>
            <a:ext cx="231039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(</a:t>
            </a:r>
            <a:r>
              <a:rPr lang="en-US" sz="1800" b="0" dirty="0" smtClean="0">
                <a:solidFill>
                  <a:srgbClr val="0000CC"/>
                </a:solidFill>
              </a:rPr>
              <a:t>HoA12</a:t>
            </a:r>
            <a:r>
              <a:rPr lang="en-US" altLang="zh-CN" sz="1800" b="0" dirty="0" smtClean="0">
                <a:solidFill>
                  <a:srgbClr val="0000CC"/>
                </a:solidFill>
              </a:rPr>
              <a:t>)</a:t>
            </a:r>
            <a:endParaRPr lang="en-US" sz="1800" b="0" dirty="0" smtClean="0">
              <a:solidFill>
                <a:srgbClr val="0000CC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008522" y="5677223"/>
            <a:ext cx="766195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1162111" y="5669512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MN12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4421525" y="5995852"/>
            <a:ext cx="2237792" cy="47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P12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::/mn12</a:t>
            </a:r>
            <a:r>
              <a:rPr lang="en-US" altLang="zh-CN" sz="1800" b="0" dirty="0" smtClean="0">
                <a:solidFill>
                  <a:srgbClr val="FF0000"/>
                </a:solidFill>
              </a:rPr>
              <a:t>(HoA12)</a:t>
            </a:r>
          </a:p>
          <a:p>
            <a:pPr>
              <a:lnSpc>
                <a:spcPts val="18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P321::/mm12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(IP32) 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959926" y="4977233"/>
            <a:ext cx="2220673" cy="47224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P11</a:t>
            </a:r>
            <a:r>
              <a:rPr lang="en-US" altLang="zh-CN" sz="18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(HoA11)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  <a:p>
            <a:pPr>
              <a:lnSpc>
                <a:spcPts val="18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P31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::/mn11</a:t>
            </a: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(IP31)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391780" y="4717982"/>
            <a:ext cx="1206848" cy="2564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800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MN11+LU</a:t>
            </a:r>
            <a:endParaRPr lang="en-US" sz="1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6197" y="4698438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MN11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804768" y="4977233"/>
            <a:ext cx="1232700" cy="366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::/cn21 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(IP21)</a:t>
            </a:r>
            <a:endParaRPr lang="en-US" sz="1800" b="0" dirty="0" smtClean="0">
              <a:solidFill>
                <a:srgbClr val="0000FF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804768" y="4594715"/>
            <a:ext cx="766195" cy="276999"/>
          </a:xfrm>
          <a:prstGeom prst="rect">
            <a:avLst/>
          </a:prstGeom>
          <a:noFill/>
          <a:ln>
            <a:solidFill>
              <a:srgbClr val="0000CC"/>
            </a:solidFill>
            <a:prstDash val="solid"/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CC"/>
                </a:solidFill>
                <a:latin typeface="+mn-lt"/>
                <a:cs typeface="Courier New" pitchFamily="49" charset="0"/>
              </a:rPr>
              <a:t>CN21</a:t>
            </a:r>
            <a:endParaRPr lang="en-US" sz="1800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72544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P1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7888339" y="2397237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P2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3799888" y="2306894"/>
            <a:ext cx="1005403" cy="503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Allocate</a:t>
            </a:r>
          </a:p>
          <a:p>
            <a:pPr>
              <a:lnSpc>
                <a:spcPts val="1600"/>
              </a:lnSpc>
            </a:pPr>
            <a:r>
              <a:rPr lang="en-US" sz="1800" b="0" dirty="0" smtClean="0">
                <a:solidFill>
                  <a:srgbClr val="0000FF"/>
                </a:solidFill>
              </a:rPr>
              <a:t>P3</a:t>
            </a:r>
            <a:r>
              <a:rPr lang="en-US" altLang="zh-CN" sz="1800" b="0" dirty="0" smtClean="0">
                <a:solidFill>
                  <a:srgbClr val="0000FF"/>
                </a:solidFill>
              </a:rPr>
              <a:t>::/64</a:t>
            </a:r>
            <a:endParaRPr lang="en-US" sz="1800" b="0" dirty="0">
              <a:solidFill>
                <a:srgbClr val="0000FF"/>
              </a:solidFill>
            </a:endParaRPr>
          </a:p>
        </p:txBody>
      </p:sp>
      <p:cxnSp>
        <p:nvCxnSpPr>
          <p:cNvPr id="59" name="AutoShape 55"/>
          <p:cNvCxnSpPr>
            <a:cxnSpLocks noChangeShapeType="1"/>
            <a:stCxn id="165" idx="0"/>
            <a:endCxn id="60" idx="2"/>
          </p:cNvCxnSpPr>
          <p:nvPr/>
        </p:nvCxnSpPr>
        <p:spPr bwMode="auto">
          <a:xfrm flipH="1" flipV="1">
            <a:off x="1306694" y="4175862"/>
            <a:ext cx="238515" cy="1493650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pic>
        <p:nvPicPr>
          <p:cNvPr id="60" name="Picture 9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4308" y="4039791"/>
            <a:ext cx="224772" cy="13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1" name="AutoShape 55"/>
          <p:cNvCxnSpPr>
            <a:cxnSpLocks noChangeShapeType="1"/>
            <a:stCxn id="60" idx="0"/>
            <a:endCxn id="49" idx="2"/>
          </p:cNvCxnSpPr>
          <p:nvPr/>
        </p:nvCxnSpPr>
        <p:spPr bwMode="auto">
          <a:xfrm flipH="1" flipV="1">
            <a:off x="1014246" y="3474289"/>
            <a:ext cx="292448" cy="565502"/>
          </a:xfrm>
          <a:prstGeom prst="straightConnector1">
            <a:avLst/>
          </a:prstGeom>
          <a:noFill/>
          <a:ln w="19050">
            <a:solidFill>
              <a:srgbClr val="0000CC"/>
            </a:solidFill>
            <a:prstDash val="sysDash"/>
            <a:round/>
            <a:headEnd/>
            <a:tailEnd/>
          </a:ln>
          <a:effectLst/>
        </p:spPr>
      </p:cxnSp>
      <p:sp>
        <p:nvSpPr>
          <p:cNvPr id="64" name="Text Box 58"/>
          <p:cNvSpPr txBox="1">
            <a:spLocks noChangeArrowheads="1"/>
          </p:cNvSpPr>
          <p:nvPr/>
        </p:nvSpPr>
        <p:spPr bwMode="auto">
          <a:xfrm>
            <a:off x="771289" y="3225259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MR1</a:t>
            </a:r>
          </a:p>
        </p:txBody>
      </p:sp>
      <p:sp>
        <p:nvSpPr>
          <p:cNvPr id="65" name="Text Box 60"/>
          <p:cNvSpPr txBox="1">
            <a:spLocks noChangeArrowheads="1"/>
          </p:cNvSpPr>
          <p:nvPr/>
        </p:nvSpPr>
        <p:spPr bwMode="auto">
          <a:xfrm>
            <a:off x="7659855" y="3234137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>
                <a:solidFill>
                  <a:srgbClr val="800080"/>
                </a:solidFill>
                <a:latin typeface="Arial" charset="0"/>
              </a:rPr>
              <a:t>MR2</a:t>
            </a:r>
          </a:p>
        </p:txBody>
      </p:sp>
      <p:sp>
        <p:nvSpPr>
          <p:cNvPr id="66" name="Text Box 60"/>
          <p:cNvSpPr txBox="1">
            <a:spLocks noChangeArrowheads="1"/>
          </p:cNvSpPr>
          <p:nvPr/>
        </p:nvSpPr>
        <p:spPr bwMode="auto">
          <a:xfrm>
            <a:off x="4394225" y="3235611"/>
            <a:ext cx="487313" cy="27699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marL="299892" indent="-299892" defTabSz="801161">
              <a:spcBef>
                <a:spcPct val="50000"/>
              </a:spcBef>
            </a:pPr>
            <a:r>
              <a:rPr lang="en-US" altLang="zh-CN" sz="1800" dirty="0" smtClean="0">
                <a:solidFill>
                  <a:srgbClr val="800080"/>
                </a:solidFill>
                <a:latin typeface="Arial" charset="0"/>
              </a:rPr>
              <a:t>MR3</a:t>
            </a:r>
            <a:endParaRPr lang="en-US" altLang="zh-CN" sz="1800" dirty="0">
              <a:solidFill>
                <a:srgbClr val="800080"/>
              </a:solidFill>
              <a:latin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763152" y="4178213"/>
            <a:ext cx="1378583" cy="3667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P32</a:t>
            </a:r>
            <a:r>
              <a:rPr lang="en-US" altLang="zh-CN" sz="1800" b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::/AR32</a:t>
            </a:r>
          </a:p>
          <a:p>
            <a:pPr>
              <a:lnSpc>
                <a:spcPts val="1400"/>
              </a:lnSpc>
            </a:pPr>
            <a:r>
              <a:rPr lang="en-US" altLang="zh-CN" sz="1800" b="0" dirty="0" smtClean="0">
                <a:solidFill>
                  <a:srgbClr val="0000FF"/>
                </a:solidFill>
                <a:cs typeface="Arial" pitchFamily="34" charset="0"/>
              </a:rPr>
              <a:t>(proxy IP32)</a:t>
            </a:r>
            <a:endParaRPr lang="en-US" sz="1800" b="0" dirty="0" smtClean="0">
              <a:solidFill>
                <a:srgbClr val="0000FF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SAM TEMPLATE">
  <a:themeElements>
    <a:clrScheme name="2_SAM TEMPLAT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AM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SAM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AM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AM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31381</TotalTime>
  <Words>809</Words>
  <Application>Microsoft Office PowerPoint</Application>
  <PresentationFormat>On-screen Show (4:3)</PresentationFormat>
  <Paragraphs>233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2_SAM TEMPLATE</vt:lpstr>
      <vt:lpstr>Distributed Mobility Management Framework draft-chan-dmm-framework</vt:lpstr>
      <vt:lpstr>Basic functions</vt:lpstr>
      <vt:lpstr>Framework with basic functions</vt:lpstr>
      <vt:lpstr>Existing protocol: MIPv6</vt:lpstr>
      <vt:lpstr>Existing protocol: PMIPv6</vt:lpstr>
      <vt:lpstr>MIPv6/PMIPv6</vt:lpstr>
      <vt:lpstr>Hierarchical </vt:lpstr>
      <vt:lpstr>Distributing mobility anchors example</vt:lpstr>
      <vt:lpstr>DMM example</vt:lpstr>
      <vt:lpstr>New contributions are welcome</vt:lpstr>
    </vt:vector>
  </TitlesOfParts>
  <Company>AT&amp;T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hachan</dc:creator>
  <cp:lastModifiedBy>c73782</cp:lastModifiedBy>
  <cp:revision>973</cp:revision>
  <cp:lastPrinted>2000-04-10T21:29:30Z</cp:lastPrinted>
  <dcterms:created xsi:type="dcterms:W3CDTF">2000-03-13T21:22:56Z</dcterms:created>
  <dcterms:modified xsi:type="dcterms:W3CDTF">2013-03-13T15:14:22Z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1294402424</vt:lpwstr>
  </property>
  <property fmtid="{D5CDD505-2E9C-101B-9397-08002B2CF9AE}" pid="3" name="_ms_pID_725343">
    <vt:lpwstr>(2)WYW8LBn1lu5FiF6TD2Pyw9G31ub7JA7a5749tiOhc5ZpqkXiYZ5eFdlFx8PhechSbEYwEYAM_x000d_
WMXIUhHl9hptrDOF/ubDm7OKT9OE18ZCP+xczYfZbSta3HLtgNS0UbemR3sVaUtcD8YKsA7F_x000d_
y+k9lH9ovqwHfhHLskLRHj8Jq+UcbLDttFgtRfHKPBQOBwsq2Fpfjjm0WU4AQGh5/fFiCVnC_x000d_
Q6SYs+K0kaKOacf9cG</vt:lpwstr>
  </property>
  <property fmtid="{D5CDD505-2E9C-101B-9397-08002B2CF9AE}" pid="4" name="_ms_pID_7253431">
    <vt:lpwstr>uQQuW7G4v18+jc1cBqUWLjlcz5l3tPFLEwWKMl/0xlLGzGTvdQy3y1_x000d_
oFTDGeiCuAA+l4ndp1nActbv7JscKvjTa9KzuYcV8MGatc29PIqPUfAezh/adhVU0n1Ba+kT_x000d_
iU1uO7cijMryhentT0FemFUg0Z3vvdl//UPC7kQC5cKwQw==</vt:lpwstr>
  </property>
</Properties>
</file>