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BD25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98" autoAdjust="0"/>
  </p:normalViewPr>
  <p:slideViewPr>
    <p:cSldViewPr>
      <p:cViewPr>
        <p:scale>
          <a:sx n="90" d="100"/>
          <a:sy n="90" d="100"/>
        </p:scale>
        <p:origin x="-25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9062D-D0AB-422E-9C81-67A7A2CF97E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78398-47D2-4974-8553-654E62F94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14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2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53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23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5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1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19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67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5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7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2DF7B-ABA2-49B1-936A-A06B2C845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0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560" y="1295400"/>
            <a:ext cx="7772400" cy="1470025"/>
          </a:xfrm>
        </p:spPr>
        <p:txBody>
          <a:bodyPr/>
          <a:lstStyle/>
          <a:p>
            <a:r>
              <a:rPr lang="en-US" dirty="0" smtClean="0"/>
              <a:t>Mobility Anchor Selection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6360" y="2667000"/>
            <a:ext cx="6400800" cy="609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d</a:t>
            </a:r>
            <a:r>
              <a:rPr lang="en-US" sz="2400" dirty="0" smtClean="0">
                <a:solidFill>
                  <a:schemeClr val="tx1"/>
                </a:solidFill>
              </a:rPr>
              <a:t>raft-</a:t>
            </a:r>
            <a:r>
              <a:rPr lang="en-US" sz="2400" dirty="0" err="1" smtClean="0">
                <a:solidFill>
                  <a:schemeClr val="tx1"/>
                </a:solidFill>
              </a:rPr>
              <a:t>aliahmad</a:t>
            </a:r>
            <a:r>
              <a:rPr lang="en-US" sz="2400" dirty="0" smtClean="0">
                <a:solidFill>
                  <a:schemeClr val="tx1"/>
                </a:solidFill>
              </a:rPr>
              <a:t>-</a:t>
            </a:r>
            <a:r>
              <a:rPr lang="en-US" sz="2400" dirty="0" err="1" smtClean="0">
                <a:solidFill>
                  <a:schemeClr val="tx1"/>
                </a:solidFill>
              </a:rPr>
              <a:t>dmm</a:t>
            </a:r>
            <a:r>
              <a:rPr lang="en-US" sz="2400" dirty="0" smtClean="0">
                <a:solidFill>
                  <a:schemeClr val="tx1"/>
                </a:solidFill>
              </a:rPr>
              <a:t>-anchor-selection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048" y="471415"/>
            <a:ext cx="1781424" cy="103837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6365358" y="3429000"/>
            <a:ext cx="2362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 smtClean="0">
                <a:solidFill>
                  <a:schemeClr val="tx1"/>
                </a:solidFill>
              </a:rPr>
              <a:t>H. Ali-Ahmad</a:t>
            </a:r>
          </a:p>
          <a:p>
            <a:pPr algn="r"/>
            <a:r>
              <a:rPr lang="en-US" sz="1600" dirty="0" smtClean="0">
                <a:solidFill>
                  <a:schemeClr val="tx1"/>
                </a:solidFill>
              </a:rPr>
              <a:t>D. Moses</a:t>
            </a:r>
          </a:p>
          <a:p>
            <a:pPr algn="r"/>
            <a:r>
              <a:rPr lang="en-US" sz="1600" dirty="0" smtClean="0">
                <a:solidFill>
                  <a:schemeClr val="tx1"/>
                </a:solidFill>
              </a:rPr>
              <a:t>H. Moustafa</a:t>
            </a:r>
          </a:p>
          <a:p>
            <a:pPr algn="r"/>
            <a:r>
              <a:rPr lang="en-US" sz="1600" dirty="0" smtClean="0">
                <a:solidFill>
                  <a:schemeClr val="tx1"/>
                </a:solidFill>
              </a:rPr>
              <a:t>P. </a:t>
            </a:r>
            <a:r>
              <a:rPr lang="en-US" sz="1600" dirty="0" err="1" smtClean="0">
                <a:solidFill>
                  <a:schemeClr val="tx1"/>
                </a:solidFill>
              </a:rPr>
              <a:t>Seite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6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current </a:t>
            </a:r>
            <a:r>
              <a:rPr lang="en-US" sz="2000" dirty="0" err="1" smtClean="0"/>
              <a:t>dmm</a:t>
            </a:r>
            <a:r>
              <a:rPr lang="en-US" sz="2000" dirty="0" smtClean="0"/>
              <a:t> intuition is that whenever a mobile node connects to the network, the mobility anchor serving it should be the closest to it.</a:t>
            </a:r>
          </a:p>
          <a:p>
            <a:r>
              <a:rPr lang="en-US" sz="2000" dirty="0" smtClean="0"/>
              <a:t>This is driven by the following assumptions:</a:t>
            </a:r>
          </a:p>
          <a:p>
            <a:pPr lvl="1"/>
            <a:r>
              <a:rPr lang="en-US" sz="1600" dirty="0" smtClean="0"/>
              <a:t>Most flows are short</a:t>
            </a:r>
          </a:p>
          <a:p>
            <a:pPr lvl="1"/>
            <a:r>
              <a:rPr lang="en-US" sz="1600" dirty="0" smtClean="0"/>
              <a:t>New flows are always anchored by the MA that is co-located with the current access router</a:t>
            </a:r>
          </a:p>
          <a:p>
            <a:pPr lvl="1"/>
            <a:r>
              <a:rPr lang="en-US" sz="1600" dirty="0" smtClean="0"/>
              <a:t>After IP-handover, these flows are tunneled via their MA (until they end)</a:t>
            </a:r>
          </a:p>
          <a:p>
            <a:pPr lvl="1"/>
            <a:endParaRPr lang="en-US" sz="1600" dirty="0"/>
          </a:p>
          <a:p>
            <a:pPr lvl="1"/>
            <a:endParaRPr lang="en-US" sz="1600" dirty="0" smtClean="0"/>
          </a:p>
          <a:p>
            <a:pPr marL="400050" lvl="1" indent="0">
              <a:buNone/>
            </a:pPr>
            <a:r>
              <a:rPr lang="en-US" sz="1800" b="1" dirty="0" smtClean="0">
                <a:solidFill>
                  <a:srgbClr val="00B050"/>
                </a:solidFill>
              </a:rPr>
              <a:t>Is this always the most efficient selection?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82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Problematic Use-case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95400"/>
            <a:ext cx="5044440" cy="489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832883" y="3069266"/>
            <a:ext cx="1524000" cy="609600"/>
          </a:xfrm>
          <a:prstGeom prst="roundRect">
            <a:avLst>
              <a:gd name="adj" fmla="val 20155"/>
            </a:avLst>
          </a:prstGeom>
          <a:solidFill>
            <a:srgbClr val="15BD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Current MA</a:t>
            </a:r>
            <a:endParaRPr lang="en-US" sz="1600" dirty="0"/>
          </a:p>
        </p:txBody>
      </p:sp>
      <p:cxnSp>
        <p:nvCxnSpPr>
          <p:cNvPr id="10" name="Straight Arrow Connector 9"/>
          <p:cNvCxnSpPr>
            <a:stCxn id="8" idx="2"/>
          </p:cNvCxnSpPr>
          <p:nvPr/>
        </p:nvCxnSpPr>
        <p:spPr>
          <a:xfrm>
            <a:off x="1594883" y="3678866"/>
            <a:ext cx="979967" cy="266123"/>
          </a:xfrm>
          <a:prstGeom prst="straightConnector1">
            <a:avLst/>
          </a:prstGeom>
          <a:ln w="19050">
            <a:solidFill>
              <a:srgbClr val="15BD2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ular Callout 1"/>
          <p:cNvSpPr/>
          <p:nvPr/>
        </p:nvSpPr>
        <p:spPr>
          <a:xfrm>
            <a:off x="279991" y="4267200"/>
            <a:ext cx="2052083" cy="920496"/>
          </a:xfrm>
          <a:prstGeom prst="wedgeRoundRectCallout">
            <a:avLst>
              <a:gd name="adj1" fmla="val 44452"/>
              <a:gd name="adj2" fmla="val 104123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(1)</a:t>
            </a: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The MN has long flows (long-lived after undergoing an IP-handover)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4267200" y="2609018"/>
            <a:ext cx="2052083" cy="920496"/>
          </a:xfrm>
          <a:prstGeom prst="wedgeRoundRectCallout">
            <a:avLst>
              <a:gd name="adj1" fmla="val -53994"/>
              <a:gd name="adj2" fmla="val 124915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(2)</a:t>
            </a: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The MN typically attaches through AR2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3733800" y="4953000"/>
            <a:ext cx="2052083" cy="920496"/>
          </a:xfrm>
          <a:prstGeom prst="wedgeRoundRectCallout">
            <a:avLst>
              <a:gd name="adj1" fmla="val -81455"/>
              <a:gd name="adj2" fmla="val -110723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(3)</a:t>
            </a: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But </a:t>
            </a:r>
            <a:r>
              <a:rPr lang="en-US" sz="1200" dirty="0" smtClean="0">
                <a:solidFill>
                  <a:schemeClr val="tx1"/>
                </a:solidFill>
              </a:rPr>
              <a:t>in </a:t>
            </a:r>
            <a:r>
              <a:rPr lang="en-US" sz="1200" dirty="0" smtClean="0">
                <a:solidFill>
                  <a:schemeClr val="tx1"/>
                </a:solidFill>
              </a:rPr>
              <a:t>this case, it is attached through AR1…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14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95400"/>
            <a:ext cx="5044440" cy="5097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IP-handover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4</a:t>
            </a:fld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495800" y="3844290"/>
            <a:ext cx="1371600" cy="575310"/>
          </a:xfrm>
          <a:prstGeom prst="straightConnector1">
            <a:avLst/>
          </a:prstGeom>
          <a:ln w="19050">
            <a:solidFill>
              <a:srgbClr val="15BD2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105400" y="3234690"/>
            <a:ext cx="1524000" cy="609600"/>
          </a:xfrm>
          <a:prstGeom prst="roundRect">
            <a:avLst>
              <a:gd name="adj" fmla="val 20155"/>
            </a:avLst>
          </a:prstGeom>
          <a:solidFill>
            <a:srgbClr val="15BD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Current MA</a:t>
            </a:r>
            <a:endParaRPr lang="en-US" sz="16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6187440" y="1835889"/>
            <a:ext cx="1524000" cy="609600"/>
          </a:xfrm>
          <a:prstGeom prst="roundRect">
            <a:avLst>
              <a:gd name="adj" fmla="val 20155"/>
            </a:avLst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New traffic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901448" y="2140689"/>
            <a:ext cx="1524000" cy="609600"/>
          </a:xfrm>
          <a:prstGeom prst="roundRect">
            <a:avLst>
              <a:gd name="adj" fmla="val 2015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Handover traffic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" name="5-Point Star 1"/>
          <p:cNvSpPr/>
          <p:nvPr/>
        </p:nvSpPr>
        <p:spPr>
          <a:xfrm>
            <a:off x="685800" y="1835889"/>
            <a:ext cx="2438400" cy="19812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 Long Flow !!!</a:t>
            </a:r>
            <a:endParaRPr lang="en-US" b="1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5334000" y="4972493"/>
            <a:ext cx="2052083" cy="920496"/>
          </a:xfrm>
          <a:prstGeom prst="wedgeRoundRectCallout">
            <a:avLst>
              <a:gd name="adj1" fmla="val -134305"/>
              <a:gd name="adj2" fmla="val -109568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(4)</a:t>
            </a: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So what is the situation after IP-handover?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14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Problematic Use-case - Solution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Knowing that – </a:t>
            </a:r>
          </a:p>
          <a:p>
            <a:r>
              <a:rPr lang="en-US" sz="2000" b="1" dirty="0" smtClean="0"/>
              <a:t>the MN typically attaches through AR2 and – </a:t>
            </a:r>
          </a:p>
          <a:p>
            <a:r>
              <a:rPr lang="en-US" sz="2000" b="1" dirty="0" smtClean="0"/>
              <a:t>the flows are long…</a:t>
            </a:r>
          </a:p>
          <a:p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What if we select AR2 as the Mobility Anchor in the first place</a:t>
            </a:r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95400"/>
            <a:ext cx="5044440" cy="489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IP-handover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6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218106" y="2922028"/>
            <a:ext cx="1524000" cy="609600"/>
          </a:xfrm>
          <a:prstGeom prst="roundRect">
            <a:avLst>
              <a:gd name="adj" fmla="val 20155"/>
            </a:avLst>
          </a:prstGeom>
          <a:solidFill>
            <a:srgbClr val="15BD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Current MA</a:t>
            </a:r>
            <a:endParaRPr lang="en-US" sz="16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572000" y="3531628"/>
            <a:ext cx="1425118" cy="735572"/>
          </a:xfrm>
          <a:prstGeom prst="straightConnector1">
            <a:avLst/>
          </a:prstGeom>
          <a:ln w="19050">
            <a:solidFill>
              <a:srgbClr val="15BD2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1524000" y="2531358"/>
            <a:ext cx="3206248" cy="781339"/>
          </a:xfrm>
          <a:prstGeom prst="roundRect">
            <a:avLst>
              <a:gd name="adj" fmla="val 20155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Yes, the traffic is tunneled, but for a short while, since the MN is typically connected through AR2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279991" y="4267200"/>
            <a:ext cx="2052083" cy="920496"/>
          </a:xfrm>
          <a:prstGeom prst="wedgeRoundRectCallout">
            <a:avLst>
              <a:gd name="adj1" fmla="val 119582"/>
              <a:gd name="adj2" fmla="val -32178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(1)</a:t>
            </a: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Although the MN is attached through AR1, </a:t>
            </a:r>
            <a:r>
              <a:rPr lang="en-US" sz="1200" dirty="0" smtClean="0">
                <a:solidFill>
                  <a:schemeClr val="tx1"/>
                </a:solidFill>
              </a:rPr>
              <a:t>MA2 </a:t>
            </a:r>
            <a:r>
              <a:rPr lang="en-US" sz="1200" dirty="0" smtClean="0">
                <a:solidFill>
                  <a:schemeClr val="tx1"/>
                </a:solidFill>
              </a:rPr>
              <a:t>is selected as the MA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72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IP-handover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7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218106" y="2922028"/>
            <a:ext cx="1524000" cy="609600"/>
          </a:xfrm>
          <a:prstGeom prst="roundRect">
            <a:avLst>
              <a:gd name="adj" fmla="val 20155"/>
            </a:avLst>
          </a:prstGeom>
          <a:solidFill>
            <a:srgbClr val="15BD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Current MA</a:t>
            </a:r>
            <a:endParaRPr lang="en-US" sz="16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572000" y="3531628"/>
            <a:ext cx="1425118" cy="735572"/>
          </a:xfrm>
          <a:prstGeom prst="straightConnector1">
            <a:avLst/>
          </a:prstGeom>
          <a:ln w="19050">
            <a:solidFill>
              <a:srgbClr val="15BD2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95400"/>
            <a:ext cx="5044440" cy="5097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5370506" y="3074428"/>
            <a:ext cx="1524000" cy="609600"/>
          </a:xfrm>
          <a:prstGeom prst="roundRect">
            <a:avLst>
              <a:gd name="adj" fmla="val 20155"/>
            </a:avLst>
          </a:prstGeom>
          <a:solidFill>
            <a:srgbClr val="15BD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Current MA</a:t>
            </a:r>
            <a:endParaRPr lang="en-US" sz="16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4572000" y="3684028"/>
            <a:ext cx="1577518" cy="735572"/>
          </a:xfrm>
          <a:prstGeom prst="straightConnector1">
            <a:avLst/>
          </a:prstGeom>
          <a:ln w="19050">
            <a:solidFill>
              <a:srgbClr val="15BD2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790685" y="1835889"/>
            <a:ext cx="1524000" cy="609600"/>
          </a:xfrm>
          <a:prstGeom prst="roundRect">
            <a:avLst>
              <a:gd name="adj" fmla="val 20155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Handover traffic</a:t>
            </a:r>
            <a:endParaRPr lang="en-US" sz="1600" dirty="0"/>
          </a:p>
        </p:txBody>
      </p:sp>
      <p:sp>
        <p:nvSpPr>
          <p:cNvPr id="15" name="Rounded Rectangle 14"/>
          <p:cNvSpPr/>
          <p:nvPr/>
        </p:nvSpPr>
        <p:spPr>
          <a:xfrm>
            <a:off x="6187440" y="1835889"/>
            <a:ext cx="1524000" cy="609600"/>
          </a:xfrm>
          <a:prstGeom prst="roundRect">
            <a:avLst>
              <a:gd name="adj" fmla="val 20155"/>
            </a:avLst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New traffic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524000" y="2531358"/>
            <a:ext cx="3206248" cy="781339"/>
          </a:xfrm>
          <a:prstGeom prst="roundRect">
            <a:avLst>
              <a:gd name="adj" fmla="val 20155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Both new and IP-handover flows are handled </a:t>
            </a:r>
            <a:r>
              <a:rPr lang="en-US" sz="1600" b="1" smtClean="0">
                <a:solidFill>
                  <a:schemeClr val="bg1"/>
                </a:solidFill>
              </a:rPr>
              <a:t>without </a:t>
            </a:r>
            <a:r>
              <a:rPr lang="en-US" sz="1600" b="1" smtClean="0">
                <a:solidFill>
                  <a:schemeClr val="bg1"/>
                </a:solidFill>
              </a:rPr>
              <a:t>any </a:t>
            </a:r>
            <a:r>
              <a:rPr lang="en-US" sz="1600" b="1" dirty="0" smtClean="0">
                <a:solidFill>
                  <a:schemeClr val="bg1"/>
                </a:solidFill>
              </a:rPr>
              <a:t>tunnel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sym typeface="Wingdings"/>
              </a:rPr>
              <a:t>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24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There may be use-cases where a more intelligent selection process can reduce overhead and improve performance (reduce end-to-end delay)</a:t>
            </a:r>
          </a:p>
          <a:p>
            <a:r>
              <a:rPr lang="en-US" sz="2000" dirty="0"/>
              <a:t>d</a:t>
            </a:r>
            <a:r>
              <a:rPr lang="en-US" sz="2000" dirty="0" smtClean="0"/>
              <a:t>raft-</a:t>
            </a:r>
            <a:r>
              <a:rPr lang="en-US" sz="2000" dirty="0" err="1" smtClean="0"/>
              <a:t>aliahmad</a:t>
            </a:r>
            <a:r>
              <a:rPr lang="en-US" sz="2000" dirty="0" smtClean="0"/>
              <a:t>-</a:t>
            </a:r>
            <a:r>
              <a:rPr lang="en-US" sz="2000" dirty="0" err="1" smtClean="0"/>
              <a:t>dmm</a:t>
            </a:r>
            <a:r>
              <a:rPr lang="en-US" sz="2000" dirty="0" smtClean="0"/>
              <a:t>-anchor-selection proposes the following contexts for analyzing the different use-cases:</a:t>
            </a:r>
          </a:p>
          <a:p>
            <a:pPr lvl="1"/>
            <a:r>
              <a:rPr lang="en-US" sz="1600" dirty="0" smtClean="0"/>
              <a:t>Mobile node context (how mobile is it? Does it connect through a typical location?)</a:t>
            </a:r>
          </a:p>
          <a:p>
            <a:pPr lvl="1"/>
            <a:r>
              <a:rPr lang="en-US" sz="1600" dirty="0" smtClean="0"/>
              <a:t>Application context (what type of flows are generated by the application in the mobile node?)</a:t>
            </a:r>
          </a:p>
          <a:p>
            <a:pPr lvl="1"/>
            <a:r>
              <a:rPr lang="en-US" sz="1600" dirty="0" smtClean="0"/>
              <a:t>Network context (what is the load situation on each MA?)</a:t>
            </a:r>
          </a:p>
          <a:p>
            <a:r>
              <a:rPr lang="en-US" sz="2000" dirty="0" smtClean="0"/>
              <a:t>It describes various use-cases that require different selection methods to achieve minimum overhead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3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Feedback from the WG is needed on the draft</a:t>
            </a:r>
          </a:p>
          <a:p>
            <a:r>
              <a:rPr lang="en-US" sz="2000" dirty="0" smtClean="0"/>
              <a:t>Are there any additional use-case that come to mind?</a:t>
            </a:r>
          </a:p>
          <a:p>
            <a:r>
              <a:rPr lang="en-US" sz="2000" dirty="0" smtClean="0"/>
              <a:t>What are the additional tools needed to enable a better mobility anchor selection?</a:t>
            </a:r>
          </a:p>
          <a:p>
            <a:endParaRPr lang="en-US" sz="2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14th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IETF-86,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DF7B-ABA2-49B1-936A-A06B2C845E0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4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446</Words>
  <Application>Microsoft Office PowerPoint</Application>
  <PresentationFormat>On-screen Show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Mobility Anchor Selection</vt:lpstr>
      <vt:lpstr>Motivation</vt:lpstr>
      <vt:lpstr>Problematic Use-case</vt:lpstr>
      <vt:lpstr>After IP-handover</vt:lpstr>
      <vt:lpstr>Problematic Use-case - Solution</vt:lpstr>
      <vt:lpstr>Before IP-handover</vt:lpstr>
      <vt:lpstr>After IP-handover</vt:lpstr>
      <vt:lpstr>Summary</vt:lpstr>
      <vt:lpstr>Next Steps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Mobility Anchor Selection</dc:title>
  <dc:creator>Moses, Danny</dc:creator>
  <cp:lastModifiedBy>Moses, Danny</cp:lastModifiedBy>
  <cp:revision>28</cp:revision>
  <dcterms:created xsi:type="dcterms:W3CDTF">2013-02-25T09:41:25Z</dcterms:created>
  <dcterms:modified xsi:type="dcterms:W3CDTF">2013-02-27T09:55:23Z</dcterms:modified>
</cp:coreProperties>
</file>