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84" r:id="rId3"/>
    <p:sldId id="287" r:id="rId4"/>
    <p:sldId id="277" r:id="rId5"/>
    <p:sldId id="286" r:id="rId6"/>
    <p:sldId id="280" r:id="rId7"/>
    <p:sldId id="271" r:id="rId8"/>
    <p:sldId id="272" r:id="rId9"/>
    <p:sldId id="276" r:id="rId10"/>
    <p:sldId id="258" r:id="rId11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6667" autoAdjust="0"/>
  </p:normalViewPr>
  <p:slideViewPr>
    <p:cSldViewPr>
      <p:cViewPr>
        <p:scale>
          <a:sx n="75" d="100"/>
          <a:sy n="75" d="100"/>
        </p:scale>
        <p:origin x="-1746" y="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A50EE2-1EB9-441A-AE86-71427FB0FD69}" type="datetimeFigureOut">
              <a:rPr lang="zh-CN" altLang="en-US" smtClean="0"/>
              <a:pPr/>
              <a:t>2013/3/12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CF0117-D271-4FD4-A202-1B2101B4321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457227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CF0117-D271-4FD4-A202-1B2101B43213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774281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CF0117-D271-4FD4-A202-1B2101B43213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495336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CF0117-D271-4FD4-A202-1B2101B43213}" type="slidenum">
              <a:rPr lang="zh-CN" altLang="en-US" smtClean="0">
                <a:solidFill>
                  <a:prstClr val="black"/>
                </a:solidFill>
              </a:rPr>
              <a:pPr/>
              <a:t>3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50213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CF0117-D271-4FD4-A202-1B2101B43213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82032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CF0117-D271-4FD4-A202-1B2101B43213}" type="slidenum">
              <a:rPr lang="zh-CN" altLang="en-US" smtClean="0"/>
              <a:pPr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787438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2013/3/12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2013/3/12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2013/3/12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2013/3/12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2013/3/12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2013/3/12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2013/3/12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2013/3/12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2013/3/12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2013/3/12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2013/3/12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2013/3/12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5679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altLang="zh-CN" dirty="0" smtClean="0"/>
              <a:t>Service </a:t>
            </a:r>
            <a:r>
              <a:rPr lang="en-US" altLang="zh-CN" dirty="0" smtClean="0"/>
              <a:t>Flows Distribution </a:t>
            </a:r>
            <a:r>
              <a:rPr lang="en-US" altLang="zh-CN" dirty="0"/>
              <a:t>and </a:t>
            </a:r>
            <a:r>
              <a:rPr lang="en-US" altLang="zh-CN" dirty="0" smtClean="0"/>
              <a:t>Handoff Technique </a:t>
            </a:r>
            <a:r>
              <a:rPr lang="en-US" altLang="zh-CN" dirty="0"/>
              <a:t>based on MIPv6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827584" y="3284984"/>
            <a:ext cx="7416824" cy="1752600"/>
          </a:xfrm>
        </p:spPr>
        <p:txBody>
          <a:bodyPr>
            <a:normAutofit/>
          </a:bodyPr>
          <a:lstStyle/>
          <a:p>
            <a:r>
              <a:rPr lang="en-US" altLang="zh-CN" sz="2800" dirty="0">
                <a:solidFill>
                  <a:schemeClr val="bg1">
                    <a:lumMod val="65000"/>
                  </a:schemeClr>
                </a:solidFill>
              </a:rPr>
              <a:t>draft-liu-dmm-flows-distribution-and-handoff-00</a:t>
            </a:r>
            <a:endParaRPr lang="zh-CN" altLang="en-US" sz="28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168352" y="4519561"/>
            <a:ext cx="26277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liumin@ict.ac.cn</a:t>
            </a:r>
            <a:endParaRPr lang="en-US" altLang="zh-CN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1058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539552" y="2348880"/>
            <a:ext cx="7772400" cy="1470025"/>
          </a:xfrm>
        </p:spPr>
        <p:txBody>
          <a:bodyPr>
            <a:normAutofit/>
          </a:bodyPr>
          <a:lstStyle/>
          <a:p>
            <a:pPr lvl="0">
              <a:spcBef>
                <a:spcPct val="20000"/>
              </a:spcBef>
            </a:pPr>
            <a:r>
              <a:rPr lang="en-US" altLang="zh-CN" sz="6000" dirty="0" smtClean="0">
                <a:latin typeface="Times New Roman" pitchFamily="18" charset="0"/>
                <a:cs typeface="Times New Roman" pitchFamily="18" charset="0"/>
              </a:rPr>
              <a:t>Thank you!</a:t>
            </a:r>
            <a:endParaRPr lang="zh-CN" altLang="en-US" sz="6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556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11560" y="548680"/>
            <a:ext cx="6154588" cy="821953"/>
          </a:xfrm>
        </p:spPr>
        <p:txBody>
          <a:bodyPr>
            <a:normAutofit/>
          </a:bodyPr>
          <a:lstStyle/>
          <a:p>
            <a:pPr algn="l"/>
            <a:r>
              <a:rPr lang="en-US" altLang="zh-CN" dirty="0" smtClean="0">
                <a:latin typeface="Times New Roman" pitchFamily="18" charset="0"/>
                <a:cs typeface="Times New Roman" pitchFamily="18" charset="0"/>
              </a:rPr>
              <a:t>DMIPv6 &amp; MIPv6</a:t>
            </a:r>
            <a:endParaRPr lang="zh-CN" alt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45468" y="1337861"/>
            <a:ext cx="7742956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altLang="zh-CN" sz="2600" b="1" dirty="0">
                <a:latin typeface="Times New Roman" pitchFamily="18" charset="0"/>
                <a:cs typeface="Times New Roman" pitchFamily="18" charset="0"/>
              </a:rPr>
              <a:t>Distributed Mobile IPv6 </a:t>
            </a:r>
            <a:r>
              <a:rPr lang="en-US" altLang="zh-CN" sz="2600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zh-CN" sz="2600" b="1" dirty="0" smtClean="0">
                <a:latin typeface="Times New Roman" pitchFamily="18" charset="0"/>
                <a:cs typeface="Times New Roman" pitchFamily="18" charset="0"/>
              </a:rPr>
              <a:t>DMIPv6) </a:t>
            </a:r>
            <a:r>
              <a:rPr lang="en-US" altLang="zh-CN" sz="2200" dirty="0" smtClean="0">
                <a:latin typeface="Times New Roman" pitchFamily="18" charset="0"/>
                <a:cs typeface="Times New Roman" pitchFamily="18" charset="0"/>
              </a:rPr>
              <a:t>is </a:t>
            </a:r>
            <a:r>
              <a:rPr lang="en-US" altLang="zh-CN" sz="2200" dirty="0" smtClean="0">
                <a:latin typeface="Times New Roman" pitchFamily="18" charset="0"/>
                <a:cs typeface="Times New Roman" pitchFamily="18" charset="0"/>
              </a:rPr>
              <a:t>a distributed network layer mobility solution compatible with mobile IPv6, which would take different mobility management strategies according to the CN's position, network conditions and service requirements of </a:t>
            </a:r>
            <a:r>
              <a:rPr lang="en-US" altLang="zh-CN" sz="2200" dirty="0" smtClean="0">
                <a:latin typeface="Times New Roman" pitchFamily="18" charset="0"/>
                <a:cs typeface="Times New Roman" pitchFamily="18" charset="0"/>
              </a:rPr>
              <a:t>different </a:t>
            </a:r>
            <a:r>
              <a:rPr lang="en-US" altLang="zh-CN" sz="2200" dirty="0" smtClean="0">
                <a:latin typeface="Times New Roman" pitchFamily="18" charset="0"/>
                <a:cs typeface="Times New Roman" pitchFamily="18" charset="0"/>
              </a:rPr>
              <a:t>service flows so as to achieve the </a:t>
            </a:r>
            <a:r>
              <a:rPr lang="en-US" altLang="zh-CN" sz="2200" dirty="0" smtClean="0">
                <a:latin typeface="Times New Roman" pitchFamily="18" charset="0"/>
                <a:cs typeface="Times New Roman" pitchFamily="18" charset="0"/>
              </a:rPr>
              <a:t>session based handoff </a:t>
            </a:r>
            <a:r>
              <a:rPr lang="en-US" altLang="zh-CN" sz="2200" dirty="0" smtClean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altLang="zh-CN" sz="2200" dirty="0" smtClean="0">
                <a:latin typeface="Times New Roman" pitchFamily="18" charset="0"/>
                <a:cs typeface="Times New Roman" pitchFamily="18" charset="0"/>
              </a:rPr>
              <a:t>transmission path control.</a:t>
            </a:r>
            <a:endParaRPr lang="zh-CN" alt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9286024"/>
              </p:ext>
            </p:extLst>
          </p:nvPr>
        </p:nvGraphicFramePr>
        <p:xfrm>
          <a:off x="827583" y="4005065"/>
          <a:ext cx="7325768" cy="22727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081"/>
                <a:gridCol w="1296144"/>
                <a:gridCol w="1224136"/>
                <a:gridCol w="1584176"/>
                <a:gridCol w="1296144"/>
                <a:gridCol w="1205087"/>
              </a:tblGrid>
              <a:tr h="686179">
                <a:tc>
                  <a:txBody>
                    <a:bodyPr/>
                    <a:lstStyle/>
                    <a:p>
                      <a:pPr algn="ctr"/>
                      <a:endParaRPr lang="zh-CN" altLang="en-US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300" dirty="0" smtClean="0">
                          <a:latin typeface="Times New Roman" pitchFamily="18" charset="0"/>
                          <a:cs typeface="Times New Roman" pitchFamily="18" charset="0"/>
                        </a:rPr>
                        <a:t>Component</a:t>
                      </a:r>
                      <a:endParaRPr lang="zh-CN" altLang="en-US" sz="13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CN" sz="13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Management Granularity</a:t>
                      </a:r>
                      <a:endParaRPr lang="zh-CN" altLang="en-US" sz="1300" b="1" kern="1200" dirty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CN" sz="13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Management Strategies</a:t>
                      </a:r>
                      <a:endParaRPr lang="zh-CN" altLang="en-US" sz="1300" b="1" kern="1200" dirty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3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Deployment Method</a:t>
                      </a:r>
                      <a:endParaRPr lang="zh-CN" altLang="en-US" sz="13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3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Operation Process</a:t>
                      </a:r>
                      <a:endParaRPr lang="zh-CN" altLang="en-US" sz="13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686179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300" dirty="0" smtClean="0"/>
                        <a:t>MIPv6</a:t>
                      </a:r>
                      <a:endParaRPr lang="zh-CN" altLang="en-US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300" dirty="0" smtClean="0"/>
                        <a:t>HA</a:t>
                      </a:r>
                      <a:r>
                        <a:rPr lang="en-US" altLang="zh-CN" sz="1300" baseline="0" dirty="0" smtClean="0"/>
                        <a:t> </a:t>
                      </a:r>
                      <a:r>
                        <a:rPr lang="en-US" altLang="zh-CN" sz="1300" dirty="0" smtClean="0"/>
                        <a:t>(</a:t>
                      </a:r>
                      <a:r>
                        <a:rPr lang="en-US" altLang="zh-CN" sz="1300" dirty="0" err="1" smtClean="0"/>
                        <a:t>HoA</a:t>
                      </a:r>
                      <a:r>
                        <a:rPr lang="en-US" altLang="zh-CN" sz="1300" dirty="0" smtClean="0"/>
                        <a:t>), MN, CN, etc.</a:t>
                      </a:r>
                      <a:endParaRPr lang="zh-CN" altLang="en-US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300" dirty="0" smtClean="0"/>
                        <a:t>Entire</a:t>
                      </a:r>
                      <a:r>
                        <a:rPr lang="en-US" altLang="zh-CN" sz="1300" baseline="0" dirty="0" smtClean="0"/>
                        <a:t> Node</a:t>
                      </a:r>
                      <a:endParaRPr lang="zh-CN" altLang="en-US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3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Single</a:t>
                      </a:r>
                      <a:endParaRPr lang="zh-CN" altLang="en-US" sz="13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300" dirty="0" smtClean="0"/>
                        <a:t>Single</a:t>
                      </a:r>
                      <a:endParaRPr lang="zh-CN" altLang="en-US" sz="1300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altLang="zh-CN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Similar</a:t>
                      </a:r>
                      <a:endParaRPr lang="zh-CN" altLang="en-US" sz="13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900358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300" dirty="0" smtClean="0"/>
                        <a:t>DMIPv6</a:t>
                      </a:r>
                      <a:endParaRPr lang="zh-CN" altLang="en-US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300" dirty="0" smtClean="0"/>
                        <a:t>DHP (</a:t>
                      </a:r>
                      <a:r>
                        <a:rPr lang="en-US" altLang="zh-CN" sz="1300" dirty="0" err="1" smtClean="0"/>
                        <a:t>DHoA</a:t>
                      </a:r>
                      <a:r>
                        <a:rPr lang="en-US" altLang="zh-CN" sz="1300" dirty="0" smtClean="0"/>
                        <a:t>), MN, CN, etc.</a:t>
                      </a:r>
                      <a:endParaRPr lang="zh-CN" altLang="en-US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300" dirty="0" smtClean="0"/>
                        <a:t> Single service </a:t>
                      </a:r>
                      <a:r>
                        <a:rPr lang="en-US" altLang="zh-CN" sz="1300" dirty="0" smtClean="0"/>
                        <a:t>flow</a:t>
                      </a:r>
                      <a:endParaRPr lang="zh-CN" altLang="en-US" sz="13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300" dirty="0" smtClean="0"/>
                        <a:t>Different</a:t>
                      </a:r>
                      <a:r>
                        <a:rPr lang="en-US" altLang="zh-CN" sz="1300" baseline="0" dirty="0" smtClean="0"/>
                        <a:t> strategies to different occasion</a:t>
                      </a:r>
                      <a:endParaRPr lang="zh-CN" altLang="en-US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300" dirty="0" smtClean="0"/>
                        <a:t>Distributed</a:t>
                      </a:r>
                      <a:endParaRPr lang="zh-CN" altLang="en-US" sz="13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zh-CN" altLang="en-US" sz="130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3698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577652" y="692696"/>
            <a:ext cx="6154588" cy="821953"/>
          </a:xfrm>
        </p:spPr>
        <p:txBody>
          <a:bodyPr>
            <a:normAutofit/>
          </a:bodyPr>
          <a:lstStyle/>
          <a:p>
            <a:pPr algn="l"/>
            <a:r>
              <a:rPr lang="en-US" altLang="zh-CN" dirty="0" smtClean="0">
                <a:latin typeface="Times New Roman" pitchFamily="18" charset="0"/>
                <a:cs typeface="Times New Roman" pitchFamily="18" charset="0"/>
              </a:rPr>
              <a:t>Basic </a:t>
            </a:r>
            <a:r>
              <a:rPr lang="en-US" altLang="zh-CN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altLang="zh-CN" dirty="0" smtClean="0">
                <a:latin typeface="Times New Roman" pitchFamily="18" charset="0"/>
                <a:cs typeface="Times New Roman" pitchFamily="18" charset="0"/>
              </a:rPr>
              <a:t>ramework</a:t>
            </a:r>
            <a:endParaRPr lang="zh-CN" alt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772816"/>
            <a:ext cx="4896544" cy="44337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580112" y="1836107"/>
            <a:ext cx="324036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DMIPv6 allows a MN to choose multiple Distributed Home-</a:t>
            </a:r>
            <a:r>
              <a:rPr lang="en-US" altLang="zh-CN" sz="2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Proxys</a:t>
            </a:r>
            <a:r>
              <a:rPr lang="en-US" altLang="zh-CN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zh-CN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DHPs) </a:t>
            </a:r>
            <a:r>
              <a:rPr lang="en-US" altLang="zh-CN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altLang="zh-CN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Distributed </a:t>
            </a:r>
            <a:r>
              <a:rPr lang="en-US" altLang="zh-CN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Home Address (</a:t>
            </a:r>
            <a:r>
              <a:rPr lang="en-US" altLang="zh-CN" sz="2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DHoAs</a:t>
            </a:r>
            <a:r>
              <a:rPr lang="en-US" altLang="zh-CN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) while </a:t>
            </a:r>
            <a:r>
              <a:rPr lang="en-US" altLang="zh-CN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there are </a:t>
            </a:r>
            <a:r>
              <a:rPr lang="en-US" altLang="zh-CN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HA </a:t>
            </a:r>
            <a:r>
              <a:rPr lang="en-US" altLang="zh-CN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altLang="zh-CN" sz="2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altLang="zh-CN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already. </a:t>
            </a:r>
            <a:r>
              <a:rPr lang="en-US" altLang="zh-CN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MNs choose </a:t>
            </a:r>
            <a:r>
              <a:rPr lang="en-US" altLang="zh-CN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whether to </a:t>
            </a:r>
            <a:r>
              <a:rPr lang="en-US" altLang="zh-CN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start    DMIPv6 </a:t>
            </a:r>
            <a:r>
              <a:rPr lang="en-US" altLang="zh-CN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according to the type and </a:t>
            </a:r>
            <a:r>
              <a:rPr lang="en-US" altLang="zh-CN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initiator </a:t>
            </a:r>
            <a:r>
              <a:rPr lang="en-US" altLang="zh-CN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US" altLang="zh-CN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each session. </a:t>
            </a:r>
            <a:r>
              <a:rPr lang="en-US" altLang="zh-CN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DMIPv6 could select </a:t>
            </a:r>
            <a:r>
              <a:rPr lang="en-US" altLang="zh-CN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and maintain different DHPs </a:t>
            </a:r>
            <a:r>
              <a:rPr lang="en-US" altLang="zh-CN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for a MN's different service </a:t>
            </a:r>
            <a:r>
              <a:rPr lang="en-US" altLang="zh-CN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flows at the same time.</a:t>
            </a:r>
            <a:endParaRPr lang="en-US" altLang="zh-CN" sz="20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2463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577652" y="692696"/>
            <a:ext cx="6154588" cy="821953"/>
          </a:xfrm>
        </p:spPr>
        <p:txBody>
          <a:bodyPr>
            <a:normAutofit/>
          </a:bodyPr>
          <a:lstStyle/>
          <a:p>
            <a:pPr algn="l"/>
            <a:r>
              <a:rPr lang="en-US" altLang="zh-CN" dirty="0" smtClean="0">
                <a:latin typeface="Times New Roman" pitchFamily="18" charset="0"/>
                <a:cs typeface="Times New Roman" pitchFamily="18" charset="0"/>
              </a:rPr>
              <a:t>DHP &amp; HA</a:t>
            </a:r>
            <a:endParaRPr lang="zh-CN" alt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5536" y="4485614"/>
            <a:ext cx="46085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000" b="1" dirty="0" smtClean="0">
                <a:latin typeface="Times New Roman" pitchFamily="18" charset="0"/>
                <a:cs typeface="Times New Roman" pitchFamily="18" charset="0"/>
              </a:rPr>
              <a:t>Distributed Home-Proxy</a:t>
            </a:r>
            <a:r>
              <a:rPr lang="en-US" altLang="zh-CN" sz="1600" b="1" dirty="0">
                <a:latin typeface="Times New Roman" pitchFamily="18" charset="0"/>
                <a:cs typeface="Times New Roman" pitchFamily="18" charset="0"/>
              </a:rPr>
              <a:t>(DHP)</a:t>
            </a:r>
            <a:endParaRPr lang="zh-CN" alt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64088" y="4485614"/>
            <a:ext cx="30243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 dirty="0" smtClean="0">
                <a:latin typeface="Times New Roman" pitchFamily="18" charset="0"/>
                <a:cs typeface="Times New Roman" pitchFamily="18" charset="0"/>
              </a:rPr>
              <a:t>Home Agent (HA)</a:t>
            </a:r>
            <a:endParaRPr lang="zh-CN" alt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椭圆 5"/>
          <p:cNvSpPr/>
          <p:nvPr/>
        </p:nvSpPr>
        <p:spPr>
          <a:xfrm>
            <a:off x="683568" y="1772816"/>
            <a:ext cx="5976664" cy="2376264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椭圆 6"/>
          <p:cNvSpPr/>
          <p:nvPr/>
        </p:nvSpPr>
        <p:spPr>
          <a:xfrm>
            <a:off x="2771800" y="1772816"/>
            <a:ext cx="5688632" cy="2376264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TextBox 7"/>
          <p:cNvSpPr txBox="1"/>
          <p:nvPr/>
        </p:nvSpPr>
        <p:spPr>
          <a:xfrm>
            <a:off x="6804248" y="2453987"/>
            <a:ext cx="15121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A </a:t>
            </a:r>
            <a:r>
              <a:rPr lang="en-US" altLang="zh-CN" dirty="0">
                <a:latin typeface="Times New Roman" pitchFamily="18" charset="0"/>
                <a:cs typeface="Times New Roman" pitchFamily="18" charset="0"/>
              </a:rPr>
              <a:t>router on a mobile node's home link</a:t>
            </a:r>
            <a:endParaRPr lang="zh-CN" alt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708572" y="3430741"/>
            <a:ext cx="15841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dirty="0" smtClean="0">
                <a:latin typeface="Times New Roman" pitchFamily="18" charset="0"/>
                <a:cs typeface="Times New Roman" pitchFamily="18" charset="0"/>
              </a:rPr>
              <a:t>Router(s) near the </a:t>
            </a:r>
            <a:r>
              <a:rPr lang="en-US" altLang="zh-CN" dirty="0">
                <a:latin typeface="Times New Roman" pitchFamily="18" charset="0"/>
                <a:cs typeface="Times New Roman" pitchFamily="18" charset="0"/>
              </a:rPr>
              <a:t>CN</a:t>
            </a:r>
            <a:endParaRPr lang="zh-CN" alt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131840" y="2314617"/>
            <a:ext cx="33123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dirty="0" smtClean="0">
                <a:latin typeface="Times New Roman" pitchFamily="18" charset="0"/>
                <a:cs typeface="Times New Roman" pitchFamily="18" charset="0"/>
              </a:rPr>
              <a:t>Intercept and forward </a:t>
            </a:r>
            <a:r>
              <a:rPr lang="en-US" altLang="zh-CN" dirty="0">
                <a:latin typeface="Times New Roman" pitchFamily="18" charset="0"/>
                <a:cs typeface="Times New Roman" pitchFamily="18" charset="0"/>
              </a:rPr>
              <a:t>the packet between the MN and CN</a:t>
            </a:r>
            <a:endParaRPr lang="zh-CN" alt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27584" y="2915652"/>
            <a:ext cx="2085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latin typeface="Times New Roman" pitchFamily="18" charset="0"/>
                <a:cs typeface="Times New Roman" pitchFamily="18" charset="0"/>
              </a:rPr>
              <a:t>Route </a:t>
            </a:r>
            <a:r>
              <a:rPr lang="en-US" altLang="zh-CN" dirty="0">
                <a:latin typeface="Times New Roman" pitchFamily="18" charset="0"/>
                <a:cs typeface="Times New Roman" pitchFamily="18" charset="0"/>
              </a:rPr>
              <a:t>optimization </a:t>
            </a:r>
            <a:endParaRPr lang="en-US" altLang="zh-CN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628673" y="1944417"/>
            <a:ext cx="228625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altLang="zh-CN" dirty="0" smtClean="0">
                <a:latin typeface="Times New Roman" pitchFamily="18" charset="0"/>
                <a:cs typeface="Times New Roman" pitchFamily="18" charset="0"/>
              </a:rPr>
              <a:t>anagement </a:t>
            </a:r>
            <a:r>
              <a:rPr lang="en-US" altLang="zh-CN" dirty="0">
                <a:latin typeface="Times New Roman" pitchFamily="18" charset="0"/>
                <a:cs typeface="Times New Roman" pitchFamily="18" charset="0"/>
              </a:rPr>
              <a:t>on </a:t>
            </a:r>
            <a:r>
              <a:rPr lang="en-US" altLang="zh-CN" dirty="0" smtClean="0">
                <a:latin typeface="Times New Roman" pitchFamily="18" charset="0"/>
                <a:cs typeface="Times New Roman" pitchFamily="18" charset="0"/>
              </a:rPr>
              <a:t>service </a:t>
            </a:r>
            <a:r>
              <a:rPr lang="en-US" altLang="zh-CN" dirty="0">
                <a:latin typeface="Times New Roman" pitchFamily="18" charset="0"/>
                <a:cs typeface="Times New Roman" pitchFamily="18" charset="0"/>
              </a:rPr>
              <a:t>flow granularity</a:t>
            </a:r>
            <a:endParaRPr lang="zh-CN" altLang="en-US" dirty="0"/>
          </a:p>
          <a:p>
            <a:endParaRPr lang="zh-CN" alt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599892" y="3068960"/>
            <a:ext cx="21962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“Operation process”</a:t>
            </a:r>
            <a:endParaRPr lang="zh-CN" alt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827584" y="5157192"/>
            <a:ext cx="799288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 smtClean="0"/>
              <a:t>DHP  </a:t>
            </a:r>
            <a:r>
              <a:rPr lang="en-US" altLang="zh-CN" dirty="0" smtClean="0">
                <a:latin typeface="Times New Roman" pitchFamily="18" charset="0"/>
                <a:cs typeface="Times New Roman" pitchFamily="18" charset="0"/>
              </a:rPr>
              <a:t>is </a:t>
            </a:r>
            <a:r>
              <a:rPr lang="en-US" altLang="zh-CN" dirty="0">
                <a:latin typeface="Times New Roman" pitchFamily="18" charset="0"/>
                <a:cs typeface="Times New Roman" pitchFamily="18" charset="0"/>
              </a:rPr>
              <a:t>a router </a:t>
            </a:r>
            <a:r>
              <a:rPr lang="en-US" altLang="zh-CN" dirty="0" smtClean="0">
                <a:latin typeface="Times New Roman" pitchFamily="18" charset="0"/>
                <a:cs typeface="Times New Roman" pitchFamily="18" charset="0"/>
              </a:rPr>
              <a:t>near the </a:t>
            </a:r>
            <a:r>
              <a:rPr lang="en-US" altLang="zh-CN" dirty="0">
                <a:latin typeface="Times New Roman" pitchFamily="18" charset="0"/>
                <a:cs typeface="Times New Roman" pitchFamily="18" charset="0"/>
              </a:rPr>
              <a:t>CN, with the function for an extension of the HA, which assigns distributed home </a:t>
            </a:r>
            <a:r>
              <a:rPr lang="en-US" altLang="zh-CN" dirty="0" smtClean="0">
                <a:latin typeface="Times New Roman" pitchFamily="18" charset="0"/>
                <a:cs typeface="Times New Roman" pitchFamily="18" charset="0"/>
              </a:rPr>
              <a:t>addresses </a:t>
            </a:r>
            <a:r>
              <a:rPr lang="en-US" altLang="zh-CN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zh-CN" dirty="0" err="1">
                <a:latin typeface="Times New Roman" pitchFamily="18" charset="0"/>
                <a:cs typeface="Times New Roman" pitchFamily="18" charset="0"/>
              </a:rPr>
              <a:t>DHoAs</a:t>
            </a:r>
            <a:r>
              <a:rPr lang="en-US" altLang="zh-CN" dirty="0">
                <a:latin typeface="Times New Roman" pitchFamily="18" charset="0"/>
                <a:cs typeface="Times New Roman" pitchFamily="18" charset="0"/>
              </a:rPr>
              <a:t>) for </a:t>
            </a:r>
            <a:r>
              <a:rPr lang="en-US" altLang="zh-CN" dirty="0">
                <a:latin typeface="Times New Roman" pitchFamily="18" charset="0"/>
                <a:cs typeface="Times New Roman" pitchFamily="18" charset="0"/>
              </a:rPr>
              <a:t>the MN, receives and forwards </a:t>
            </a:r>
            <a:r>
              <a:rPr lang="en-US" altLang="zh-CN" dirty="0" smtClean="0">
                <a:latin typeface="Times New Roman" pitchFamily="18" charset="0"/>
                <a:cs typeface="Times New Roman" pitchFamily="18" charset="0"/>
              </a:rPr>
              <a:t>packets </a:t>
            </a:r>
            <a:r>
              <a:rPr lang="en-US" altLang="zh-CN" dirty="0">
                <a:latin typeface="Times New Roman" pitchFamily="18" charset="0"/>
                <a:cs typeface="Times New Roman" pitchFamily="18" charset="0"/>
              </a:rPr>
              <a:t>between </a:t>
            </a:r>
            <a:r>
              <a:rPr lang="en-US" altLang="zh-CN" dirty="0" smtClean="0">
                <a:latin typeface="Times New Roman" pitchFamily="18" charset="0"/>
                <a:cs typeface="Times New Roman" pitchFamily="18" charset="0"/>
              </a:rPr>
              <a:t>the MN </a:t>
            </a:r>
            <a:r>
              <a:rPr lang="en-US" altLang="zh-CN" dirty="0">
                <a:latin typeface="Times New Roman" pitchFamily="18" charset="0"/>
                <a:cs typeface="Times New Roman" pitchFamily="18" charset="0"/>
              </a:rPr>
              <a:t>and CN. It plays a role in </a:t>
            </a:r>
            <a:r>
              <a:rPr lang="en-US" altLang="zh-CN" dirty="0" smtClean="0">
                <a:latin typeface="Times New Roman" pitchFamily="18" charset="0"/>
                <a:cs typeface="Times New Roman" pitchFamily="18" charset="0"/>
              </a:rPr>
              <a:t>route </a:t>
            </a:r>
            <a:r>
              <a:rPr lang="en-US" altLang="zh-CN" dirty="0">
                <a:latin typeface="Times New Roman" pitchFamily="18" charset="0"/>
                <a:cs typeface="Times New Roman" pitchFamily="18" charset="0"/>
              </a:rPr>
              <a:t>optimization and switching management on service flow </a:t>
            </a:r>
            <a:r>
              <a:rPr lang="en-US" altLang="zh-CN" dirty="0" smtClean="0">
                <a:latin typeface="Times New Roman" pitchFamily="18" charset="0"/>
                <a:cs typeface="Times New Roman" pitchFamily="18" charset="0"/>
              </a:rPr>
              <a:t>granularity.</a:t>
            </a:r>
            <a:endParaRPr lang="zh-CN" altLang="en-US" dirty="0">
              <a:latin typeface="Times New Roman" pitchFamily="18" charset="0"/>
              <a:cs typeface="Times New Roman" pitchFamily="18" charset="0"/>
            </a:endParaRPr>
          </a:p>
          <a:p>
            <a:endParaRPr lang="zh-CN" altLang="en-US" b="1" dirty="0"/>
          </a:p>
        </p:txBody>
      </p:sp>
    </p:spTree>
    <p:extLst>
      <p:ext uri="{BB962C8B-B14F-4D97-AF65-F5344CB8AC3E}">
        <p14:creationId xmlns:p14="http://schemas.microsoft.com/office/powerpoint/2010/main" val="2415565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718" y="3692398"/>
            <a:ext cx="7800714" cy="25449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11560" y="476672"/>
            <a:ext cx="7920880" cy="1296145"/>
          </a:xfrm>
        </p:spPr>
        <p:txBody>
          <a:bodyPr>
            <a:normAutofit fontScale="90000"/>
          </a:bodyPr>
          <a:lstStyle/>
          <a:p>
            <a:pPr algn="l"/>
            <a:r>
              <a:rPr lang="en-US" altLang="zh-CN" dirty="0">
                <a:latin typeface="Times New Roman" pitchFamily="18" charset="0"/>
                <a:cs typeface="Times New Roman" pitchFamily="18" charset="0"/>
              </a:rPr>
              <a:t>The Processing </a:t>
            </a:r>
            <a:r>
              <a:rPr lang="en-US" altLang="zh-CN" dirty="0" smtClean="0">
                <a:latin typeface="Times New Roman" pitchFamily="18" charset="0"/>
                <a:cs typeface="Times New Roman" pitchFamily="18" charset="0"/>
              </a:rPr>
              <a:t>Procedure </a:t>
            </a:r>
            <a:r>
              <a:rPr lang="en-US" altLang="zh-CN" dirty="0">
                <a:latin typeface="Times New Roman" pitchFamily="18" charset="0"/>
                <a:cs typeface="Times New Roman" pitchFamily="18" charset="0"/>
              </a:rPr>
              <a:t>of  </a:t>
            </a:r>
            <a:r>
              <a:rPr lang="en-US" altLang="zh-CN" dirty="0" smtClean="0">
                <a:latin typeface="Times New Roman" pitchFamily="18" charset="0"/>
                <a:cs typeface="Times New Roman" pitchFamily="18" charset="0"/>
              </a:rPr>
              <a:t>a New </a:t>
            </a:r>
            <a:r>
              <a:rPr lang="en-US" altLang="zh-CN" dirty="0">
                <a:latin typeface="Times New Roman" pitchFamily="18" charset="0"/>
                <a:cs typeface="Times New Roman" pitchFamily="18" charset="0"/>
              </a:rPr>
              <a:t>Service Connection</a:t>
            </a:r>
          </a:p>
        </p:txBody>
      </p:sp>
      <p:sp>
        <p:nvSpPr>
          <p:cNvPr id="8" name="副标题 2"/>
          <p:cNvSpPr txBox="1">
            <a:spLocks/>
          </p:cNvSpPr>
          <p:nvPr/>
        </p:nvSpPr>
        <p:spPr>
          <a:xfrm>
            <a:off x="645468" y="1916832"/>
            <a:ext cx="7632848" cy="4320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zh-CN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altLang="zh-CN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Judgment of </a:t>
            </a:r>
            <a:r>
              <a:rPr lang="en-US" altLang="zh-CN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Mobility Requirement of </a:t>
            </a:r>
            <a:r>
              <a:rPr lang="en-US" altLang="zh-CN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Service </a:t>
            </a:r>
            <a:r>
              <a:rPr lang="en-US" altLang="zh-CN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Flow</a:t>
            </a:r>
            <a:endParaRPr lang="zh-CN" altLang="en-US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副标题 2"/>
          <p:cNvSpPr txBox="1">
            <a:spLocks/>
          </p:cNvSpPr>
          <p:nvPr/>
        </p:nvSpPr>
        <p:spPr>
          <a:xfrm>
            <a:off x="645468" y="2230264"/>
            <a:ext cx="7632848" cy="406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zh-CN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altLang="zh-CN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Judgment of the </a:t>
            </a:r>
            <a:r>
              <a:rPr lang="en-US" altLang="zh-CN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Initiator of the Service Flow</a:t>
            </a:r>
            <a:endParaRPr lang="zh-CN" altLang="en-US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副标题 2"/>
          <p:cNvSpPr txBox="1">
            <a:spLocks/>
          </p:cNvSpPr>
          <p:nvPr/>
        </p:nvSpPr>
        <p:spPr>
          <a:xfrm>
            <a:off x="645468" y="2569096"/>
            <a:ext cx="4824536" cy="5765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zh-CN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DHP </a:t>
            </a:r>
            <a:r>
              <a:rPr lang="en-US" altLang="zh-CN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Query</a:t>
            </a:r>
            <a:endParaRPr lang="zh-CN" altLang="en-US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副标题 2"/>
          <p:cNvSpPr txBox="1">
            <a:spLocks/>
          </p:cNvSpPr>
          <p:nvPr/>
        </p:nvSpPr>
        <p:spPr>
          <a:xfrm>
            <a:off x="2843808" y="2569096"/>
            <a:ext cx="5112568" cy="5765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zh-CN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 DHP Selection</a:t>
            </a:r>
            <a:endParaRPr lang="zh-CN" altLang="en-US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副标题 2"/>
          <p:cNvSpPr txBox="1">
            <a:spLocks/>
          </p:cNvSpPr>
          <p:nvPr/>
        </p:nvSpPr>
        <p:spPr>
          <a:xfrm>
            <a:off x="645468" y="2897322"/>
            <a:ext cx="4824536" cy="5765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zh-CN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en-US" altLang="zh-CN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DHoA</a:t>
            </a:r>
            <a:r>
              <a:rPr lang="en-US" altLang="zh-CN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Application</a:t>
            </a:r>
            <a:endParaRPr lang="zh-CN" altLang="en-US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副标题 2"/>
          <p:cNvSpPr txBox="1">
            <a:spLocks/>
          </p:cNvSpPr>
          <p:nvPr/>
        </p:nvSpPr>
        <p:spPr>
          <a:xfrm>
            <a:off x="645468" y="3223454"/>
            <a:ext cx="7272808" cy="5765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zh-CN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6. Establishing </a:t>
            </a:r>
            <a:r>
              <a:rPr lang="en-US" altLang="zh-CN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Communication Connection</a:t>
            </a:r>
            <a:endParaRPr lang="zh-CN" altLang="en-US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副标题 2"/>
          <p:cNvSpPr txBox="1">
            <a:spLocks/>
          </p:cNvSpPr>
          <p:nvPr/>
        </p:nvSpPr>
        <p:spPr>
          <a:xfrm>
            <a:off x="645468" y="3577208"/>
            <a:ext cx="5688632" cy="6842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r>
              <a:rPr lang="en-US" altLang="zh-CN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7. Confirming </a:t>
            </a:r>
            <a:r>
              <a:rPr lang="en-US" altLang="zh-CN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altLang="zh-CN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Communication </a:t>
            </a:r>
            <a:r>
              <a:rPr lang="en-US" altLang="zh-CN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Mode</a:t>
            </a:r>
            <a:endParaRPr lang="zh-CN" altLang="en-US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6495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11560" y="692697"/>
            <a:ext cx="7632848" cy="1080120"/>
          </a:xfrm>
        </p:spPr>
        <p:txBody>
          <a:bodyPr>
            <a:normAutofit fontScale="90000"/>
          </a:bodyPr>
          <a:lstStyle/>
          <a:p>
            <a:pPr algn="l"/>
            <a:r>
              <a:rPr lang="en-US" altLang="zh-CN" dirty="0">
                <a:latin typeface="Times New Roman" pitchFamily="18" charset="0"/>
                <a:cs typeface="Times New Roman" pitchFamily="18" charset="0"/>
              </a:rPr>
              <a:t>The Processing </a:t>
            </a:r>
            <a:r>
              <a:rPr lang="en-US" altLang="zh-CN" dirty="0" smtClean="0">
                <a:latin typeface="Times New Roman" pitchFamily="18" charset="0"/>
                <a:cs typeface="Times New Roman" pitchFamily="18" charset="0"/>
              </a:rPr>
              <a:t>Procedure </a:t>
            </a:r>
            <a:r>
              <a:rPr lang="en-US" altLang="zh-CN" dirty="0">
                <a:latin typeface="Times New Roman" pitchFamily="18" charset="0"/>
                <a:cs typeface="Times New Roman" pitchFamily="18" charset="0"/>
              </a:rPr>
              <a:t>when MN Moves</a:t>
            </a:r>
          </a:p>
        </p:txBody>
      </p:sp>
      <p:sp>
        <p:nvSpPr>
          <p:cNvPr id="8" name="副标题 2"/>
          <p:cNvSpPr txBox="1">
            <a:spLocks/>
          </p:cNvSpPr>
          <p:nvPr/>
        </p:nvSpPr>
        <p:spPr>
          <a:xfrm>
            <a:off x="683568" y="2276872"/>
            <a:ext cx="7632848" cy="33846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+mj-lt"/>
              <a:buAutoNum type="arabicPeriod"/>
            </a:pPr>
            <a:r>
              <a:rPr lang="en-US" altLang="zh-CN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Judging the </a:t>
            </a:r>
            <a:r>
              <a:rPr lang="en-US" altLang="zh-CN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QoS</a:t>
            </a:r>
            <a:r>
              <a:rPr lang="en-US" altLang="zh-CN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condition of the </a:t>
            </a:r>
            <a:r>
              <a:rPr lang="en-US" altLang="zh-CN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altLang="zh-CN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ew access network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altLang="zh-CN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For sessions need to be </a:t>
            </a:r>
            <a:r>
              <a:rPr lang="en-US" altLang="zh-CN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maintained</a:t>
            </a:r>
          </a:p>
          <a:p>
            <a:pPr marL="914400" lvl="1" indent="-457200" algn="l">
              <a:buFont typeface="Arial" pitchFamily="34" charset="0"/>
              <a:buChar char="•"/>
            </a:pPr>
            <a:r>
              <a:rPr lang="en-US" altLang="zh-CN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MN binds the new CoA to the selected DHP </a:t>
            </a:r>
            <a:r>
              <a:rPr lang="en-US" altLang="zh-CN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again</a:t>
            </a:r>
          </a:p>
          <a:p>
            <a:pPr marL="914400" lvl="1" indent="-457200" algn="l">
              <a:buFont typeface="Arial" pitchFamily="34" charset="0"/>
              <a:buChar char="•"/>
            </a:pPr>
            <a:r>
              <a:rPr lang="en-US" altLang="zh-CN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DHP replies the binding </a:t>
            </a:r>
            <a:r>
              <a:rPr lang="en-US" altLang="zh-CN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update</a:t>
            </a:r>
          </a:p>
          <a:p>
            <a:pPr marL="914400" lvl="1" indent="-457200" algn="l">
              <a:buFont typeface="Arial" pitchFamily="34" charset="0"/>
              <a:buChar char="•"/>
            </a:pPr>
            <a:r>
              <a:rPr lang="en-US" altLang="zh-CN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DHP performs proxy functions</a:t>
            </a:r>
          </a:p>
          <a:p>
            <a:pPr marL="914400" lvl="1" indent="-457200" algn="l">
              <a:buFont typeface="Arial" pitchFamily="34" charset="0"/>
              <a:buChar char="•"/>
            </a:pPr>
            <a:r>
              <a:rPr lang="en-US" altLang="zh-CN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Route optimizes if permitted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altLang="zh-CN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For sessions need to be terminated</a:t>
            </a:r>
          </a:p>
          <a:p>
            <a:pPr marL="914400" lvl="1" indent="-457200" algn="l">
              <a:buFont typeface="Arial" pitchFamily="34" charset="0"/>
              <a:buChar char="•"/>
            </a:pPr>
            <a:r>
              <a:rPr lang="en-US" altLang="zh-CN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MN will </a:t>
            </a:r>
            <a:r>
              <a:rPr lang="en-US" altLang="zh-CN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not bind </a:t>
            </a:r>
            <a:r>
              <a:rPr lang="en-US" altLang="zh-CN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altLang="zh-CN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new CoA </a:t>
            </a:r>
            <a:r>
              <a:rPr lang="en-US" altLang="zh-CN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with </a:t>
            </a:r>
            <a:r>
              <a:rPr lang="en-US" altLang="zh-CN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DHP</a:t>
            </a:r>
            <a:endParaRPr lang="zh-CN" altLang="en-U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l">
              <a:buFont typeface="Arial" pitchFamily="34" charset="0"/>
              <a:buChar char="•"/>
            </a:pPr>
            <a:endParaRPr lang="en-US" altLang="zh-CN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914400" lvl="1" indent="-457200" algn="l">
              <a:buFont typeface="+mj-lt"/>
              <a:buAutoNum type="arabicPeriod"/>
            </a:pPr>
            <a:endParaRPr lang="zh-CN" altLang="en-U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l">
              <a:buFont typeface="+mj-lt"/>
              <a:buAutoNum type="arabicPeriod"/>
            </a:pPr>
            <a:endParaRPr lang="zh-CN" alt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5827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22698" y="980728"/>
            <a:ext cx="6154588" cy="821953"/>
          </a:xfrm>
        </p:spPr>
        <p:txBody>
          <a:bodyPr>
            <a:normAutofit/>
          </a:bodyPr>
          <a:lstStyle/>
          <a:p>
            <a:pPr algn="l"/>
            <a:r>
              <a:rPr lang="en-US" altLang="zh-CN" dirty="0" smtClean="0">
                <a:latin typeface="Times New Roman" pitchFamily="18" charset="0"/>
                <a:cs typeface="Times New Roman" pitchFamily="18" charset="0"/>
              </a:rPr>
              <a:t>Message Types</a:t>
            </a:r>
            <a:endParaRPr lang="zh-CN" alt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副标题 2"/>
          <p:cNvSpPr txBox="1">
            <a:spLocks/>
          </p:cNvSpPr>
          <p:nvPr/>
        </p:nvSpPr>
        <p:spPr>
          <a:xfrm>
            <a:off x="1065883" y="3068960"/>
            <a:ext cx="6315389" cy="6976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Wingdings" pitchFamily="2" charset="2"/>
              <a:buChar char="ü"/>
            </a:pPr>
            <a:r>
              <a:rPr lang="en-US" altLang="zh-CN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DHP Query Message</a:t>
            </a:r>
            <a:endParaRPr lang="zh-CN" alt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副标题 2"/>
          <p:cNvSpPr txBox="1">
            <a:spLocks/>
          </p:cNvSpPr>
          <p:nvPr/>
        </p:nvSpPr>
        <p:spPr>
          <a:xfrm>
            <a:off x="1054746" y="3766592"/>
            <a:ext cx="7106022" cy="6976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Wingdings" pitchFamily="2" charset="2"/>
              <a:buChar char="ü"/>
            </a:pPr>
            <a:r>
              <a:rPr lang="en-US" altLang="zh-CN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DHoA Request/Response Message</a:t>
            </a:r>
            <a:endParaRPr lang="zh-CN" alt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副标题 2"/>
          <p:cNvSpPr txBox="1">
            <a:spLocks/>
          </p:cNvSpPr>
          <p:nvPr/>
        </p:nvSpPr>
        <p:spPr>
          <a:xfrm>
            <a:off x="1054746" y="4456162"/>
            <a:ext cx="7106022" cy="6976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Wingdings" pitchFamily="2" charset="2"/>
              <a:buChar char="ü"/>
            </a:pPr>
            <a:r>
              <a:rPr lang="en-US" altLang="zh-CN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DHP Binding Update/Confirmation Message</a:t>
            </a:r>
            <a:endParaRPr lang="zh-CN" alt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26754" y="5517232"/>
            <a:ext cx="7272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Details to the draft please</a:t>
            </a:r>
            <a:endParaRPr lang="zh-CN" altLang="en-US" dirty="0">
              <a:solidFill>
                <a:schemeClr val="bg1">
                  <a:lumMod val="6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副标题 2"/>
          <p:cNvSpPr txBox="1">
            <a:spLocks/>
          </p:cNvSpPr>
          <p:nvPr/>
        </p:nvSpPr>
        <p:spPr>
          <a:xfrm>
            <a:off x="611560" y="2132856"/>
            <a:ext cx="7211938" cy="10081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Wingdings" pitchFamily="2" charset="2"/>
              <a:buChar char="l"/>
            </a:pPr>
            <a:r>
              <a:rPr lang="en-US" altLang="zh-CN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Some </a:t>
            </a:r>
            <a:r>
              <a:rPr lang="en-US" altLang="zh-CN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New Message Types</a:t>
            </a:r>
            <a:endParaRPr lang="en-US" altLang="zh-CN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7661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573610" y="548680"/>
            <a:ext cx="6154588" cy="821953"/>
          </a:xfrm>
        </p:spPr>
        <p:txBody>
          <a:bodyPr>
            <a:normAutofit/>
          </a:bodyPr>
          <a:lstStyle/>
          <a:p>
            <a:pPr algn="l"/>
            <a:r>
              <a:rPr lang="en-US" altLang="zh-CN" dirty="0" smtClean="0">
                <a:latin typeface="Times New Roman" pitchFamily="18" charset="0"/>
                <a:cs typeface="Times New Roman" pitchFamily="18" charset="0"/>
              </a:rPr>
              <a:t>Reference</a:t>
            </a:r>
            <a:endParaRPr lang="zh-CN" alt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7988846" cy="5112568"/>
          </a:xfrm>
        </p:spPr>
        <p:txBody>
          <a:bodyPr>
            <a:noAutofit/>
          </a:bodyPr>
          <a:lstStyle/>
          <a:p>
            <a:pPr algn="l"/>
            <a:endParaRPr lang="en-US" altLang="zh-CN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altLang="zh-CN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[RFC2119] </a:t>
            </a:r>
            <a:r>
              <a:rPr lang="en-US" altLang="zh-CN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altLang="zh-CN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Bradner</a:t>
            </a:r>
            <a:r>
              <a:rPr lang="en-US" altLang="zh-CN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S., "Key words for use in RFCs to Indicate</a:t>
            </a:r>
          </a:p>
          <a:p>
            <a:pPr algn="l"/>
            <a:r>
              <a:rPr lang="en-US" altLang="zh-CN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altLang="zh-CN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Requirement </a:t>
            </a:r>
            <a:r>
              <a:rPr lang="en-US" altLang="zh-CN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Levels", BCP 14, RFC 2119, March 1997.</a:t>
            </a:r>
          </a:p>
          <a:p>
            <a:pPr algn="l"/>
            <a:r>
              <a:rPr lang="en-US" altLang="zh-CN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altLang="zh-CN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[RFC2460] </a:t>
            </a:r>
            <a:r>
              <a:rPr lang="en-US" altLang="zh-CN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altLang="zh-CN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Deering</a:t>
            </a:r>
            <a:r>
              <a:rPr lang="en-US" altLang="zh-CN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S., "Internet Protocol, Version 6 (IPv6)</a:t>
            </a:r>
          </a:p>
          <a:p>
            <a:pPr algn="l"/>
            <a:r>
              <a:rPr lang="en-US" altLang="zh-CN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altLang="zh-CN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Specification</a:t>
            </a:r>
            <a:r>
              <a:rPr lang="en-US" altLang="zh-CN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", RFC 2460, November 1997.</a:t>
            </a:r>
          </a:p>
          <a:p>
            <a:pPr algn="l"/>
            <a:r>
              <a:rPr lang="en-US" altLang="zh-CN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altLang="zh-CN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[RFC4862</a:t>
            </a:r>
            <a:r>
              <a:rPr lang="en-US" altLang="zh-CN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]     Thomson</a:t>
            </a:r>
            <a:r>
              <a:rPr lang="en-US" altLang="zh-CN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S., </a:t>
            </a:r>
            <a:r>
              <a:rPr lang="en-US" altLang="zh-CN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Narten</a:t>
            </a:r>
            <a:r>
              <a:rPr lang="en-US" altLang="zh-CN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T. and T. </a:t>
            </a:r>
            <a:r>
              <a:rPr lang="en-US" altLang="zh-CN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Jinmei</a:t>
            </a:r>
            <a:r>
              <a:rPr lang="en-US" altLang="zh-CN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"IPv6 Stateless</a:t>
            </a:r>
          </a:p>
          <a:p>
            <a:pPr algn="l"/>
            <a:r>
              <a:rPr lang="en-US" altLang="zh-CN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altLang="zh-CN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Address </a:t>
            </a:r>
            <a:r>
              <a:rPr lang="en-US" altLang="zh-CN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Autoconfiguration</a:t>
            </a:r>
            <a:r>
              <a:rPr lang="en-US" altLang="zh-CN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", RFC 4862, September 2007</a:t>
            </a:r>
            <a:r>
              <a:rPr lang="en-US" altLang="zh-CN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/>
            <a:r>
              <a:rPr lang="en-US" altLang="zh-CN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altLang="zh-CN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[RFC5944]     Perkins, Ed., C., "IP Mobility Support for IPv4, Revised",</a:t>
            </a:r>
          </a:p>
          <a:p>
            <a:pPr algn="l"/>
            <a:r>
              <a:rPr lang="en-US" altLang="zh-CN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RFC 5944, November 2010.</a:t>
            </a:r>
          </a:p>
          <a:p>
            <a:pPr algn="l"/>
            <a:r>
              <a:rPr lang="en-US" altLang="zh-CN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altLang="zh-CN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[RFC6275]     Perkins, Ed., C., Johnson, D., and J. </a:t>
            </a:r>
            <a:r>
              <a:rPr lang="en-US" altLang="zh-CN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Arkko</a:t>
            </a:r>
            <a:r>
              <a:rPr lang="en-US" altLang="zh-CN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"Mobility</a:t>
            </a:r>
            <a:br>
              <a:rPr lang="en-US" altLang="zh-CN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altLang="zh-CN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Support in IPv6", RFC 6275, July 2011.</a:t>
            </a:r>
            <a:br>
              <a:rPr lang="en-US" altLang="zh-CN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altLang="zh-CN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altLang="zh-CN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[RFC5380]     </a:t>
            </a:r>
            <a:r>
              <a:rPr lang="en-US" altLang="zh-CN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Soliman</a:t>
            </a:r>
            <a:r>
              <a:rPr lang="en-US" altLang="zh-CN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H., </a:t>
            </a:r>
            <a:r>
              <a:rPr lang="en-US" altLang="zh-CN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Castelluccia</a:t>
            </a:r>
            <a:r>
              <a:rPr lang="en-US" altLang="zh-CN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C., </a:t>
            </a:r>
            <a:r>
              <a:rPr lang="en-US" altLang="zh-CN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ElMalki</a:t>
            </a:r>
            <a:r>
              <a:rPr lang="en-US" altLang="zh-CN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K., and L. </a:t>
            </a:r>
            <a:r>
              <a:rPr lang="en-US" altLang="zh-CN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Bellier</a:t>
            </a:r>
            <a:r>
              <a:rPr lang="en-US" altLang="zh-CN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l"/>
            <a:r>
              <a:rPr lang="en-US" altLang="zh-CN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"Hierarchical Mobile IPv6 (HMIPv6) Mobility</a:t>
            </a:r>
          </a:p>
          <a:p>
            <a:pPr algn="l"/>
            <a:r>
              <a:rPr lang="en-US" altLang="zh-CN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Management", RFC 5380, October 2008.</a:t>
            </a:r>
          </a:p>
        </p:txBody>
      </p:sp>
    </p:spTree>
    <p:extLst>
      <p:ext uri="{BB962C8B-B14F-4D97-AF65-F5344CB8AC3E}">
        <p14:creationId xmlns:p14="http://schemas.microsoft.com/office/powerpoint/2010/main" val="2693501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3568" y="1454919"/>
            <a:ext cx="6154588" cy="821953"/>
          </a:xfrm>
        </p:spPr>
        <p:txBody>
          <a:bodyPr>
            <a:normAutofit/>
          </a:bodyPr>
          <a:lstStyle/>
          <a:p>
            <a:pPr algn="l"/>
            <a:r>
              <a:rPr lang="en-US" altLang="zh-CN" dirty="0" smtClean="0">
                <a:latin typeface="Times New Roman" pitchFamily="18" charset="0"/>
                <a:cs typeface="Times New Roman" pitchFamily="18" charset="0"/>
              </a:rPr>
              <a:t>Q&amp;A?</a:t>
            </a:r>
            <a:endParaRPr lang="zh-CN" alt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162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1010</TotalTime>
  <Words>553</Words>
  <Application>Microsoft Office PowerPoint</Application>
  <PresentationFormat>全屏显示(4:3)</PresentationFormat>
  <Paragraphs>77</Paragraphs>
  <Slides>10</Slides>
  <Notes>5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1" baseType="lpstr">
      <vt:lpstr>Office 主题</vt:lpstr>
      <vt:lpstr>Service Flows Distribution and Handoff Technique based on MIPv6</vt:lpstr>
      <vt:lpstr>DMIPv6 &amp; MIPv6</vt:lpstr>
      <vt:lpstr>Basic Framework</vt:lpstr>
      <vt:lpstr>DHP &amp; HA</vt:lpstr>
      <vt:lpstr>The Processing Procedure of  a New Service Connection</vt:lpstr>
      <vt:lpstr>The Processing Procedure when MN Moves</vt:lpstr>
      <vt:lpstr>Message Types</vt:lpstr>
      <vt:lpstr>Reference</vt:lpstr>
      <vt:lpstr>Q&amp;A?</vt:lpstr>
      <vt:lpstr>Thank you!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Fun</dc:creator>
  <cp:lastModifiedBy>Guo Xiaobing</cp:lastModifiedBy>
  <cp:revision>69</cp:revision>
  <dcterms:created xsi:type="dcterms:W3CDTF">2013-03-01T02:51:47Z</dcterms:created>
  <dcterms:modified xsi:type="dcterms:W3CDTF">2013-03-12T14:43:02Z</dcterms:modified>
</cp:coreProperties>
</file>