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8" r:id="rId4"/>
    <p:sldId id="262" r:id="rId5"/>
    <p:sldId id="259" r:id="rId6"/>
    <p:sldId id="261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8" y="9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3/12/2013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tf.org/proceedings/86/agenda/agenda-86-ecrit.t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tf.org/proceedings/86/agenda/agenda-86-ecrit.tx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ietf-ecrit-unauthenticated-access/" TargetMode="External"/><Relationship Id="rId2" Type="http://schemas.openxmlformats.org/officeDocument/2006/relationships/hyperlink" Target="https://datatracker.ietf.org/doc/draft-ietf-ecrit-additional-data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7415"/>
            <a:ext cx="7543800" cy="2593975"/>
          </a:xfrm>
        </p:spPr>
        <p:txBody>
          <a:bodyPr/>
          <a:lstStyle/>
          <a:p>
            <a:r>
              <a:rPr lang="en-US" sz="6000" b="1" dirty="0" smtClean="0"/>
              <a:t>E</a:t>
            </a:r>
            <a:r>
              <a:rPr lang="en-US" sz="6000" dirty="0" smtClean="0"/>
              <a:t>mergency </a:t>
            </a:r>
            <a:r>
              <a:rPr lang="en-US" sz="6000" b="1" dirty="0" smtClean="0"/>
              <a:t>C</a:t>
            </a:r>
            <a:r>
              <a:rPr lang="en-US" sz="6000" dirty="0" smtClean="0"/>
              <a:t>ontext </a:t>
            </a:r>
            <a:r>
              <a:rPr lang="en-US" sz="6000" b="1" dirty="0" smtClean="0"/>
              <a:t>R</a:t>
            </a:r>
            <a:r>
              <a:rPr lang="en-US" sz="6000" dirty="0" smtClean="0"/>
              <a:t>esolution with </a:t>
            </a:r>
            <a:r>
              <a:rPr lang="en-US" sz="6000" b="1" dirty="0" smtClean="0"/>
              <a:t>I</a:t>
            </a:r>
            <a:r>
              <a:rPr lang="en-US" sz="6000" dirty="0" smtClean="0"/>
              <a:t>nternet </a:t>
            </a:r>
            <a:r>
              <a:rPr lang="en-US" sz="6000" b="1" dirty="0" smtClean="0"/>
              <a:t>T</a:t>
            </a:r>
            <a:r>
              <a:rPr lang="en-US" sz="6000" dirty="0" smtClean="0"/>
              <a:t>echnologies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400" dirty="0" smtClean="0"/>
              <a:t>Marc Linsner</a:t>
            </a:r>
            <a:br>
              <a:rPr lang="en-US" sz="2400" dirty="0" smtClean="0"/>
            </a:br>
            <a:r>
              <a:rPr lang="en-US" sz="2400" dirty="0" smtClean="0"/>
              <a:t>Roger Marshall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625583"/>
            <a:ext cx="6461760" cy="106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IETF </a:t>
            </a:r>
            <a:r>
              <a:rPr lang="en-US" dirty="0" smtClean="0"/>
              <a:t>86</a:t>
            </a:r>
            <a:endParaRPr lang="en-US" dirty="0" smtClean="0"/>
          </a:p>
          <a:p>
            <a:r>
              <a:rPr lang="en-US" dirty="0" smtClean="0"/>
              <a:t>Orlando</a:t>
            </a:r>
            <a:endParaRPr lang="en-US" dirty="0" smtClean="0"/>
          </a:p>
          <a:p>
            <a:r>
              <a:rPr lang="en-US" dirty="0" smtClean="0"/>
              <a:t>March 13</a:t>
            </a:r>
            <a:r>
              <a:rPr lang="en-US" dirty="0" smtClean="0"/>
              <a:t>, 2013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4722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Well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3606" y="1417638"/>
            <a:ext cx="8292907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500" baseline="30000" dirty="0"/>
          </a:p>
          <a:p>
            <a:r>
              <a:rPr lang="en-US" sz="1500" dirty="0"/>
              <a:t>Any submission to the IETF intended by the Contributor for </a:t>
            </a:r>
            <a:r>
              <a:rPr lang="en-US" sz="1500" dirty="0" smtClean="0"/>
              <a:t>publication </a:t>
            </a:r>
            <a:r>
              <a:rPr lang="en-US" sz="1500" dirty="0"/>
              <a:t>as all or part of an IETF Internet-­‐</a:t>
            </a:r>
            <a:r>
              <a:rPr lang="en-US" sz="1500" dirty="0" smtClean="0"/>
              <a:t>Draft </a:t>
            </a:r>
            <a:r>
              <a:rPr lang="en-US" sz="1500" dirty="0"/>
              <a:t>or RFC and any statement made within the context of an IETF </a:t>
            </a:r>
            <a:r>
              <a:rPr lang="en-US" sz="1500" dirty="0" smtClean="0"/>
              <a:t>activity </a:t>
            </a:r>
            <a:r>
              <a:rPr lang="en-US" sz="1500" dirty="0"/>
              <a:t>is considered an "IETF </a:t>
            </a:r>
            <a:r>
              <a:rPr lang="en-US" sz="1500" dirty="0" smtClean="0"/>
              <a:t>Contribution</a:t>
            </a:r>
            <a:r>
              <a:rPr lang="en-US" sz="1500" dirty="0"/>
              <a:t>". Such statements include oral statements in IETF sessions, as well as </a:t>
            </a:r>
            <a:r>
              <a:rPr lang="en-US" sz="1500" dirty="0" smtClean="0"/>
              <a:t>written </a:t>
            </a:r>
            <a:r>
              <a:rPr lang="en-US" sz="1500" dirty="0"/>
              <a:t>and electronic </a:t>
            </a:r>
            <a:r>
              <a:rPr lang="en-US" sz="1500" dirty="0" smtClean="0"/>
              <a:t>communications </a:t>
            </a:r>
            <a:r>
              <a:rPr lang="en-US" sz="1500" dirty="0"/>
              <a:t>made at any </a:t>
            </a:r>
            <a:r>
              <a:rPr lang="en-US" sz="1500" dirty="0" smtClean="0"/>
              <a:t>time </a:t>
            </a:r>
            <a:r>
              <a:rPr lang="en-US" sz="1500" dirty="0"/>
              <a:t>or place, which are addressed to: </a:t>
            </a:r>
          </a:p>
          <a:p>
            <a:pPr lvl="1"/>
            <a:r>
              <a:rPr lang="en-US" sz="1500" dirty="0"/>
              <a:t>–  The IETF plenary session </a:t>
            </a:r>
          </a:p>
          <a:p>
            <a:pPr lvl="1"/>
            <a:r>
              <a:rPr lang="en-US" sz="1500" dirty="0"/>
              <a:t>–  The IESG, or any member thereof on behalf of the IESG </a:t>
            </a:r>
          </a:p>
          <a:p>
            <a:pPr lvl="1"/>
            <a:r>
              <a:rPr lang="en-US" sz="1500" dirty="0"/>
              <a:t>–  Any IETF mailing list, including the IETF list itself, any working group or design team list, or any other list </a:t>
            </a:r>
            <a:r>
              <a:rPr lang="en-US" sz="1500" dirty="0" smtClean="0"/>
              <a:t>functioning </a:t>
            </a:r>
            <a:r>
              <a:rPr lang="en-US" sz="1500" dirty="0"/>
              <a:t>under IETF auspices </a:t>
            </a:r>
          </a:p>
          <a:p>
            <a:pPr lvl="1"/>
            <a:r>
              <a:rPr lang="en-US" sz="1500" dirty="0"/>
              <a:t>–  Any IETF working group or </a:t>
            </a:r>
            <a:r>
              <a:rPr lang="en-US" sz="1500" dirty="0" smtClean="0"/>
              <a:t>portion </a:t>
            </a:r>
            <a:r>
              <a:rPr lang="en-US" sz="1500" dirty="0"/>
              <a:t>thereof </a:t>
            </a:r>
          </a:p>
          <a:p>
            <a:pPr lvl="1"/>
            <a:r>
              <a:rPr lang="en-US" sz="1500" dirty="0"/>
              <a:t>–  Any Birds of a Feather (BOF) session </a:t>
            </a:r>
          </a:p>
          <a:p>
            <a:pPr lvl="1"/>
            <a:r>
              <a:rPr lang="en-US" sz="1500" dirty="0"/>
              <a:t>–  The IAB or any member thereof on behalf of the IAB </a:t>
            </a:r>
          </a:p>
          <a:p>
            <a:pPr lvl="1"/>
            <a:r>
              <a:rPr lang="en-US" sz="1500" dirty="0"/>
              <a:t>–  The RFC Editor or the </a:t>
            </a:r>
            <a:r>
              <a:rPr lang="en-US" sz="1500" dirty="0" smtClean="0"/>
              <a:t>Internet-Drafts function </a:t>
            </a:r>
            <a:endParaRPr lang="en-US" sz="1500" dirty="0"/>
          </a:p>
          <a:p>
            <a:r>
              <a:rPr lang="en-US" sz="1500" dirty="0"/>
              <a:t>•  All IETF </a:t>
            </a:r>
            <a:r>
              <a:rPr lang="en-US" sz="1500" dirty="0" smtClean="0"/>
              <a:t>Contributions </a:t>
            </a:r>
            <a:r>
              <a:rPr lang="en-US" sz="1500" dirty="0"/>
              <a:t>are subject to the rules of RFC 5378 and RFC 3979 (updated by RFC 4879). </a:t>
            </a:r>
          </a:p>
          <a:p>
            <a:r>
              <a:rPr lang="en-US" sz="1500" dirty="0"/>
              <a:t>•  Statements made outside of an IETF session, mailing list or other </a:t>
            </a:r>
            <a:r>
              <a:rPr lang="en-US" sz="1500" dirty="0" smtClean="0"/>
              <a:t>function</a:t>
            </a:r>
            <a:r>
              <a:rPr lang="en-US" sz="1500" dirty="0"/>
              <a:t>, that are clearly not intended to be input to an IETF </a:t>
            </a:r>
            <a:r>
              <a:rPr lang="en-US" sz="1500" dirty="0" smtClean="0"/>
              <a:t>activity</a:t>
            </a:r>
            <a:r>
              <a:rPr lang="en-US" sz="1500" dirty="0"/>
              <a:t>, group or </a:t>
            </a:r>
            <a:r>
              <a:rPr lang="en-US" sz="1500" dirty="0" smtClean="0"/>
              <a:t>function</a:t>
            </a:r>
            <a:r>
              <a:rPr lang="en-US" sz="1500" dirty="0"/>
              <a:t>, are not IETF </a:t>
            </a:r>
            <a:r>
              <a:rPr lang="en-US" sz="1500" dirty="0" smtClean="0"/>
              <a:t>Contributions </a:t>
            </a:r>
            <a:r>
              <a:rPr lang="en-US" sz="1500" dirty="0"/>
              <a:t>in the context of this </a:t>
            </a:r>
            <a:r>
              <a:rPr lang="en-US" sz="1500" dirty="0" smtClean="0"/>
              <a:t>notice</a:t>
            </a:r>
            <a:r>
              <a:rPr lang="en-US" sz="1500" dirty="0"/>
              <a:t>. </a:t>
            </a:r>
          </a:p>
          <a:p>
            <a:r>
              <a:rPr lang="en-US" sz="1500" dirty="0"/>
              <a:t>•  Please consult RFC 5378 and RFC 3979 for details. </a:t>
            </a:r>
          </a:p>
          <a:p>
            <a:r>
              <a:rPr lang="en-US" sz="1500" dirty="0"/>
              <a:t>•  A </a:t>
            </a:r>
            <a:r>
              <a:rPr lang="en-US" sz="1500" dirty="0" smtClean="0"/>
              <a:t>participant </a:t>
            </a:r>
            <a:r>
              <a:rPr lang="en-US" sz="1500" dirty="0"/>
              <a:t>in any IETF </a:t>
            </a:r>
            <a:r>
              <a:rPr lang="en-US" sz="1500" dirty="0" smtClean="0"/>
              <a:t>activity </a:t>
            </a:r>
            <a:r>
              <a:rPr lang="en-US" sz="1500" dirty="0"/>
              <a:t>is deemed to accept all IETF rules of process, as documented in </a:t>
            </a:r>
          </a:p>
          <a:p>
            <a:r>
              <a:rPr lang="en-US" sz="1500" dirty="0"/>
              <a:t>Best Current </a:t>
            </a:r>
            <a:r>
              <a:rPr lang="en-US" sz="1500" dirty="0" smtClean="0"/>
              <a:t>Practices </a:t>
            </a:r>
            <a:r>
              <a:rPr lang="en-US" sz="1500" dirty="0"/>
              <a:t>RFCs and IESG Statements. </a:t>
            </a:r>
          </a:p>
          <a:p>
            <a:r>
              <a:rPr lang="en-US" sz="1500" dirty="0"/>
              <a:t>•  A </a:t>
            </a:r>
            <a:r>
              <a:rPr lang="en-US" sz="1500" dirty="0" smtClean="0"/>
              <a:t>participant </a:t>
            </a:r>
            <a:r>
              <a:rPr lang="en-US" sz="1500" dirty="0"/>
              <a:t>in any IETF </a:t>
            </a:r>
            <a:r>
              <a:rPr lang="en-US" sz="1500" dirty="0" smtClean="0"/>
              <a:t>activity </a:t>
            </a:r>
            <a:r>
              <a:rPr lang="en-US" sz="1500" dirty="0"/>
              <a:t>acknowledges that </a:t>
            </a:r>
            <a:r>
              <a:rPr lang="en-US" sz="1500" dirty="0" smtClean="0"/>
              <a:t>written, </a:t>
            </a:r>
            <a:r>
              <a:rPr lang="en-US" sz="1500" dirty="0"/>
              <a:t>audio and video records of </a:t>
            </a:r>
            <a:r>
              <a:rPr lang="en-US" sz="1500" dirty="0" smtClean="0"/>
              <a:t>meetings </a:t>
            </a:r>
            <a:r>
              <a:rPr lang="en-US" sz="1500" dirty="0"/>
              <a:t>may be made and may be available to the public. </a:t>
            </a:r>
            <a:endParaRPr lang="en-US" sz="1500" dirty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707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07" y="1600200"/>
            <a:ext cx="8155201" cy="48006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Details </a:t>
            </a:r>
            <a:r>
              <a:rPr lang="en-US" sz="2000" dirty="0" smtClean="0"/>
              <a:t>at: </a:t>
            </a:r>
            <a:r>
              <a:rPr lang="en-US" sz="2000" dirty="0" smtClean="0">
                <a:hlinkClick r:id="rId2"/>
              </a:rPr>
              <a:t>http://www.ietf.org/proceedings/86/agenda/agenda-86-ecrit.txt</a:t>
            </a:r>
            <a:endParaRPr lang="en-US" sz="2000" dirty="0" smtClean="0"/>
          </a:p>
          <a:p>
            <a:r>
              <a:rPr lang="en-US" sz="2000" dirty="0" smtClean="0"/>
              <a:t>10 </a:t>
            </a:r>
            <a:r>
              <a:rPr lang="en-US" sz="2000" dirty="0" smtClean="0"/>
              <a:t>min * Agenda Bashing, Draft Status Update </a:t>
            </a:r>
            <a:r>
              <a:rPr lang="en-US" sz="2000" dirty="0" smtClean="0"/>
              <a:t>(Chairs)</a:t>
            </a:r>
            <a:endParaRPr lang="en-US" sz="2000" dirty="0" smtClean="0"/>
          </a:p>
          <a:p>
            <a:r>
              <a:rPr lang="en-US" sz="2000" dirty="0" smtClean="0"/>
              <a:t>10 min * Additional Data related to an Emergency Call (Brian)</a:t>
            </a:r>
          </a:p>
          <a:p>
            <a:r>
              <a:rPr lang="en-US" sz="2000" dirty="0" smtClean="0"/>
              <a:t>10 </a:t>
            </a:r>
            <a:r>
              <a:rPr lang="en-US" sz="2000" dirty="0" smtClean="0"/>
              <a:t>min * Common Alerting Protocol (CAP) based Data-Only Emergency Alerts </a:t>
            </a:r>
            <a:r>
              <a:rPr lang="en-US" sz="2000" dirty="0" smtClean="0"/>
              <a:t>using the Session Initiation Protocol (</a:t>
            </a:r>
            <a:r>
              <a:rPr lang="en-US" sz="2000" dirty="0" smtClean="0"/>
              <a:t>Brian)</a:t>
            </a:r>
          </a:p>
          <a:p>
            <a:r>
              <a:rPr lang="en-US" sz="2000" dirty="0" smtClean="0"/>
              <a:t>20 </a:t>
            </a:r>
            <a:r>
              <a:rPr lang="en-US" sz="2000" dirty="0" smtClean="0"/>
              <a:t>min. * Internet Protocol-based In-Vehicle Emergency Call (Hannes)</a:t>
            </a:r>
          </a:p>
          <a:p>
            <a:r>
              <a:rPr lang="en-US" sz="2000" dirty="0" smtClean="0"/>
              <a:t>15 </a:t>
            </a:r>
            <a:r>
              <a:rPr lang="en-US" sz="2000" dirty="0" smtClean="0"/>
              <a:t>min. * Extensions to the Emergency Services Architecture for dealing with Unauthenticated and Unauthorized Devices (Hannes)</a:t>
            </a:r>
          </a:p>
          <a:p>
            <a:r>
              <a:rPr lang="en-US" sz="2000" dirty="0" smtClean="0"/>
              <a:t>15 </a:t>
            </a:r>
            <a:r>
              <a:rPr lang="en-US" sz="2000" dirty="0" smtClean="0"/>
              <a:t>min. * Trustworthy Location Information </a:t>
            </a:r>
            <a:r>
              <a:rPr lang="en-US" sz="2000" dirty="0" smtClean="0"/>
              <a:t>(Bernard)</a:t>
            </a:r>
            <a:endParaRPr lang="en-US" sz="2000" dirty="0" smtClean="0"/>
          </a:p>
          <a:p>
            <a:r>
              <a:rPr lang="en-US" sz="2000" dirty="0" smtClean="0"/>
              <a:t>20 </a:t>
            </a:r>
            <a:r>
              <a:rPr lang="en-US" sz="2000" dirty="0" smtClean="0"/>
              <a:t>min * URN For Country Specific Emergency Services (Christer)</a:t>
            </a:r>
          </a:p>
          <a:p>
            <a:r>
              <a:rPr lang="en-US" sz="2000" dirty="0" smtClean="0"/>
              <a:t>5 </a:t>
            </a:r>
            <a:r>
              <a:rPr lang="en-US" sz="2000" dirty="0" smtClean="0"/>
              <a:t>min * Resource Priority Header (RPH) Registry Management Policy to IETF Review (Brian)</a:t>
            </a:r>
          </a:p>
          <a:p>
            <a:r>
              <a:rPr lang="en-US" sz="2000" dirty="0" smtClean="0"/>
              <a:t>15 </a:t>
            </a:r>
            <a:r>
              <a:rPr lang="en-US" sz="2000" dirty="0" smtClean="0"/>
              <a:t>min * Open Discussion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56099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07" y="1600200"/>
            <a:ext cx="8155201" cy="48006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Details </a:t>
            </a:r>
            <a:r>
              <a:rPr lang="en-US" sz="2000" dirty="0" smtClean="0"/>
              <a:t>at: </a:t>
            </a:r>
            <a:r>
              <a:rPr lang="en-US" sz="2000" dirty="0" smtClean="0">
                <a:hlinkClick r:id="rId2"/>
              </a:rPr>
              <a:t>http://www.ietf.org/proceedings/86/agenda/agenda-86-ecrit.txt</a:t>
            </a:r>
            <a:endParaRPr lang="en-US" sz="2000" dirty="0" smtClean="0"/>
          </a:p>
          <a:p>
            <a:r>
              <a:rPr lang="en-US" sz="2000" dirty="0" smtClean="0"/>
              <a:t>10 </a:t>
            </a:r>
            <a:r>
              <a:rPr lang="en-US" sz="2000" dirty="0" smtClean="0"/>
              <a:t>min * Agenda Bashing, Draft Status Update </a:t>
            </a:r>
            <a:r>
              <a:rPr lang="en-US" sz="2000" dirty="0" smtClean="0"/>
              <a:t>(Chairs)</a:t>
            </a:r>
            <a:endParaRPr lang="en-US" sz="2000" dirty="0" smtClean="0"/>
          </a:p>
          <a:p>
            <a:r>
              <a:rPr lang="en-US" sz="2000" dirty="0" smtClean="0"/>
              <a:t>10 min * Additional Data related to an Emergency Call (Brian)</a:t>
            </a:r>
          </a:p>
          <a:p>
            <a:r>
              <a:rPr lang="en-US" sz="2000" dirty="0" smtClean="0"/>
              <a:t>10 </a:t>
            </a:r>
            <a:r>
              <a:rPr lang="en-US" sz="2000" dirty="0" smtClean="0"/>
              <a:t>min * Common Alerting Protocol (CAP) based Data-Only Emergency Alerts </a:t>
            </a:r>
            <a:r>
              <a:rPr lang="en-US" sz="2000" dirty="0" smtClean="0"/>
              <a:t>using the Session Initiation Protocol (</a:t>
            </a:r>
            <a:r>
              <a:rPr lang="en-US" sz="2000" dirty="0" smtClean="0"/>
              <a:t>Brian)</a:t>
            </a:r>
          </a:p>
          <a:p>
            <a:r>
              <a:rPr lang="en-US" sz="2000" dirty="0" smtClean="0"/>
              <a:t>20 </a:t>
            </a:r>
            <a:r>
              <a:rPr lang="en-US" sz="2000" dirty="0" smtClean="0"/>
              <a:t>min. * Internet Protocol-based In-Vehicle Emergency Call (Hannes)</a:t>
            </a:r>
          </a:p>
          <a:p>
            <a:r>
              <a:rPr lang="en-US" sz="2000" dirty="0" smtClean="0"/>
              <a:t>15 </a:t>
            </a:r>
            <a:r>
              <a:rPr lang="en-US" sz="2000" dirty="0" smtClean="0"/>
              <a:t>min. * </a:t>
            </a:r>
            <a:r>
              <a:rPr lang="en-US" sz="2000" strike="sngStrike" dirty="0" smtClean="0"/>
              <a:t>Extensions to the Emergency Services Architecture for dealing with Unauthenticated and Unauthorized Devices (Hannes)</a:t>
            </a:r>
          </a:p>
          <a:p>
            <a:r>
              <a:rPr lang="en-US" sz="2000" dirty="0" smtClean="0"/>
              <a:t>15 </a:t>
            </a:r>
            <a:r>
              <a:rPr lang="en-US" sz="2000" dirty="0" smtClean="0"/>
              <a:t>min. * Trustworthy Location Information </a:t>
            </a:r>
            <a:r>
              <a:rPr lang="en-US" sz="2000" dirty="0" smtClean="0"/>
              <a:t>(Bernard)</a:t>
            </a:r>
            <a:endParaRPr lang="en-US" sz="2000" dirty="0" smtClean="0"/>
          </a:p>
          <a:p>
            <a:r>
              <a:rPr lang="en-US" sz="2000" dirty="0" smtClean="0"/>
              <a:t>20 </a:t>
            </a:r>
            <a:r>
              <a:rPr lang="en-US" sz="2000" dirty="0" smtClean="0"/>
              <a:t>min * URN For Country Specific Emergency Services (Christer)</a:t>
            </a:r>
          </a:p>
          <a:p>
            <a:r>
              <a:rPr lang="en-US" sz="2000" dirty="0" smtClean="0"/>
              <a:t>5 </a:t>
            </a:r>
            <a:r>
              <a:rPr lang="en-US" sz="2000" dirty="0" smtClean="0"/>
              <a:t>min * Resource Priority Header (RPH) Registry Management Policy to IETF Review (Brian)</a:t>
            </a:r>
          </a:p>
          <a:p>
            <a:r>
              <a:rPr lang="en-US" sz="2000" dirty="0" smtClean="0"/>
              <a:t>15 </a:t>
            </a:r>
            <a:r>
              <a:rPr lang="en-US" sz="2000" dirty="0" smtClean="0"/>
              <a:t>min * Open </a:t>
            </a:r>
            <a:r>
              <a:rPr lang="en-US" sz="2000" dirty="0" smtClean="0"/>
              <a:t>Discussion (+ 15 min Service URN Registry Process)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56099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WG Documents</a:t>
            </a:r>
            <a:endParaRPr lang="en-US" dirty="0" smtClean="0">
              <a:solidFill>
                <a:srgbClr val="3366FF"/>
              </a:solidFill>
              <a:hlinkClick r:id="rId2"/>
            </a:endParaRPr>
          </a:p>
          <a:p>
            <a:pPr lvl="1"/>
            <a:r>
              <a:rPr lang="en-US" dirty="0" smtClean="0"/>
              <a:t>draft-ietf-ecrit-additional-data-07*</a:t>
            </a:r>
            <a:endParaRPr lang="en-US" dirty="0" smtClean="0"/>
          </a:p>
          <a:p>
            <a:pPr lvl="1"/>
            <a:r>
              <a:rPr lang="en-US" dirty="0" smtClean="0"/>
              <a:t>draft-ietf-ecrit-psap-callback-08*</a:t>
            </a:r>
            <a:endParaRPr lang="en-US" dirty="0" smtClean="0"/>
          </a:p>
          <a:p>
            <a:pPr lvl="1"/>
            <a:r>
              <a:rPr lang="en-US" dirty="0" smtClean="0"/>
              <a:t>draft-ietf-ecrit-service-urn-policy-01</a:t>
            </a:r>
            <a:endParaRPr lang="en-US" dirty="0" smtClean="0">
              <a:hlinkClick r:id="rId3"/>
            </a:endParaRPr>
          </a:p>
          <a:p>
            <a:pPr lvl="1"/>
            <a:r>
              <a:rPr lang="en-US" dirty="0" smtClean="0"/>
              <a:t>draft-ietf-ecrit-trustworthy-location-04</a:t>
            </a:r>
            <a:endParaRPr lang="en-US" dirty="0" smtClean="0"/>
          </a:p>
          <a:p>
            <a:pPr lvl="1"/>
            <a:r>
              <a:rPr lang="en-US" dirty="0" smtClean="0"/>
              <a:t>draft-ietf-ecrit-unauthenticated-access-05</a:t>
            </a:r>
          </a:p>
          <a:p>
            <a:pPr lvl="1"/>
            <a:r>
              <a:rPr lang="en-US" dirty="0" smtClean="0"/>
              <a:t>draft-ietf-ecrit-data-only-ea-05*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Expired</a:t>
            </a:r>
          </a:p>
          <a:p>
            <a:pPr lvl="1"/>
            <a:r>
              <a:rPr lang="en-US" dirty="0" smtClean="0"/>
              <a:t>draft-ietf-ecrit-rough-loc-05</a:t>
            </a:r>
          </a:p>
          <a:p>
            <a:pPr lvl="1"/>
            <a:r>
              <a:rPr lang="en-US" dirty="0" smtClean="0"/>
              <a:t>draft-ietf-ecrit-local-emergency-rph-namespace-04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RFC Editor Queue</a:t>
            </a:r>
          </a:p>
          <a:p>
            <a:pPr lvl="1"/>
            <a:r>
              <a:rPr lang="en-US" dirty="0" smtClean="0"/>
              <a:t>none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RFC Publication</a:t>
            </a:r>
          </a:p>
          <a:p>
            <a:pPr lvl="1"/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-ecrit-</a:t>
            </a:r>
            <a:r>
              <a:rPr lang="en-US" dirty="0" err="1" smtClean="0"/>
              <a:t>phonebcp</a:t>
            </a:r>
            <a:r>
              <a:rPr lang="en-US" dirty="0" smtClean="0"/>
              <a:t> as RFC 6881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sz="1700" dirty="0" smtClean="0"/>
              <a:t>“*” = recently updated</a:t>
            </a:r>
          </a:p>
        </p:txBody>
      </p:sp>
    </p:spTree>
    <p:extLst>
      <p:ext uri="{BB962C8B-B14F-4D97-AF65-F5344CB8AC3E}">
        <p14:creationId xmlns="" xmlns:p14="http://schemas.microsoft.com/office/powerpoint/2010/main" val="40481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 - Updated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Done - Submit 'Synchronizing Location-to-Service Translation (</a:t>
            </a:r>
            <a:r>
              <a:rPr lang="en-US" dirty="0" err="1" smtClean="0"/>
              <a:t>LoST</a:t>
            </a:r>
            <a:r>
              <a:rPr lang="en-US" dirty="0" smtClean="0"/>
              <a:t>) Protocol based Service Boundaries and Mapping Elements' to the IESG for consideration as an Experimental RFC </a:t>
            </a:r>
            <a:r>
              <a:rPr lang="en-US" dirty="0" smtClean="0"/>
              <a:t>[now RFC 6739]</a:t>
            </a:r>
            <a:endParaRPr lang="en-US" dirty="0" smtClean="0"/>
          </a:p>
          <a:p>
            <a:r>
              <a:rPr lang="en-US" dirty="0" smtClean="0"/>
              <a:t>Mar 2013 - Submit 'Using Imprecise Location for Emergency Call Routing' to the IESG for consideration as an Informational RFC </a:t>
            </a:r>
          </a:p>
          <a:p>
            <a:r>
              <a:rPr lang="en-US" dirty="0" smtClean="0"/>
              <a:t>Mar 2013 - Submit 'Additional Data related to a Call for Emergency Call Purposes' to the IESG for consideration as a Standards Track RFC </a:t>
            </a:r>
          </a:p>
          <a:p>
            <a:r>
              <a:rPr lang="en-US" dirty="0" smtClean="0"/>
              <a:t>Apr 2013 - Submit 'Common Alerting Protocol (CAP) based Data-Only Emergency Alerts using the Session Initiation Protocol (SIP)' to the IESG for consideration as an Experimental RFC</a:t>
            </a:r>
          </a:p>
          <a:p>
            <a:r>
              <a:rPr lang="en-US" dirty="0" smtClean="0"/>
              <a:t>Dec 2013 - Submit 'Extensions to the Emergency Services Architecture for dealing with Unauthenticated and Unauthorized Devices' to the IESG for consideration as a Standards Track </a:t>
            </a:r>
            <a:r>
              <a:rPr lang="en-US" dirty="0" smtClean="0"/>
              <a:t>RFC [WGLC started]</a:t>
            </a:r>
            <a:endParaRPr lang="en-US" dirty="0" smtClean="0"/>
          </a:p>
          <a:p>
            <a:r>
              <a:rPr lang="en-US" dirty="0" smtClean="0"/>
              <a:t>Jun 2013 - Submit 'Trustworthy Location Information' to the IESG for consideration as an Informational RFC</a:t>
            </a:r>
          </a:p>
          <a:p>
            <a:r>
              <a:rPr lang="en-US" dirty="0" smtClean="0"/>
              <a:t>Mar 2013 - Submit 'Public Safety Answering Point (PSAP) Callbacks' to the IESG for consideration as an Informational RFC</a:t>
            </a:r>
          </a:p>
          <a:p>
            <a:r>
              <a:rPr lang="en-US" dirty="0" smtClean="0"/>
              <a:t>Apr 2013 - Submit a draft 'Policy for defining new service identifying labels’ to the IESG for consideration as </a:t>
            </a:r>
            <a:r>
              <a:rPr lang="en-US" dirty="0" smtClean="0"/>
              <a:t>BCP</a:t>
            </a:r>
            <a:r>
              <a:rPr lang="en-US" dirty="0" smtClean="0"/>
              <a:t> 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36080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501</TotalTime>
  <Words>412</Words>
  <Application>Microsoft Office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Emergency Context Resolution with Internet Technologies  Marc Linsner Roger Marshall</vt:lpstr>
      <vt:lpstr>Note Well</vt:lpstr>
      <vt:lpstr>Agenda</vt:lpstr>
      <vt:lpstr>Agenda</vt:lpstr>
      <vt:lpstr>Document Status</vt:lpstr>
      <vt:lpstr>Milestones - Updated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Context Resolution with Internet Technologies  Marc Linsner Richard Barnes Roger Marshall</dc:title>
  <dc:creator>Marc Linsner</dc:creator>
  <cp:lastModifiedBy>rmarshall</cp:lastModifiedBy>
  <cp:revision>26</cp:revision>
  <dcterms:created xsi:type="dcterms:W3CDTF">2012-03-27T07:44:44Z</dcterms:created>
  <dcterms:modified xsi:type="dcterms:W3CDTF">2013-03-12T23:08:59Z</dcterms:modified>
</cp:coreProperties>
</file>