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2" autoAdjust="0"/>
    <p:restoredTop sz="86395" autoAdjust="0"/>
  </p:normalViewPr>
  <p:slideViewPr>
    <p:cSldViewPr snapToGrid="0" snapToObjects="1">
      <p:cViewPr varScale="1">
        <p:scale>
          <a:sx n="99" d="100"/>
          <a:sy n="99" d="100"/>
        </p:scale>
        <p:origin x="-5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6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9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99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0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9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6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0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5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3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C601F-D17B-FC44-B6F9-B85C66E65BD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81615-D00B-C642-B221-94B134948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8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Energy Management UML-Based Information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Control and Monitoring</a:t>
            </a:r>
          </a:p>
          <a:p>
            <a:endParaRPr lang="en-US" dirty="0"/>
          </a:p>
          <a:p>
            <a:r>
              <a:rPr lang="en-US" dirty="0" smtClean="0"/>
              <a:t>Brian Hedstrom</a:t>
            </a:r>
          </a:p>
          <a:p>
            <a:r>
              <a:rPr lang="en-US" dirty="0" smtClean="0"/>
              <a:t>CableLabs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66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draft-</a:t>
            </a:r>
            <a:r>
              <a:rPr lang="en-US" sz="3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ietf</a:t>
            </a:r>
            <a:r>
              <a:rPr lang="en-US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-eman-framework-07</a:t>
            </a:r>
            <a:endParaRPr lang="en-US" dirty="0" smtClean="0"/>
          </a:p>
          <a:p>
            <a:pPr lvl="1"/>
            <a:r>
              <a:rPr lang="en-US" dirty="0" smtClean="0"/>
              <a:t>Further work is needed to clarify relationships more generally than Parent-Child</a:t>
            </a:r>
          </a:p>
          <a:p>
            <a:pPr lvl="1"/>
            <a:r>
              <a:rPr lang="en-US" dirty="0" smtClean="0"/>
              <a:t>Further research into modeling physical interfaces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-eman-battery-</a:t>
            </a:r>
            <a:r>
              <a:rPr lang="en-US" dirty="0" err="1" smtClean="0"/>
              <a:t>mib</a:t>
            </a:r>
            <a:r>
              <a:rPr lang="en-US" dirty="0" smtClean="0"/>
              <a:t>-08 consensus on:</a:t>
            </a:r>
          </a:p>
          <a:p>
            <a:pPr lvl="1"/>
            <a:r>
              <a:rPr lang="en-US" dirty="0" smtClean="0"/>
              <a:t>Further work is needed to clarify the relationship between a battery and it’s associated physical device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-eman-energy-aware-</a:t>
            </a:r>
            <a:r>
              <a:rPr lang="en-US" dirty="0" err="1" smtClean="0"/>
              <a:t>mib</a:t>
            </a:r>
            <a:r>
              <a:rPr lang="en-US" dirty="0" smtClean="0"/>
              <a:t>-07 consensus on:</a:t>
            </a:r>
          </a:p>
          <a:p>
            <a:pPr lvl="1"/>
            <a:r>
              <a:rPr lang="en-US" dirty="0" smtClean="0"/>
              <a:t>Further work is needed to better clarify how to best configure relationships</a:t>
            </a:r>
          </a:p>
          <a:p>
            <a:pPr lvl="1"/>
            <a:r>
              <a:rPr lang="en-US" dirty="0" smtClean="0"/>
              <a:t>Further research into modeling physical interfaces at the implementation level (e.g., in the SNMP </a:t>
            </a:r>
            <a:r>
              <a:rPr lang="en-US" dirty="0" err="1" smtClean="0"/>
              <a:t>MIB</a:t>
            </a:r>
            <a:r>
              <a:rPr lang="en-US" dirty="0" smtClean="0"/>
              <a:t> data model)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814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 with SCTE</a:t>
            </a:r>
          </a:p>
          <a:p>
            <a:r>
              <a:rPr lang="en-US" dirty="0" smtClean="0"/>
              <a:t>Use of UML Modeling Tools</a:t>
            </a:r>
          </a:p>
          <a:p>
            <a:r>
              <a:rPr lang="en-US" dirty="0" smtClean="0"/>
              <a:t>Management Protocols</a:t>
            </a:r>
          </a:p>
          <a:p>
            <a:r>
              <a:rPr lang="en-US" dirty="0" smtClean="0"/>
              <a:t>Gaps in current Information Model</a:t>
            </a:r>
          </a:p>
          <a:p>
            <a:r>
              <a:rPr lang="en-US" dirty="0" smtClean="0"/>
              <a:t>UML-Based Information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6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SCTE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 with SCTE Sustainability Management Subcommittee Adaptive Power System Interface Specification (APSIS</a:t>
            </a:r>
            <a:r>
              <a:rPr lang="en-US" baseline="30000" dirty="0" smtClean="0"/>
              <a:t>™</a:t>
            </a:r>
            <a:r>
              <a:rPr lang="en-US" dirty="0" smtClean="0"/>
              <a:t>) working group</a:t>
            </a:r>
          </a:p>
          <a:p>
            <a:pPr lvl="1"/>
            <a:r>
              <a:rPr lang="en-US" dirty="0" smtClean="0">
                <a:effectLst/>
              </a:rPr>
              <a:t>IETF should develop &amp; maintain the master common Energy Management Information Model for the </a:t>
            </a:r>
            <a:r>
              <a:rPr lang="en-US" dirty="0" smtClean="0"/>
              <a:t>industry</a:t>
            </a:r>
          </a:p>
          <a:p>
            <a:pPr lvl="1"/>
            <a:r>
              <a:rPr lang="en-US" dirty="0" smtClean="0">
                <a:effectLst/>
              </a:rPr>
              <a:t>SCTE willing to contribute into this model as necessary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Modeling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UML Class Diagrams provide a powerful syntax based modeling/design language for defining Information Models</a:t>
            </a:r>
          </a:p>
          <a:p>
            <a:pPr lvl="1"/>
            <a:r>
              <a:rPr lang="en-US" dirty="0" smtClean="0"/>
              <a:t>Create a holistic view of the EMAN information framework (static class diagrams, object &amp; deployment diagrams for use cases)</a:t>
            </a:r>
          </a:p>
          <a:p>
            <a:pPr lvl="1"/>
            <a:r>
              <a:rPr lang="en-US" dirty="0" smtClean="0"/>
              <a:t>Create behavioral diagrams if needed</a:t>
            </a:r>
          </a:p>
          <a:p>
            <a:r>
              <a:rPr lang="en-US" dirty="0" smtClean="0"/>
              <a:t>Include UML Information Model in RFC Appendix as XMI output text file for tool interchange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Protocols &amp; Data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Information Model is </a:t>
            </a:r>
            <a:r>
              <a:rPr lang="en-US" u="sng" dirty="0" smtClean="0"/>
              <a:t>protocol-agnostic</a:t>
            </a:r>
          </a:p>
          <a:p>
            <a:pPr lvl="1"/>
            <a:r>
              <a:rPr lang="en-US" dirty="0" smtClean="0"/>
              <a:t>Should not be structured/designed to any data modeling language or their constraints</a:t>
            </a:r>
          </a:p>
          <a:p>
            <a:r>
              <a:rPr lang="en-US" dirty="0" smtClean="0"/>
              <a:t>Data Models are translated/derived from the Information Model and represent the </a:t>
            </a:r>
            <a:r>
              <a:rPr lang="en-US" u="sng" dirty="0" smtClean="0"/>
              <a:t>protocol-specific </a:t>
            </a:r>
            <a:r>
              <a:rPr lang="en-US" dirty="0" smtClean="0"/>
              <a:t>implementation component</a:t>
            </a:r>
          </a:p>
          <a:p>
            <a:pPr lvl="1"/>
            <a:r>
              <a:rPr lang="en-US" dirty="0" smtClean="0"/>
              <a:t>Industry moving to XML-based provisioning &amp; more efficient and scalable monitoring/collection</a:t>
            </a:r>
          </a:p>
          <a:p>
            <a:pPr lvl="2"/>
            <a:r>
              <a:rPr lang="en-US" dirty="0" smtClean="0"/>
              <a:t>TR-069, NETCONF for provisioning</a:t>
            </a:r>
          </a:p>
          <a:p>
            <a:pPr lvl="2"/>
            <a:r>
              <a:rPr lang="en-US" dirty="0" smtClean="0"/>
              <a:t>TR-232, </a:t>
            </a:r>
            <a:r>
              <a:rPr lang="en-US" dirty="0" err="1" smtClean="0"/>
              <a:t>etc</a:t>
            </a:r>
            <a:r>
              <a:rPr lang="en-US" dirty="0" smtClean="0"/>
              <a:t> for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8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Model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Power/Energy modeled as interfaces</a:t>
            </a:r>
          </a:p>
          <a:p>
            <a:pPr lvl="1"/>
            <a:r>
              <a:rPr lang="en-US" dirty="0" smtClean="0"/>
              <a:t>See Class Diagrams in next slides</a:t>
            </a:r>
          </a:p>
          <a:p>
            <a:pPr lvl="1"/>
            <a:r>
              <a:rPr lang="en-US" dirty="0" smtClean="0"/>
              <a:t>How to best model Physical Device and Physical/Logical interface relationships</a:t>
            </a:r>
          </a:p>
          <a:p>
            <a:pPr lvl="1"/>
            <a:r>
              <a:rPr lang="en-US" dirty="0" smtClean="0"/>
              <a:t>IF-MIB provides a framework</a:t>
            </a:r>
          </a:p>
          <a:p>
            <a:r>
              <a:rPr lang="en-US" dirty="0" smtClean="0"/>
              <a:t>Modeling relationships</a:t>
            </a:r>
          </a:p>
          <a:p>
            <a:pPr lvl="1"/>
            <a:r>
              <a:rPr lang="en-US" dirty="0" smtClean="0"/>
              <a:t>Parent-Child implies UML inheritance (specialization/generalization)</a:t>
            </a:r>
          </a:p>
          <a:p>
            <a:pPr lvl="1"/>
            <a:r>
              <a:rPr lang="en-US" dirty="0" smtClean="0"/>
              <a:t>No need to have a flat relationship in our model (can be a hierarchical tree</a:t>
            </a:r>
          </a:p>
          <a:p>
            <a:pPr lvl="1"/>
            <a:r>
              <a:rPr lang="en-US" dirty="0" smtClean="0"/>
              <a:t>How to best configure relationships </a:t>
            </a:r>
          </a:p>
          <a:p>
            <a:r>
              <a:rPr lang="en-US" dirty="0" smtClean="0"/>
              <a:t>Battery relationship</a:t>
            </a:r>
          </a:p>
          <a:p>
            <a:pPr lvl="1"/>
            <a:r>
              <a:rPr lang="en-US" dirty="0" smtClean="0"/>
              <a:t>How do you correlate a battery to a Physical Device?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2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UML Information Model</a:t>
            </a:r>
            <a:br>
              <a:rPr lang="en-US" dirty="0" smtClean="0"/>
            </a:br>
            <a:r>
              <a:rPr lang="en-US" dirty="0" smtClean="0"/>
              <a:t>Control</a:t>
            </a:r>
            <a:endParaRPr lang="en-US" dirty="0"/>
          </a:p>
        </p:txBody>
      </p:sp>
      <p:pic>
        <p:nvPicPr>
          <p:cNvPr id="4" name="Content Placeholder 3" descr="EnergyManagementContro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27" r="-5827"/>
          <a:stretch>
            <a:fillRect/>
          </a:stretch>
        </p:blipFill>
        <p:spPr>
          <a:xfrm>
            <a:off x="69126" y="1417638"/>
            <a:ext cx="9005062" cy="4952437"/>
          </a:xfrm>
        </p:spPr>
      </p:pic>
    </p:spTree>
    <p:extLst>
      <p:ext uri="{BB962C8B-B14F-4D97-AF65-F5344CB8AC3E}">
        <p14:creationId xmlns:p14="http://schemas.microsoft.com/office/powerpoint/2010/main" val="340329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UML Information Model</a:t>
            </a:r>
            <a:br>
              <a:rPr lang="en-US" dirty="0" smtClean="0"/>
            </a:br>
            <a:r>
              <a:rPr lang="en-US" dirty="0" smtClean="0"/>
              <a:t>Monitor</a:t>
            </a:r>
            <a:endParaRPr lang="en-US" dirty="0"/>
          </a:p>
        </p:txBody>
      </p:sp>
      <p:pic>
        <p:nvPicPr>
          <p:cNvPr id="4" name="Content Placeholder 3" descr="EnergyManagementMonitor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68" r="-4668"/>
          <a:stretch>
            <a:fillRect/>
          </a:stretch>
        </p:blipFill>
        <p:spPr>
          <a:xfrm>
            <a:off x="125246" y="1417638"/>
            <a:ext cx="9028190" cy="4965157"/>
          </a:xfrm>
        </p:spPr>
      </p:pic>
    </p:spTree>
    <p:extLst>
      <p:ext uri="{BB962C8B-B14F-4D97-AF65-F5344CB8AC3E}">
        <p14:creationId xmlns:p14="http://schemas.microsoft.com/office/powerpoint/2010/main" val="2449429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draft</a:t>
            </a:r>
            <a:r>
              <a:rPr lang="en-US" dirty="0"/>
              <a:t>-ietf-eman-framework-</a:t>
            </a:r>
            <a:r>
              <a:rPr lang="en-US" dirty="0" smtClean="0"/>
              <a:t>07 </a:t>
            </a:r>
            <a:r>
              <a:rPr lang="en-US" dirty="0"/>
              <a:t>c</a:t>
            </a:r>
            <a:r>
              <a:rPr lang="en-US" dirty="0" smtClean="0"/>
              <a:t>onsensus on:</a:t>
            </a:r>
          </a:p>
          <a:p>
            <a:pPr lvl="1"/>
            <a:r>
              <a:rPr lang="en-US" dirty="0" smtClean="0"/>
              <a:t>Information Model will be developed using UML modeling language and included in the draft as XMI interchange format (XML text)</a:t>
            </a:r>
          </a:p>
          <a:p>
            <a:pPr lvl="1"/>
            <a:r>
              <a:rPr lang="en-US" dirty="0" smtClean="0"/>
              <a:t>Information Model will be architected in a protocol agnostic approach (e.g., data model independent)</a:t>
            </a:r>
          </a:p>
        </p:txBody>
      </p:sp>
    </p:spTree>
    <p:extLst>
      <p:ext uri="{BB962C8B-B14F-4D97-AF65-F5344CB8AC3E}">
        <p14:creationId xmlns:p14="http://schemas.microsoft.com/office/powerpoint/2010/main" val="421389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458</Words>
  <Application>Microsoft Macintosh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Energy Management UML-Based Information Model</vt:lpstr>
      <vt:lpstr>Agenda</vt:lpstr>
      <vt:lpstr>SCTE Collaboration</vt:lpstr>
      <vt:lpstr>UML Modeling Tools</vt:lpstr>
      <vt:lpstr>Management Protocols &amp; Data Models</vt:lpstr>
      <vt:lpstr>Information Model Gaps</vt:lpstr>
      <vt:lpstr>UML Information Model Control</vt:lpstr>
      <vt:lpstr>UML Information Model Monitor</vt:lpstr>
      <vt:lpstr>Key Decisions</vt:lpstr>
      <vt:lpstr>Issues</vt:lpstr>
    </vt:vector>
  </TitlesOfParts>
  <Company>CableLabs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Hedstrom</dc:creator>
  <cp:lastModifiedBy>Brian Hedstrom</cp:lastModifiedBy>
  <cp:revision>22</cp:revision>
  <dcterms:created xsi:type="dcterms:W3CDTF">2013-03-07T15:36:37Z</dcterms:created>
  <dcterms:modified xsi:type="dcterms:W3CDTF">2013-03-11T03:32:33Z</dcterms:modified>
</cp:coreProperties>
</file>