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897" r:id="rId1"/>
    <p:sldMasterId id="2147483938" r:id="rId2"/>
  </p:sldMasterIdLst>
  <p:notesMasterIdLst>
    <p:notesMasterId r:id="rId16"/>
  </p:notesMasterIdLst>
  <p:handoutMasterIdLst>
    <p:handoutMasterId r:id="rId17"/>
  </p:handoutMasterIdLst>
  <p:sldIdLst>
    <p:sldId id="881" r:id="rId3"/>
    <p:sldId id="884" r:id="rId4"/>
    <p:sldId id="883" r:id="rId5"/>
    <p:sldId id="922" r:id="rId6"/>
    <p:sldId id="898" r:id="rId7"/>
    <p:sldId id="900" r:id="rId8"/>
    <p:sldId id="921" r:id="rId9"/>
    <p:sldId id="918" r:id="rId10"/>
    <p:sldId id="919" r:id="rId11"/>
    <p:sldId id="906" r:id="rId12"/>
    <p:sldId id="910" r:id="rId13"/>
    <p:sldId id="916" r:id="rId14"/>
    <p:sldId id="920" r:id="rId15"/>
  </p:sldIdLst>
  <p:sldSz cx="9144000" cy="6858000" type="screen4x3"/>
  <p:notesSz cx="6980238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0EC"/>
    <a:srgbClr val="CCC1DA"/>
    <a:srgbClr val="75FA3C"/>
    <a:srgbClr val="92D050"/>
    <a:srgbClr val="25FA7C"/>
    <a:srgbClr val="31FA5B"/>
    <a:srgbClr val="080808"/>
    <a:srgbClr val="E4FF5B"/>
    <a:srgbClr val="FFCC66"/>
    <a:srgbClr val="F68B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68" autoAdjust="0"/>
    <p:restoredTop sz="96705" autoAdjust="0"/>
  </p:normalViewPr>
  <p:slideViewPr>
    <p:cSldViewPr snapToGrid="0" snapToObjects="1">
      <p:cViewPr>
        <p:scale>
          <a:sx n="100" d="100"/>
          <a:sy n="100" d="100"/>
        </p:scale>
        <p:origin x="-1072" y="-584"/>
      </p:cViewPr>
      <p:guideLst>
        <p:guide orient="horz" pos="271"/>
        <p:guide pos="223"/>
      </p:guideLst>
    </p:cSldViewPr>
  </p:slideViewPr>
  <p:outlineViewPr>
    <p:cViewPr>
      <p:scale>
        <a:sx n="33" d="100"/>
        <a:sy n="33" d="100"/>
      </p:scale>
      <p:origin x="0" y="59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5299" cy="456574"/>
          </a:xfrm>
          <a:prstGeom prst="rect">
            <a:avLst/>
          </a:prstGeom>
        </p:spPr>
        <p:txBody>
          <a:bodyPr vert="horz" lIns="90622" tIns="45311" rIns="90622" bIns="453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3354" y="0"/>
            <a:ext cx="3025299" cy="456574"/>
          </a:xfrm>
          <a:prstGeom prst="rect">
            <a:avLst/>
          </a:prstGeom>
        </p:spPr>
        <p:txBody>
          <a:bodyPr vert="horz" lIns="90622" tIns="45311" rIns="90622" bIns="45311" rtlCol="0"/>
          <a:lstStyle>
            <a:lvl1pPr algn="r">
              <a:defRPr sz="1200"/>
            </a:lvl1pPr>
          </a:lstStyle>
          <a:p>
            <a:fld id="{A867F6E4-5BE2-4A72-85E8-2852D376F976}" type="datetimeFigureOut">
              <a:rPr lang="en-US" smtClean="0"/>
              <a:pPr/>
              <a:t>3/13/13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863"/>
            <a:ext cx="3025299" cy="456574"/>
          </a:xfrm>
          <a:prstGeom prst="rect">
            <a:avLst/>
          </a:prstGeom>
        </p:spPr>
        <p:txBody>
          <a:bodyPr vert="horz" lIns="90622" tIns="45311" rIns="90622" bIns="453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3354" y="8685863"/>
            <a:ext cx="3025299" cy="456574"/>
          </a:xfrm>
          <a:prstGeom prst="rect">
            <a:avLst/>
          </a:prstGeom>
        </p:spPr>
        <p:txBody>
          <a:bodyPr vert="horz" lIns="90622" tIns="45311" rIns="90622" bIns="45311" rtlCol="0" anchor="b"/>
          <a:lstStyle>
            <a:lvl1pPr algn="r">
              <a:defRPr sz="1200"/>
            </a:lvl1pPr>
          </a:lstStyle>
          <a:p>
            <a:fld id="{06F0DFB4-EEE1-4995-B060-74070BE317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686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24769" cy="457513"/>
          </a:xfrm>
          <a:prstGeom prst="rect">
            <a:avLst/>
          </a:prstGeom>
        </p:spPr>
        <p:txBody>
          <a:bodyPr vert="horz" lIns="90622" tIns="45311" rIns="90622" bIns="453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3854" y="0"/>
            <a:ext cx="3024769" cy="457513"/>
          </a:xfrm>
          <a:prstGeom prst="rect">
            <a:avLst/>
          </a:prstGeom>
        </p:spPr>
        <p:txBody>
          <a:bodyPr vert="horz" lIns="90622" tIns="45311" rIns="90622" bIns="45311" rtlCol="0"/>
          <a:lstStyle>
            <a:lvl1pPr algn="r">
              <a:defRPr sz="1200"/>
            </a:lvl1pPr>
          </a:lstStyle>
          <a:p>
            <a:fld id="{4785B922-3A4A-4103-9AF7-DDAA3E61D1AA}" type="datetimeFigureOut">
              <a:rPr lang="en-US" smtClean="0"/>
              <a:pPr/>
              <a:t>3/13/13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684213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2" tIns="45311" rIns="90622" bIns="453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024" y="4344026"/>
            <a:ext cx="5584190" cy="4114488"/>
          </a:xfrm>
          <a:prstGeom prst="rect">
            <a:avLst/>
          </a:prstGeom>
        </p:spPr>
        <p:txBody>
          <a:bodyPr vert="horz" lIns="90622" tIns="45311" rIns="90622" bIns="453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684926"/>
            <a:ext cx="3024769" cy="457513"/>
          </a:xfrm>
          <a:prstGeom prst="rect">
            <a:avLst/>
          </a:prstGeom>
        </p:spPr>
        <p:txBody>
          <a:bodyPr vert="horz" lIns="90622" tIns="45311" rIns="90622" bIns="453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3854" y="8684926"/>
            <a:ext cx="3024769" cy="457513"/>
          </a:xfrm>
          <a:prstGeom prst="rect">
            <a:avLst/>
          </a:prstGeom>
        </p:spPr>
        <p:txBody>
          <a:bodyPr vert="horz" lIns="90622" tIns="45311" rIns="90622" bIns="45311" rtlCol="0" anchor="b"/>
          <a:lstStyle>
            <a:lvl1pPr algn="r">
              <a:defRPr sz="1200"/>
            </a:lvl1pPr>
          </a:lstStyle>
          <a:p>
            <a:fld id="{5D6A9770-9112-453E-B4AE-39FC400649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2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-animated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 descr="bottom ba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3375" y="6378339"/>
            <a:ext cx="8477250" cy="162912"/>
          </a:xfrm>
          <a:prstGeom prst="rect">
            <a:avLst/>
          </a:prstGeom>
        </p:spPr>
      </p:pic>
      <p:sp>
        <p:nvSpPr>
          <p:cNvPr id="39" name="Rectangle 38"/>
          <p:cNvSpPr/>
          <p:nvPr userDrawn="1"/>
        </p:nvSpPr>
        <p:spPr>
          <a:xfrm>
            <a:off x="3405352" y="5948636"/>
            <a:ext cx="599089" cy="114562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0" name="Rectangle 39"/>
          <p:cNvSpPr/>
          <p:nvPr userDrawn="1"/>
        </p:nvSpPr>
        <p:spPr>
          <a:xfrm>
            <a:off x="1460939" y="5948636"/>
            <a:ext cx="472965" cy="1145627"/>
          </a:xfrm>
          <a:prstGeom prst="rect">
            <a:avLst/>
          </a:prstGeom>
          <a:solidFill>
            <a:srgbClr val="6DB344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2" name="Rectangle 41"/>
          <p:cNvSpPr/>
          <p:nvPr userDrawn="1"/>
        </p:nvSpPr>
        <p:spPr>
          <a:xfrm>
            <a:off x="4771697" y="5948636"/>
            <a:ext cx="472965" cy="1145627"/>
          </a:xfrm>
          <a:prstGeom prst="rect">
            <a:avLst/>
          </a:prstGeom>
          <a:solidFill>
            <a:srgbClr val="009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3" name="Rounded Rectangle 42"/>
          <p:cNvSpPr/>
          <p:nvPr userDrawn="1"/>
        </p:nvSpPr>
        <p:spPr>
          <a:xfrm rot="10800000" flipH="1">
            <a:off x="2856506" y="831272"/>
            <a:ext cx="656314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5" name="Rounded Rectangle 44"/>
          <p:cNvSpPr/>
          <p:nvPr userDrawn="1"/>
        </p:nvSpPr>
        <p:spPr>
          <a:xfrm rot="10800000" flipH="1">
            <a:off x="821966" y="4716780"/>
            <a:ext cx="656314" cy="150749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6" name="Rounded Rectangle 45"/>
          <p:cNvSpPr/>
          <p:nvPr userDrawn="1"/>
        </p:nvSpPr>
        <p:spPr>
          <a:xfrm rot="10800000" flipH="1">
            <a:off x="1332506" y="1981200"/>
            <a:ext cx="656314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7" name="Rounded Rectangle 46"/>
          <p:cNvSpPr/>
          <p:nvPr userDrawn="1"/>
        </p:nvSpPr>
        <p:spPr>
          <a:xfrm rot="10800000" flipH="1">
            <a:off x="5869870" y="6614159"/>
            <a:ext cx="780312" cy="3319549"/>
          </a:xfrm>
          <a:prstGeom prst="roundRect">
            <a:avLst>
              <a:gd name="adj" fmla="val 50000"/>
            </a:avLst>
          </a:prstGeom>
          <a:solidFill>
            <a:srgbClr val="1F8BAE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8" name="Rounded Rectangle 47"/>
          <p:cNvSpPr/>
          <p:nvPr userDrawn="1"/>
        </p:nvSpPr>
        <p:spPr>
          <a:xfrm rot="10800000" flipH="1">
            <a:off x="6933206" y="6614160"/>
            <a:ext cx="656314" cy="150749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9" name="Rounded Rectangle 48"/>
          <p:cNvSpPr/>
          <p:nvPr userDrawn="1"/>
        </p:nvSpPr>
        <p:spPr>
          <a:xfrm rot="10800000" flipH="1">
            <a:off x="2191486" y="6719450"/>
            <a:ext cx="662549" cy="633106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0" name="Rounded Rectangle 49"/>
          <p:cNvSpPr/>
          <p:nvPr userDrawn="1"/>
        </p:nvSpPr>
        <p:spPr>
          <a:xfrm rot="10800000" flipH="1">
            <a:off x="2794161" y="6668595"/>
            <a:ext cx="779356" cy="554631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Rounded Rectangle 50"/>
          <p:cNvSpPr/>
          <p:nvPr userDrawn="1"/>
        </p:nvSpPr>
        <p:spPr>
          <a:xfrm rot="10800000" flipH="1">
            <a:off x="4920834" y="1025236"/>
            <a:ext cx="656314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2" name="Rounded Rectangle 51"/>
          <p:cNvSpPr/>
          <p:nvPr userDrawn="1"/>
        </p:nvSpPr>
        <p:spPr>
          <a:xfrm rot="10800000" flipH="1">
            <a:off x="5391889" y="1731818"/>
            <a:ext cx="656314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Rounded Rectangle 52"/>
          <p:cNvSpPr/>
          <p:nvPr userDrawn="1"/>
        </p:nvSpPr>
        <p:spPr>
          <a:xfrm rot="10800000" flipH="1">
            <a:off x="341313" y="6708752"/>
            <a:ext cx="780312" cy="331954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4DCAFF">
                  <a:shade val="30000"/>
                  <a:satMod val="115000"/>
                  <a:alpha val="26000"/>
                </a:srgbClr>
              </a:gs>
              <a:gs pos="50000">
                <a:srgbClr val="4DCAFF">
                  <a:shade val="67500"/>
                  <a:satMod val="115000"/>
                </a:srgbClr>
              </a:gs>
              <a:gs pos="100000">
                <a:srgbClr val="4DCAF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4" name="Rounded Rectangle 53"/>
          <p:cNvSpPr/>
          <p:nvPr userDrawn="1"/>
        </p:nvSpPr>
        <p:spPr>
          <a:xfrm rot="10800000" flipH="1">
            <a:off x="8038251" y="8318268"/>
            <a:ext cx="780312" cy="3319549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Rounded Rectangle 54"/>
          <p:cNvSpPr/>
          <p:nvPr userDrawn="1"/>
        </p:nvSpPr>
        <p:spPr>
          <a:xfrm rot="10800000" flipH="1">
            <a:off x="8162249" y="1731818"/>
            <a:ext cx="656314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6" name="Rounded Rectangle 55"/>
          <p:cNvSpPr/>
          <p:nvPr userDrawn="1"/>
        </p:nvSpPr>
        <p:spPr>
          <a:xfrm rot="10800000" flipH="1">
            <a:off x="3770906" y="1981200"/>
            <a:ext cx="656314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Rectangle 56"/>
          <p:cNvSpPr/>
          <p:nvPr userDrawn="1"/>
        </p:nvSpPr>
        <p:spPr>
          <a:xfrm>
            <a:off x="0" y="0"/>
            <a:ext cx="9129008" cy="6378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grpSp>
        <p:nvGrpSpPr>
          <p:cNvPr id="59" name="Group 67"/>
          <p:cNvGrpSpPr/>
          <p:nvPr userDrawn="1"/>
        </p:nvGrpSpPr>
        <p:grpSpPr>
          <a:xfrm>
            <a:off x="341314" y="311151"/>
            <a:ext cx="829170" cy="438358"/>
            <a:chOff x="609600" y="528537"/>
            <a:chExt cx="1444734" cy="763789"/>
          </a:xfrm>
          <a:gradFill flip="none" rotWithShape="1">
            <a:gsLst>
              <a:gs pos="11000">
                <a:schemeClr val="accent2"/>
              </a:gs>
              <a:gs pos="100000">
                <a:schemeClr val="accent5"/>
              </a:gs>
            </a:gsLst>
            <a:lin ang="2700000" scaled="1"/>
            <a:tileRect/>
          </a:gradFill>
        </p:grpSpPr>
        <p:sp>
          <p:nvSpPr>
            <p:cNvPr id="60" name="Rectangle 59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3" name="Freeform 62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88" name="Rectangle 87"/>
          <p:cNvSpPr/>
          <p:nvPr userDrawn="1"/>
        </p:nvSpPr>
        <p:spPr>
          <a:xfrm>
            <a:off x="1" y="6541294"/>
            <a:ext cx="9129008" cy="3167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89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195480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C0C0C0"/>
                </a:solidFill>
                <a:latin typeface="+mj-lt"/>
              </a:rPr>
              <a:t>© 2011 Cisco and/or its affiliates. All rights reserved.</a:t>
            </a:r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90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9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36689"/>
            <a:ext cx="8112125" cy="2918779"/>
          </a:xfrm>
        </p:spPr>
        <p:txBody>
          <a:bodyPr/>
          <a:lstStyle>
            <a:lvl1pPr>
              <a:lnSpc>
                <a:spcPct val="90000"/>
              </a:lnSpc>
              <a:defRPr lang="en-US" sz="5400" b="0" kern="1200" spc="-200" baseline="0" dirty="0">
                <a:gradFill flip="none" rotWithShape="1">
                  <a:gsLst>
                    <a:gs pos="0">
                      <a:srgbClr val="55E6ED"/>
                    </a:gs>
                    <a:gs pos="80000">
                      <a:srgbClr val="009249"/>
                    </a:gs>
                  </a:gsLst>
                  <a:lin ang="120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8"/>
            <a:ext cx="8112126" cy="384175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lang="en-US" sz="2000" b="0" kern="1200" dirty="0">
                <a:solidFill>
                  <a:srgbClr val="6DB344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768852"/>
            <a:ext cx="8097838" cy="384175"/>
          </a:xfrm>
        </p:spPr>
        <p:txBody>
          <a:bodyPr/>
          <a:lstStyle>
            <a:lvl1pPr marL="0" indent="0">
              <a:buFontTx/>
              <a:buNone/>
              <a:defRPr lang="en-US" sz="1800" b="0" kern="1200" dirty="0">
                <a:solidFill>
                  <a:srgbClr val="6DB344"/>
                </a:solidFill>
                <a:latin typeface="+mj-lt"/>
                <a:ea typeface="+mn-ea"/>
                <a:cs typeface="+mn-cs"/>
              </a:defRPr>
            </a:lvl1pPr>
            <a:lvl2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Presenter Title</a:t>
            </a:r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1" hasCustomPrompt="1"/>
          </p:nvPr>
        </p:nvSpPr>
        <p:spPr>
          <a:xfrm>
            <a:off x="236538" y="5232770"/>
            <a:ext cx="8112125" cy="384175"/>
          </a:xfrm>
        </p:spPr>
        <p:txBody>
          <a:bodyPr/>
          <a:lstStyle>
            <a:lvl1pPr marL="0" indent="0">
              <a:buFontTx/>
              <a:buNone/>
              <a:defRPr lang="en-US" sz="1400" b="0" kern="1200" dirty="0">
                <a:solidFill>
                  <a:srgbClr val="6DB344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4.44444E-6 4.81481E-6 L -4.44444E-6 0.65879 " pathEditMode="relative" rAng="0" ptsTypes="AA">
                                      <p:cBhvr>
                                        <p:cTn id="6" dur="83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85185E-6 L 2.77778E-6 0.99305 " pathEditMode="relative" rAng="0" ptsTypes="AA">
                                      <p:cBhvr>
                                        <p:cTn id="8" dur="106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repeatCount="indefinite" accel="50000" decel="50000" fill="hold" grpId="0" nodeType="withEffect">
                                  <p:stCondLst>
                                    <p:cond delay="1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94444E-6 0 L 1.94444E-6 -1.0081 " pathEditMode="relative" rAng="0" ptsTypes="AA">
                                      <p:cBhvr>
                                        <p:cTn id="10" dur="164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repeatCount="indefinite" accel="50000" decel="50000" fill="hold" grpId="0" nodeType="withEffect">
                                  <p:stCondLst>
                                    <p:cond delay="13700"/>
                                  </p:stCondLst>
                                  <p:childTnLst>
                                    <p:animMotion origin="layout" path="M 2.77778E-6 4.81481E-6 L 2.77778E-6 -0.34561 " pathEditMode="relative" rAng="0" ptsTypes="AA">
                                      <p:cBhvr>
                                        <p:cTn id="12" dur="109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3.88889E-6 1.14467 " pathEditMode="relative" rAng="0" ptsTypes="AA">
                                      <p:cBhvr>
                                        <p:cTn id="14" dur="10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accel="50000" decel="50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4.16667E-6 0.27476 L 4.16667E-6 -1.26019 " pathEditMode="relative" rAng="0" ptsTypes="AA">
                                      <p:cBhvr>
                                        <p:cTn id="16" dur="121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6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repeatCount="indefinite" accel="50000" decel="50000" autoRev="1" fill="hold" grpId="0" nodeType="withEffect">
                                  <p:stCondLst>
                                    <p:cond delay="36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94444E-6 0 L 1.94444E-6 -1.0081 " pathEditMode="relative" rAng="0" ptsTypes="AA">
                                      <p:cBhvr>
                                        <p:cTn id="18" dur="84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repeatCount="indefinite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77778E-6 1.85185E-6 L 2.77778E-6 0.99305 " pathEditMode="relative" rAng="0" ptsTypes="AA">
                                      <p:cBhvr>
                                        <p:cTn id="20" dur="19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repeatCount="indefinite" accel="50000" decel="50000" fill="hold" grpId="0" nodeType="withEffect">
                                  <p:stCondLst>
                                    <p:cond delay="6300"/>
                                  </p:stCondLst>
                                  <p:childTnLst>
                                    <p:animMotion origin="layout" path="M 2.77778E-6 1.85185E-6 L 2.77778E-6 0.99305 " pathEditMode="relative" rAng="0" ptsTypes="AA">
                                      <p:cBhvr>
                                        <p:cTn id="22" dur="82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7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repeatCount="indefinite" accel="50000" decel="50000" fill="hold" grpId="0" nodeType="withEffect">
                                  <p:stCondLst>
                                    <p:cond delay="57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72222E-6 -2.15822E-6 L -4.72222E-6 -1.32223 " pathEditMode="relative" rAng="0" ptsTypes="AA">
                                      <p:cBhvr>
                                        <p:cTn id="24" dur="11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repeatCount="indefinite" accel="50000" decel="50000" fill="hold" grpId="0" nodeType="withEffect">
                                  <p:stCondLst>
                                    <p:cond delay="13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94444E-6 0 L 1.94444E-6 -1.0081 " pathEditMode="relative" rAng="0" ptsTypes="AA">
                                      <p:cBhvr>
                                        <p:cTn id="26" dur="73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repeatCount="indefinite" accel="50000" decel="50000" fill="hold" grpId="0" nodeType="withEffect">
                                  <p:stCondLst>
                                    <p:cond delay="5300"/>
                                  </p:stCondLst>
                                  <p:childTnLst>
                                    <p:animMotion origin="layout" path="M 2.77778E-6 1.85185E-6 L 2.77778E-6 0.99305 " pathEditMode="relative" rAng="0" ptsTypes="AA">
                                      <p:cBhvr>
                                        <p:cTn id="28" dur="151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repeatCount="indefinite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778E-6 1.85185E-6 L 2.77778E-6 0.99305 " pathEditMode="relative" rAng="0" ptsTypes="AA">
                                      <p:cBhvr>
                                        <p:cTn id="30" dur="5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6650" autoRev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animClr clrSpc="rgb" dir="cw">
                                      <p:cBhvr>
                                        <p:cTn id="33" dur="6650" autoRev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set>
                                      <p:cBhvr>
                                        <p:cTn id="34" dur="6650" autoRev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6650" autoRev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7" presetClass="emph" presetSubtype="0" repeatCount="indefinite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35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animClr clrSpc="rgb" dir="cw">
                                      <p:cBhvr>
                                        <p:cTn id="38" dur="535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set>
                                      <p:cBhvr>
                                        <p:cTn id="39" dur="535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35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7" presetClass="emph" presetSubtype="0" repeatCount="indefinite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66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animClr clrSpc="rgb" dir="cw">
                                      <p:cBhvr>
                                        <p:cTn id="43" dur="66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set>
                                      <p:cBhvr>
                                        <p:cTn id="44" dur="66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66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2" grpId="0" animBg="1"/>
      <p:bldP spid="43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>
              <a:defRPr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295275"/>
            <a:ext cx="4123944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 smtClean="0"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635000" indent="-228600">
              <a:buClr>
                <a:schemeClr val="accent5"/>
              </a:buClr>
              <a:buFont typeface="Arial" pitchFamily="34" charset="0"/>
              <a:buChar char="•"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  <a:latin typeface="+mj-lt"/>
              </a:defRPr>
            </a:lvl1pPr>
            <a:lvl2pPr marL="635000" indent="-22860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Char char="•"/>
              <a:defRPr>
                <a:solidFill>
                  <a:schemeClr val="accent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2568027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C0C0C0"/>
                </a:solidFill>
                <a:latin typeface="+mj-lt"/>
                <a:ea typeface="+mn-ea"/>
                <a:cs typeface="+mn-cs"/>
              </a:rPr>
              <a:t>© 2011 Cisco and/or its affiliates. All rights reserved.</a:t>
            </a:r>
            <a:endParaRPr lang="en-US" sz="600" kern="1200" dirty="0">
              <a:solidFill>
                <a:srgbClr val="C0C0C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830903" y="295275"/>
            <a:ext cx="4132262" cy="838200"/>
          </a:xfrm>
        </p:spPr>
        <p:txBody>
          <a:bodyPr lIns="82296" rIns="82296"/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FontTx/>
              <a:buNone/>
              <a:defRPr lang="en-US" sz="3600" b="0" kern="1200" spc="-100" baseline="0" dirty="0" smtClean="0"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en-US" sz="36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rgbClr val="0096D6"/>
                    </a:gs>
                    <a:gs pos="44000">
                      <a:srgbClr val="01BBBB"/>
                    </a:gs>
                    <a:gs pos="100000">
                      <a:srgbClr val="008041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Two Column</a:t>
            </a:r>
            <a:br>
              <a:rPr kumimoji="0" lang="en-US" sz="36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rgbClr val="0096D6"/>
                    </a:gs>
                    <a:gs pos="44000">
                      <a:srgbClr val="01BBBB"/>
                    </a:gs>
                    <a:gs pos="100000">
                      <a:srgbClr val="008041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rgbClr val="0096D6"/>
                    </a:gs>
                    <a:gs pos="44000">
                      <a:srgbClr val="01BBBB"/>
                    </a:gs>
                    <a:gs pos="100000">
                      <a:srgbClr val="008041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Title Right</a:t>
            </a:r>
            <a:endParaRPr lang="en-US" dirty="0"/>
          </a:p>
        </p:txBody>
      </p:sp>
      <p:pic>
        <p:nvPicPr>
          <p:cNvPr id="13" name="Picture 12" descr="bottom ba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3375" y="6378339"/>
            <a:ext cx="8477250" cy="162912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5" y="1600200"/>
            <a:ext cx="2622550" cy="43910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+mj-lt"/>
                <a:cs typeface="Arial" pitchFamily="34" charset="0"/>
              </a:defRPr>
            </a:lvl1pPr>
            <a:lvl2pPr>
              <a:defRPr>
                <a:latin typeface="+mj-lt"/>
                <a:cs typeface="Arial" pitchFamily="34" charset="0"/>
              </a:defRPr>
            </a:lvl2pPr>
            <a:lvl3pPr>
              <a:defRPr>
                <a:latin typeface="+mj-lt"/>
                <a:cs typeface="Arial" pitchFamily="34" charset="0"/>
              </a:defRPr>
            </a:lvl3pPr>
            <a:lvl4pPr>
              <a:defRPr>
                <a:latin typeface="+mj-lt"/>
                <a:cs typeface="Arial" pitchFamily="34" charset="0"/>
              </a:defRPr>
            </a:lvl4pPr>
            <a:lvl5pPr>
              <a:defRPr>
                <a:latin typeface="+mj-lt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4" y="1600200"/>
            <a:ext cx="2593975" cy="4362450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  <a:lvl2pPr>
              <a:defRPr>
                <a:latin typeface="+mj-lt"/>
                <a:cs typeface="Arial" pitchFamily="34" charset="0"/>
              </a:defRPr>
            </a:lvl2pPr>
            <a:lvl3pPr>
              <a:defRPr>
                <a:latin typeface="+mj-lt"/>
                <a:cs typeface="Arial" pitchFamily="34" charset="0"/>
              </a:defRPr>
            </a:lvl3pPr>
            <a:lvl4pPr>
              <a:defRPr>
                <a:latin typeface="+mj-lt"/>
                <a:cs typeface="Arial" pitchFamily="34" charset="0"/>
              </a:defRPr>
            </a:lvl4pPr>
            <a:lvl5pPr>
              <a:defRPr>
                <a:latin typeface="+mj-lt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300788" y="1600200"/>
            <a:ext cx="2633662" cy="4333875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  <a:lvl2pPr>
              <a:defRPr>
                <a:latin typeface="+mj-lt"/>
                <a:cs typeface="Arial" pitchFamily="34" charset="0"/>
              </a:defRPr>
            </a:lvl2pPr>
            <a:lvl3pPr>
              <a:defRPr>
                <a:latin typeface="+mj-lt"/>
                <a:cs typeface="Arial" pitchFamily="34" charset="0"/>
              </a:defRPr>
            </a:lvl3pPr>
            <a:lvl4pPr>
              <a:defRPr>
                <a:latin typeface="+mj-lt"/>
                <a:cs typeface="Arial" pitchFamily="34" charset="0"/>
              </a:defRPr>
            </a:lvl4pPr>
            <a:lvl5pPr>
              <a:defRPr>
                <a:latin typeface="+mj-lt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6" y="100584"/>
            <a:ext cx="2670048" cy="1152144"/>
          </a:xfrm>
        </p:spPr>
        <p:txBody>
          <a:bodyPr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4" y="100584"/>
            <a:ext cx="2670048" cy="1152144"/>
          </a:xfrm>
        </p:spPr>
        <p:txBody>
          <a:bodyPr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73302" y="100584"/>
            <a:ext cx="2670048" cy="1152144"/>
          </a:xfrm>
        </p:spPr>
        <p:txBody>
          <a:bodyPr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4" y="1476375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6" y="6062114"/>
            <a:ext cx="7461250" cy="276999"/>
          </a:xfrm>
        </p:spPr>
        <p:txBody>
          <a:bodyPr wrap="square" anchor="b" anchorCtr="0">
            <a:no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Autofit/>
          </a:bodyPr>
          <a:lstStyle>
            <a:lvl1pPr marL="0" indent="0">
              <a:buFontTx/>
              <a:buNone/>
              <a:defRPr sz="2400" baseline="0">
                <a:solidFill>
                  <a:schemeClr val="tx1"/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5201" y="5842635"/>
            <a:ext cx="8112126" cy="384175"/>
          </a:xfrm>
        </p:spPr>
        <p:txBody>
          <a:bodyPr anchor="b" anchorCtr="0">
            <a:no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9456" y="649224"/>
            <a:ext cx="8112125" cy="4480560"/>
          </a:xfrm>
        </p:spPr>
        <p:txBody>
          <a:bodyPr/>
          <a:lstStyle>
            <a:lvl1pPr marL="233363" indent="-233363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Arial" pitchFamily="34" charset="0"/>
              <a:buChar char="“"/>
              <a:defRPr lang="en-US" sz="54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+mj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xmlns:p14="http://schemas.microsoft.com/office/powerpoint/2010/main" presetID="22" presetClass="entr" presetSubtype="4" fill="hold" nodeType="withEffect">
                  <p:stCondLst>
                    <p:cond delay="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4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flipV="1">
            <a:off x="217357" y="6355828"/>
            <a:ext cx="8694295" cy="210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54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12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310896"/>
            <a:ext cx="3895344" cy="6208776"/>
          </a:xfrm>
        </p:spPr>
        <p:txBody>
          <a:bodyPr anchor="ctr" anchorCtr="0">
            <a:noAutofit/>
          </a:bodyPr>
          <a:lstStyle>
            <a:lvl1pPr marL="0" indent="0">
              <a:buFontTx/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Tell your story here</a:t>
            </a:r>
            <a:endParaRPr lang="en-US" dirty="0"/>
          </a:p>
        </p:txBody>
      </p:sp>
      <p:pic>
        <p:nvPicPr>
          <p:cNvPr id="12" name="Picture 11" descr="verticalba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441927" y="777667"/>
            <a:ext cx="89319" cy="5287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xmlns:p14="http://schemas.microsoft.com/office/powerpoint/2010/main"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54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12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310896"/>
            <a:ext cx="3895344" cy="6208776"/>
          </a:xfrm>
        </p:spPr>
        <p:txBody>
          <a:bodyPr anchor="ctr" anchorCtr="0">
            <a:noAutofit/>
          </a:bodyPr>
          <a:lstStyle>
            <a:lvl1pPr marL="0" indent="0">
              <a:buFontTx/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Tell your story here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279392"/>
            <a:ext cx="4684867" cy="384175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6DB344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grpSp>
        <p:nvGrpSpPr>
          <p:cNvPr id="4" name="Group 38"/>
          <p:cNvGrpSpPr/>
          <p:nvPr userDrawn="1"/>
        </p:nvGrpSpPr>
        <p:grpSpPr>
          <a:xfrm>
            <a:off x="341313" y="311150"/>
            <a:ext cx="908367" cy="480227"/>
            <a:chOff x="609600" y="528537"/>
            <a:chExt cx="1444734" cy="763789"/>
          </a:xfrm>
          <a:gradFill flip="none" rotWithShape="1">
            <a:gsLst>
              <a:gs pos="11000">
                <a:schemeClr val="accent2"/>
              </a:gs>
              <a:gs pos="100000">
                <a:schemeClr val="accent5"/>
              </a:gs>
            </a:gsLst>
            <a:lin ang="2700000" scaled="1"/>
            <a:tileRect/>
          </a:gradFill>
        </p:grpSpPr>
        <p:sp>
          <p:nvSpPr>
            <p:cNvPr id="10" name="Rectangle 9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</p:grp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3" y="3282696"/>
            <a:ext cx="4712557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54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12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5" y="1917700"/>
            <a:ext cx="2676525" cy="2889250"/>
          </a:xfrm>
        </p:spPr>
        <p:txBody>
          <a:bodyPr anchor="ctr" anchorCtr="1"/>
          <a:lstStyle>
            <a:lvl1pPr algn="ctr"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 descr="bottom ba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3375" y="6378339"/>
            <a:ext cx="8477250" cy="162912"/>
          </a:xfrm>
          <a:prstGeom prst="rect">
            <a:avLst/>
          </a:prstGeom>
        </p:spPr>
      </p:pic>
      <p:sp>
        <p:nvSpPr>
          <p:cNvPr id="57" name="Rectangle 56"/>
          <p:cNvSpPr/>
          <p:nvPr userDrawn="1"/>
        </p:nvSpPr>
        <p:spPr>
          <a:xfrm>
            <a:off x="0" y="0"/>
            <a:ext cx="9129008" cy="6378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grpSp>
        <p:nvGrpSpPr>
          <p:cNvPr id="4" name="Group 67"/>
          <p:cNvGrpSpPr/>
          <p:nvPr userDrawn="1"/>
        </p:nvGrpSpPr>
        <p:grpSpPr>
          <a:xfrm>
            <a:off x="341314" y="311151"/>
            <a:ext cx="829170" cy="438358"/>
            <a:chOff x="609600" y="528537"/>
            <a:chExt cx="1444734" cy="763789"/>
          </a:xfrm>
          <a:gradFill flip="none" rotWithShape="1">
            <a:gsLst>
              <a:gs pos="11000">
                <a:schemeClr val="accent2"/>
              </a:gs>
              <a:gs pos="100000">
                <a:schemeClr val="accent5"/>
              </a:gs>
            </a:gsLst>
            <a:lin ang="2700000" scaled="1"/>
            <a:tileRect/>
          </a:gradFill>
        </p:grpSpPr>
        <p:sp>
          <p:nvSpPr>
            <p:cNvPr id="60" name="Rectangle 59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3" name="Freeform 62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88" name="Rectangle 87"/>
          <p:cNvSpPr/>
          <p:nvPr userDrawn="1"/>
        </p:nvSpPr>
        <p:spPr>
          <a:xfrm>
            <a:off x="1" y="6541294"/>
            <a:ext cx="9129008" cy="3167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89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195480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C0C0C0"/>
                </a:solidFill>
                <a:latin typeface="+mj-lt"/>
              </a:rPr>
              <a:t>© 2011 Cisco and/or its affiliates. All rights reserved.</a:t>
            </a:r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90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9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36689"/>
            <a:ext cx="8112125" cy="2918779"/>
          </a:xfrm>
        </p:spPr>
        <p:txBody>
          <a:bodyPr/>
          <a:lstStyle>
            <a:lvl1pPr>
              <a:lnSpc>
                <a:spcPct val="90000"/>
              </a:lnSpc>
              <a:defRPr lang="en-US" sz="5400" b="0" kern="1200" spc="-200" baseline="0" dirty="0">
                <a:gradFill flip="none" rotWithShape="1">
                  <a:gsLst>
                    <a:gs pos="0">
                      <a:srgbClr val="55E6ED"/>
                    </a:gs>
                    <a:gs pos="80000">
                      <a:srgbClr val="009249"/>
                    </a:gs>
                  </a:gsLst>
                  <a:lin ang="120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8"/>
            <a:ext cx="8112126" cy="384175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lang="en-US" sz="2000" b="0" kern="1200" dirty="0">
                <a:solidFill>
                  <a:srgbClr val="6DB344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768852"/>
            <a:ext cx="8097838" cy="384175"/>
          </a:xfrm>
        </p:spPr>
        <p:txBody>
          <a:bodyPr/>
          <a:lstStyle>
            <a:lvl1pPr marL="0" indent="0">
              <a:buFontTx/>
              <a:buNone/>
              <a:defRPr lang="en-US" sz="1800" b="0" kern="1200" dirty="0">
                <a:solidFill>
                  <a:srgbClr val="6DB344"/>
                </a:solidFill>
                <a:latin typeface="+mj-lt"/>
                <a:ea typeface="+mn-ea"/>
                <a:cs typeface="+mn-cs"/>
              </a:defRPr>
            </a:lvl1pPr>
            <a:lvl2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Presenter Title</a:t>
            </a:r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1" hasCustomPrompt="1"/>
          </p:nvPr>
        </p:nvSpPr>
        <p:spPr>
          <a:xfrm>
            <a:off x="236538" y="5232770"/>
            <a:ext cx="8112125" cy="384175"/>
          </a:xfrm>
        </p:spPr>
        <p:txBody>
          <a:bodyPr/>
          <a:lstStyle>
            <a:lvl1pPr marL="0" indent="0">
              <a:buFontTx/>
              <a:buNone/>
              <a:defRPr lang="en-US" sz="1400" b="0" kern="1200" dirty="0">
                <a:solidFill>
                  <a:srgbClr val="6DB344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-12700" y="6141720"/>
            <a:ext cx="9156700" cy="71627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pic>
        <p:nvPicPr>
          <p:cNvPr id="17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</p:spPr>
      </p:pic>
      <p:sp>
        <p:nvSpPr>
          <p:cNvPr id="9" name="Rounded Rectangle 8"/>
          <p:cNvSpPr/>
          <p:nvPr userDrawn="1"/>
        </p:nvSpPr>
        <p:spPr>
          <a:xfrm>
            <a:off x="1823499" y="-3578087"/>
            <a:ext cx="1729740" cy="1401417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0" name="Rounded Rectangle 9"/>
          <p:cNvSpPr/>
          <p:nvPr userDrawn="1"/>
        </p:nvSpPr>
        <p:spPr>
          <a:xfrm>
            <a:off x="0" y="-645215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1" name="Rounded Rectangle 10"/>
          <p:cNvSpPr/>
          <p:nvPr userDrawn="1"/>
        </p:nvSpPr>
        <p:spPr>
          <a:xfrm rot="10800000">
            <a:off x="1013791" y="-645215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375620" y="1711187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105451" y="834887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4" name="Rounded Rectangle 13"/>
          <p:cNvSpPr/>
          <p:nvPr/>
        </p:nvSpPr>
        <p:spPr>
          <a:xfrm rot="10800000">
            <a:off x="3036073" y="-3377648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7744" y="484632"/>
            <a:ext cx="8755128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600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</a:t>
            </a:r>
            <a:br>
              <a:rPr lang="en-US" dirty="0" smtClean="0"/>
            </a:br>
            <a:r>
              <a:rPr lang="en-US" dirty="0" smtClean="0"/>
              <a:t>title style”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Confidential</a:t>
            </a:r>
          </a:p>
        </p:txBody>
      </p:sp>
      <p:sp>
        <p:nvSpPr>
          <p:cNvPr id="19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Confidential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248" y="5358903"/>
            <a:ext cx="8574685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2011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" grpId="0"/>
      <p:bldP spid="7" grpId="0" build="p">
        <p:tmplLst>
          <p:tmpl lvl="1">
            <p:tnLst>
              <p:par>
                <p:cTn xmlns:p14="http://schemas.microsoft.com/office/powerpoint/2010/main" presetID="10" presetClass="entr" presetSubtype="0" fill="hold" nodeType="with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</p:spPr>
      </p:pic>
      <p:sp>
        <p:nvSpPr>
          <p:cNvPr id="29" name="Rectangle 28"/>
          <p:cNvSpPr/>
          <p:nvPr/>
        </p:nvSpPr>
        <p:spPr>
          <a:xfrm>
            <a:off x="1891875" y="795528"/>
            <a:ext cx="534924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891874" y="4794352"/>
            <a:ext cx="5347552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1900238" y="795528"/>
            <a:ext cx="5329238" cy="4005072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4873438"/>
            <a:ext cx="5074070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</p:spPr>
      </p:pic>
      <p:sp>
        <p:nvSpPr>
          <p:cNvPr id="32" name="Rectangle 31"/>
          <p:cNvSpPr/>
          <p:nvPr/>
        </p:nvSpPr>
        <p:spPr>
          <a:xfrm>
            <a:off x="338328" y="310896"/>
            <a:ext cx="3273552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38328" y="310896"/>
            <a:ext cx="3273552" cy="2459736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29703" y="3429000"/>
            <a:ext cx="7009298" cy="1421928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</p:spPr>
      </p:pic>
      <p:sp>
        <p:nvSpPr>
          <p:cNvPr id="40" name="Rectangle 39"/>
          <p:cNvSpPr/>
          <p:nvPr/>
        </p:nvSpPr>
        <p:spPr>
          <a:xfrm>
            <a:off x="4992624" y="859536"/>
            <a:ext cx="3630168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992624" y="859536"/>
            <a:ext cx="3630168" cy="5029200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9703" y="728972"/>
            <a:ext cx="4349918" cy="1089529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</p:spPr>
      </p:pic>
      <p:sp>
        <p:nvSpPr>
          <p:cNvPr id="48" name="Rectangle 47"/>
          <p:cNvSpPr/>
          <p:nvPr/>
        </p:nvSpPr>
        <p:spPr>
          <a:xfrm>
            <a:off x="3668713" y="311149"/>
            <a:ext cx="326813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89" y="311149"/>
            <a:ext cx="3267861" cy="2660652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3" y="311149"/>
            <a:ext cx="3258612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24" y="311149"/>
            <a:ext cx="3272751" cy="2660652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011988" y="311149"/>
            <a:ext cx="1806574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7011988" y="311149"/>
            <a:ext cx="1806573" cy="1308101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63" y="3028951"/>
            <a:ext cx="25019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3028951"/>
            <a:ext cx="2516104" cy="3458934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3028951"/>
            <a:ext cx="4025374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3028951"/>
            <a:ext cx="4028516" cy="3458934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11988" y="1683657"/>
            <a:ext cx="1806574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7011988" y="1676400"/>
            <a:ext cx="1806573" cy="3449410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1988" y="5182960"/>
            <a:ext cx="1806574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7011988" y="5182960"/>
            <a:ext cx="1806573" cy="1304925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328" y="310896"/>
            <a:ext cx="8476488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333375" y="310896"/>
            <a:ext cx="8474869" cy="6054185"/>
          </a:xfrm>
          <a:ln>
            <a:solidFill>
              <a:schemeClr val="bg2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Photo placeholder</a:t>
            </a:r>
            <a:endParaRPr lang="en-US" dirty="0"/>
          </a:p>
        </p:txBody>
      </p:sp>
      <p:pic>
        <p:nvPicPr>
          <p:cNvPr id="3" name="Picture 2" descr="bottom ba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3375" y="6374862"/>
            <a:ext cx="8477250" cy="171450"/>
          </a:xfrm>
          <a:prstGeom prst="rect">
            <a:avLst/>
          </a:prstGeom>
        </p:spPr>
      </p:pic>
      <p:sp>
        <p:nvSpPr>
          <p:cNvPr id="11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C0C0C0"/>
                </a:solidFill>
                <a:latin typeface="+mj-lt"/>
                <a:ea typeface="+mn-ea"/>
                <a:cs typeface="+mn-cs"/>
              </a:rPr>
              <a:t>Cisco Confidential</a:t>
            </a: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C0C0C0"/>
                </a:solidFill>
                <a:latin typeface="+mj-lt"/>
              </a:rPr>
              <a:t>© 2011 Cisco and/or its affiliates. All rights reserved.</a:t>
            </a:r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</p:spPr>
      </p:pic>
      <p:sp>
        <p:nvSpPr>
          <p:cNvPr id="22" name="Rectangle 2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3" cstate="print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grpSp>
        <p:nvGrpSpPr>
          <p:cNvPr id="2" name="Group 3"/>
          <p:cNvGrpSpPr/>
          <p:nvPr userDrawn="1"/>
        </p:nvGrpSpPr>
        <p:grpSpPr>
          <a:xfrm>
            <a:off x="341314" y="6124575"/>
            <a:ext cx="787133" cy="416134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40" name="Rectangle 39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43" name="Freeform 42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</p:grpSp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2639917" y="778669"/>
            <a:ext cx="5897880" cy="4425696"/>
          </a:xfrm>
          <a:solidFill>
            <a:schemeClr val="tx1">
              <a:lumMod val="50000"/>
            </a:schemeClr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video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C0C0C0"/>
                </a:solidFill>
                <a:latin typeface="+mj-lt"/>
                <a:ea typeface="+mn-ea"/>
                <a:cs typeface="+mn-cs"/>
              </a:rPr>
              <a:t>Cisco Confidential</a:t>
            </a: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C0C0C0"/>
                </a:solidFill>
                <a:latin typeface="+mj-lt"/>
              </a:rPr>
              <a:t>© 2011 Cisco and/or its affiliates. All rights reserved.</a:t>
            </a:r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-animated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2" descr="C:\Documents and Settings\contractor\Desktop\Blue_Green_Gradient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</p:spPr>
      </p:pic>
      <p:sp>
        <p:nvSpPr>
          <p:cNvPr id="59" name="Rounded Rectangle 58"/>
          <p:cNvSpPr/>
          <p:nvPr userDrawn="1"/>
        </p:nvSpPr>
        <p:spPr>
          <a:xfrm>
            <a:off x="1823499" y="-3570592"/>
            <a:ext cx="1729740" cy="1401417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4" name="Rounded Rectangle 63"/>
          <p:cNvSpPr/>
          <p:nvPr userDrawn="1"/>
        </p:nvSpPr>
        <p:spPr>
          <a:xfrm>
            <a:off x="0" y="-637720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5" name="Rounded Rectangle 64"/>
          <p:cNvSpPr/>
          <p:nvPr userDrawn="1"/>
        </p:nvSpPr>
        <p:spPr>
          <a:xfrm rot="10800000">
            <a:off x="1013791" y="4248605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66" name="Rounded Rectangle 65"/>
          <p:cNvSpPr/>
          <p:nvPr userDrawn="1"/>
        </p:nvSpPr>
        <p:spPr>
          <a:xfrm>
            <a:off x="6585483" y="-2913279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7" name="Rounded Rectangle 66"/>
          <p:cNvSpPr/>
          <p:nvPr userDrawn="1"/>
        </p:nvSpPr>
        <p:spPr>
          <a:xfrm>
            <a:off x="8105451" y="5699195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8" name="Rounded Rectangle 67"/>
          <p:cNvSpPr/>
          <p:nvPr userDrawn="1"/>
        </p:nvSpPr>
        <p:spPr>
          <a:xfrm rot="10800000">
            <a:off x="3036073" y="1516172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9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2"/>
                </a:solidFill>
                <a:latin typeface="+mj-lt"/>
              </a:rPr>
              <a:t>Cisco Confidential</a:t>
            </a:r>
          </a:p>
        </p:txBody>
      </p:sp>
      <p:sp>
        <p:nvSpPr>
          <p:cNvPr id="7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2011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36689"/>
            <a:ext cx="8112125" cy="2918779"/>
          </a:xfrm>
        </p:spPr>
        <p:txBody>
          <a:bodyPr/>
          <a:lstStyle>
            <a:lvl1pPr>
              <a:lnSpc>
                <a:spcPct val="90000"/>
              </a:lnSpc>
              <a:defRPr lang="en-US" sz="5400" b="0" kern="1200" spc="-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8"/>
            <a:ext cx="8112126" cy="384175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lang="en-US" sz="20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768852"/>
            <a:ext cx="8097838" cy="384175"/>
          </a:xfrm>
        </p:spPr>
        <p:txBody>
          <a:bodyPr/>
          <a:lstStyle>
            <a:lvl1pPr marL="0" indent="0">
              <a:buFontTx/>
              <a:buNone/>
              <a:defRPr lang="en-US" sz="18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Presenter Title</a:t>
            </a:r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1" hasCustomPrompt="1"/>
          </p:nvPr>
        </p:nvSpPr>
        <p:spPr>
          <a:xfrm>
            <a:off x="236538" y="5232770"/>
            <a:ext cx="8112125" cy="384175"/>
          </a:xfrm>
        </p:spPr>
        <p:txBody>
          <a:bodyPr/>
          <a:lstStyle>
            <a:lvl1pPr marL="0" indent="0">
              <a:buFontTx/>
              <a:buNone/>
              <a:defRPr lang="en-US" sz="14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grpSp>
        <p:nvGrpSpPr>
          <p:cNvPr id="72" name="Group 38"/>
          <p:cNvGrpSpPr/>
          <p:nvPr userDrawn="1"/>
        </p:nvGrpSpPr>
        <p:grpSpPr>
          <a:xfrm>
            <a:off x="341314" y="311151"/>
            <a:ext cx="829170" cy="438358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73" name="Rectangle 72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6" name="Freeform 75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autoRev="1" fill="remove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2.77778E-6 -2.22045E-16 L -2.77778E-6 -1.425 " pathEditMode="fixed" rAng="0" ptsTypes="AA">
                                      <p:cBhvr>
                                        <p:cTn id="6" dur="4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1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96296E-6 L 3.05556E-6 0.88611 " pathEditMode="fixed" rAng="0" ptsTypes="AA">
                                      <p:cBhvr>
                                        <p:cTn id="8" dur="4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repeatCount="indefinite" accel="50000" decel="50000" autoRev="1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2.5E-6 3.7037E-6 L -2.5E-6 -1.33195 " pathEditMode="fixed" rAng="0" ptsTypes="AA">
                                      <p:cBhvr>
                                        <p:cTn id="10" dur="4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repeatCount="indefinite" accel="50000" decel="50000" autoRev="1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animMotion origin="layout" path="M -1.94444E-6 4.07407E-6 L -1.94444E-6 -1.42084 " pathEditMode="fixed" rAng="0" ptsTypes="AA">
                                      <p:cBhvr>
                                        <p:cTn id="12" dur="4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1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indefinite" accel="50000" decel="50000" autoRev="1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1.94444E-6 4.07407E-6 L 1.94444E-6 0.81944 " pathEditMode="fixed" rAng="0" ptsTypes="AA">
                                      <p:cBhvr>
                                        <p:cTn id="14" dur="4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accel="50000" decel="50000" autoRev="1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animMotion origin="layout" path="M -3.61111E-6 2.59259E-6 L -3.61111E-6 1.19028 " pathEditMode="fixed" rAng="0" ptsTypes="AA">
                                      <p:cBhvr>
                                        <p:cTn id="16" dur="4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green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</p:spPr>
      </p:pic>
      <p:sp>
        <p:nvSpPr>
          <p:cNvPr id="20" name="Rectangle 19"/>
          <p:cNvSpPr>
            <a:spLocks noChangeArrowheads="1"/>
          </p:cNvSpPr>
          <p:nvPr userDrawn="1"/>
        </p:nvSpPr>
        <p:spPr bwMode="black">
          <a:xfrm>
            <a:off x="6312989" y="3708603"/>
            <a:ext cx="116616" cy="44182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6992342" y="3697605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5824831" y="3697605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/>
        </p:nvSpPr>
        <p:spPr bwMode="black">
          <a:xfrm>
            <a:off x="7452023" y="3697605"/>
            <a:ext cx="463750" cy="466297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6580117" y="3697605"/>
            <a:ext cx="302387" cy="466297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5592955" y="3082440"/>
            <a:ext cx="109835" cy="22703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5900764" y="2930180"/>
            <a:ext cx="109835" cy="379291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6203154" y="2720822"/>
            <a:ext cx="109835" cy="69876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6510963" y="2930181"/>
            <a:ext cx="109835" cy="3792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6811994" y="3082440"/>
            <a:ext cx="116616" cy="227031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7119806" y="293018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7427618" y="2720823"/>
            <a:ext cx="111191" cy="698766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7730002" y="293018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8037814" y="3082440"/>
            <a:ext cx="111191" cy="227031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"/>
                            </p:stCondLst>
                            <p:childTnLst>
                              <p:par>
                                <p:cTn id="1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-4.72222E-6 0.09143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5E-6 0.11157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4.72222E-6 0.09143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6 L -2.77778E-6 0.11157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5.55556E-7 0.09143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4.72222E-6 -0.10764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4.44444E-6 -0.10764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-2.22222E-6 -0.10764 " pathEditMode="relative" rAng="0" ptsTypes="AA">
                                      <p:cBhvr>
                                        <p:cTn id="55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33333E-6 L 1.11111E-6 -0.10764 " pathEditMode="relative" rAng="0" ptsTypes="AA">
                                      <p:cBhvr>
                                        <p:cTn id="57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9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Complex_Gradient7.jpg"/>
          <p:cNvPicPr>
            <a:picLocks noChangeAspect="1"/>
          </p:cNvPicPr>
          <p:nvPr userDrawn="1"/>
        </p:nvPicPr>
        <p:blipFill>
          <a:blip r:embed="rId2" cstate="print"/>
          <a:srcRect l="1695" r="1443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Complex_Gradient7.jpg"/>
          <p:cNvPicPr>
            <a:picLocks noChangeAspect="1"/>
          </p:cNvPicPr>
          <p:nvPr userDrawn="1"/>
        </p:nvPicPr>
        <p:blipFill>
          <a:blip r:embed="rId2" cstate="print"/>
          <a:srcRect l="1695" r="1443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black">
          <a:xfrm>
            <a:off x="6312989" y="3708603"/>
            <a:ext cx="116616" cy="44182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5" name="Freeform 34"/>
          <p:cNvSpPr>
            <a:spLocks/>
          </p:cNvSpPr>
          <p:nvPr/>
        </p:nvSpPr>
        <p:spPr bwMode="black">
          <a:xfrm>
            <a:off x="6992342" y="3697605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6" name="Freeform 35"/>
          <p:cNvSpPr>
            <a:spLocks/>
          </p:cNvSpPr>
          <p:nvPr userDrawn="1"/>
        </p:nvSpPr>
        <p:spPr bwMode="black">
          <a:xfrm>
            <a:off x="5824831" y="3697605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7" name="Freeform 36"/>
          <p:cNvSpPr>
            <a:spLocks noEditPoints="1"/>
          </p:cNvSpPr>
          <p:nvPr/>
        </p:nvSpPr>
        <p:spPr bwMode="black">
          <a:xfrm>
            <a:off x="7452023" y="3697605"/>
            <a:ext cx="463750" cy="466297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8" name="Freeform 37"/>
          <p:cNvSpPr>
            <a:spLocks/>
          </p:cNvSpPr>
          <p:nvPr/>
        </p:nvSpPr>
        <p:spPr bwMode="black">
          <a:xfrm>
            <a:off x="6580117" y="3697605"/>
            <a:ext cx="302387" cy="466297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9" name="Freeform 38"/>
          <p:cNvSpPr>
            <a:spLocks/>
          </p:cNvSpPr>
          <p:nvPr/>
        </p:nvSpPr>
        <p:spPr bwMode="black">
          <a:xfrm>
            <a:off x="5592955" y="3082440"/>
            <a:ext cx="109835" cy="22703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0" name="Freeform 39"/>
          <p:cNvSpPr>
            <a:spLocks/>
          </p:cNvSpPr>
          <p:nvPr/>
        </p:nvSpPr>
        <p:spPr bwMode="black">
          <a:xfrm>
            <a:off x="5900764" y="2930180"/>
            <a:ext cx="109835" cy="379291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1" name="Freeform 40"/>
          <p:cNvSpPr>
            <a:spLocks/>
          </p:cNvSpPr>
          <p:nvPr/>
        </p:nvSpPr>
        <p:spPr bwMode="black">
          <a:xfrm>
            <a:off x="6203154" y="2720822"/>
            <a:ext cx="109835" cy="69876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2" name="Freeform 41"/>
          <p:cNvSpPr>
            <a:spLocks/>
          </p:cNvSpPr>
          <p:nvPr/>
        </p:nvSpPr>
        <p:spPr bwMode="black">
          <a:xfrm>
            <a:off x="6510963" y="2930181"/>
            <a:ext cx="109835" cy="3792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3" name="Freeform 42"/>
          <p:cNvSpPr>
            <a:spLocks/>
          </p:cNvSpPr>
          <p:nvPr/>
        </p:nvSpPr>
        <p:spPr bwMode="black">
          <a:xfrm>
            <a:off x="6811994" y="3082440"/>
            <a:ext cx="116616" cy="227031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4" name="Freeform 43"/>
          <p:cNvSpPr>
            <a:spLocks/>
          </p:cNvSpPr>
          <p:nvPr/>
        </p:nvSpPr>
        <p:spPr bwMode="black">
          <a:xfrm>
            <a:off x="7119806" y="293018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5" name="Freeform 44"/>
          <p:cNvSpPr>
            <a:spLocks/>
          </p:cNvSpPr>
          <p:nvPr/>
        </p:nvSpPr>
        <p:spPr bwMode="black">
          <a:xfrm>
            <a:off x="7427618" y="2720823"/>
            <a:ext cx="111191" cy="698766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6" name="Freeform 45"/>
          <p:cNvSpPr>
            <a:spLocks/>
          </p:cNvSpPr>
          <p:nvPr/>
        </p:nvSpPr>
        <p:spPr bwMode="black">
          <a:xfrm>
            <a:off x="7730002" y="293018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7" name="Freeform 46"/>
          <p:cNvSpPr>
            <a:spLocks/>
          </p:cNvSpPr>
          <p:nvPr/>
        </p:nvSpPr>
        <p:spPr bwMode="black">
          <a:xfrm>
            <a:off x="8037814" y="3082440"/>
            <a:ext cx="111191" cy="227031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"/>
                            </p:stCondLst>
                            <p:childTnLst>
                              <p:par>
                                <p:cTn id="1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-4.72222E-6 0.09143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5E-6 0.11157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4.72222E-6 0.09143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6 L -2.77778E-6 0.11157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5.55556E-7 0.09143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4.72222E-6 -0.10764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4.44444E-6 -0.10764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-2.22222E-6 -0.10764 " pathEditMode="relative" rAng="0" ptsTypes="AA">
                                      <p:cBhvr>
                                        <p:cTn id="55" dur="700" spd="-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33333E-6 L 1.11111E-6 -0.10764 " pathEditMode="relative" rAng="0" ptsTypes="AA">
                                      <p:cBhvr>
                                        <p:cTn id="57" dur="700" spd="-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9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947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058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291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292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098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30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 userDrawn="1"/>
        </p:nvGrpSpPr>
        <p:grpSpPr>
          <a:xfrm>
            <a:off x="-12700" y="-2056029"/>
            <a:ext cx="9847891" cy="19379146"/>
            <a:chOff x="-12700" y="-2056029"/>
            <a:chExt cx="9847891" cy="19379146"/>
          </a:xfrm>
        </p:grpSpPr>
        <p:pic>
          <p:nvPicPr>
            <p:cNvPr id="32" name="Picture 2" descr="C:\Documents and Settings\contractor\Desktop\Blue_Green_Gradient.pn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2700" y="0"/>
              <a:ext cx="9156700" cy="6858000"/>
            </a:xfrm>
            <a:prstGeom prst="rect">
              <a:avLst/>
            </a:prstGeom>
            <a:noFill/>
          </p:spPr>
        </p:pic>
        <p:sp>
          <p:nvSpPr>
            <p:cNvPr id="33" name="Rounded Rectangle 32"/>
            <p:cNvSpPr/>
            <p:nvPr userDrawn="1"/>
          </p:nvSpPr>
          <p:spPr>
            <a:xfrm>
              <a:off x="1823499" y="3308943"/>
              <a:ext cx="1729740" cy="1401417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  <a:alpha val="18000"/>
                  </a:schemeClr>
                </a:gs>
                <a:gs pos="100000">
                  <a:schemeClr val="accent1">
                    <a:shade val="100000"/>
                    <a:satMod val="115000"/>
                    <a:alpha val="2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34" name="Rounded Rectangle 33"/>
            <p:cNvSpPr/>
            <p:nvPr userDrawn="1"/>
          </p:nvSpPr>
          <p:spPr>
            <a:xfrm>
              <a:off x="0" y="1236689"/>
              <a:ext cx="1729740" cy="814843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  <a:alpha val="18000"/>
                  </a:schemeClr>
                </a:gs>
                <a:gs pos="100000">
                  <a:schemeClr val="accent1">
                    <a:shade val="100000"/>
                    <a:satMod val="115000"/>
                    <a:alpha val="2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35" name="Rounded Rectangle 34"/>
            <p:cNvSpPr/>
            <p:nvPr userDrawn="1"/>
          </p:nvSpPr>
          <p:spPr>
            <a:xfrm rot="10800000">
              <a:off x="1013791" y="4248605"/>
              <a:ext cx="1729740" cy="814843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057550">
                    <a:alpha val="46000"/>
                  </a:srgbClr>
                </a:gs>
                <a:gs pos="100000">
                  <a:schemeClr val="accent1">
                    <a:shade val="100000"/>
                    <a:satMod val="115000"/>
                    <a:alpha val="2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lang="en-US" sz="1800" kern="1200" dirty="0">
                <a:solidFill>
                  <a:schemeClr val="lt1"/>
                </a:solidFill>
                <a:latin typeface="+mj-lt"/>
                <a:ea typeface="+mn-ea"/>
                <a:cs typeface="+mn-cs"/>
              </a:endParaRPr>
            </a:p>
          </p:txBody>
        </p:sp>
        <p:sp>
          <p:nvSpPr>
            <p:cNvPr id="36" name="Rounded Rectangle 35"/>
            <p:cNvSpPr/>
            <p:nvPr userDrawn="1"/>
          </p:nvSpPr>
          <p:spPr>
            <a:xfrm>
              <a:off x="6585483" y="-2056029"/>
              <a:ext cx="1729740" cy="814843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4">
                    <a:lumMod val="75000"/>
                    <a:alpha val="28000"/>
                  </a:schemeClr>
                </a:gs>
                <a:gs pos="100000">
                  <a:schemeClr val="accent4">
                    <a:lumMod val="75000"/>
                    <a:alpha val="29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37" name="Rounded Rectangle 36"/>
            <p:cNvSpPr/>
            <p:nvPr userDrawn="1"/>
          </p:nvSpPr>
          <p:spPr>
            <a:xfrm>
              <a:off x="8105451" y="2783785"/>
              <a:ext cx="1729740" cy="814843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4">
                    <a:lumMod val="75000"/>
                    <a:alpha val="28000"/>
                  </a:schemeClr>
                </a:gs>
                <a:gs pos="100000">
                  <a:schemeClr val="accent4">
                    <a:lumMod val="75000"/>
                    <a:alpha val="29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38" name="Rounded Rectangle 37"/>
            <p:cNvSpPr/>
            <p:nvPr userDrawn="1"/>
          </p:nvSpPr>
          <p:spPr>
            <a:xfrm rot="10800000">
              <a:off x="3036073" y="174390"/>
              <a:ext cx="1729740" cy="814843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057550">
                    <a:alpha val="46000"/>
                  </a:srgbClr>
                </a:gs>
                <a:gs pos="100000">
                  <a:schemeClr val="accent1">
                    <a:shade val="100000"/>
                    <a:satMod val="115000"/>
                    <a:alpha val="2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</p:grpSp>
      <p:sp>
        <p:nvSpPr>
          <p:cNvPr id="69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2"/>
                </a:solidFill>
                <a:latin typeface="+mj-lt"/>
              </a:rPr>
              <a:t>Cisco Confidential</a:t>
            </a:r>
          </a:p>
        </p:txBody>
      </p:sp>
      <p:sp>
        <p:nvSpPr>
          <p:cNvPr id="7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2012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36689"/>
            <a:ext cx="8112125" cy="2918779"/>
          </a:xfrm>
        </p:spPr>
        <p:txBody>
          <a:bodyPr/>
          <a:lstStyle>
            <a:lvl1pPr>
              <a:lnSpc>
                <a:spcPct val="90000"/>
              </a:lnSpc>
              <a:defRPr lang="en-US" sz="5400" b="0" kern="1200" spc="-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8"/>
            <a:ext cx="8112126" cy="384175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lang="en-US" sz="20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768852"/>
            <a:ext cx="8097838" cy="384175"/>
          </a:xfrm>
        </p:spPr>
        <p:txBody>
          <a:bodyPr/>
          <a:lstStyle>
            <a:lvl1pPr marL="0" indent="0">
              <a:buFontTx/>
              <a:buNone/>
              <a:defRPr lang="en-US" sz="18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Presenter Title</a:t>
            </a:r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1" hasCustomPrompt="1"/>
          </p:nvPr>
        </p:nvSpPr>
        <p:spPr>
          <a:xfrm>
            <a:off x="236538" y="5232770"/>
            <a:ext cx="8112125" cy="384175"/>
          </a:xfrm>
        </p:spPr>
        <p:txBody>
          <a:bodyPr/>
          <a:lstStyle>
            <a:lvl1pPr marL="0" indent="0">
              <a:buFontTx/>
              <a:buNone/>
              <a:defRPr lang="en-US" sz="14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grpSp>
        <p:nvGrpSpPr>
          <p:cNvPr id="4" name="Group 38"/>
          <p:cNvGrpSpPr/>
          <p:nvPr userDrawn="1"/>
        </p:nvGrpSpPr>
        <p:grpSpPr>
          <a:xfrm>
            <a:off x="341314" y="311151"/>
            <a:ext cx="829170" cy="438358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73" name="Rectangle 72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6" name="Freeform 75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C0C0C0"/>
                </a:solidFill>
                <a:latin typeface="+mj-lt"/>
                <a:ea typeface="+mn-ea"/>
                <a:cs typeface="+mn-cs"/>
              </a:rPr>
              <a:t>Cisco Confidential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C0C0C0"/>
                </a:solidFill>
                <a:latin typeface="+mj-lt"/>
              </a:rPr>
              <a:t>© 2011 Cisco and/or its affiliates. All rights reserved.</a:t>
            </a:r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148609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3158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082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03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332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Slide-animated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2" descr="C:\Documents and Settings\contractor\Desktop\Blue_Green_Gradient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</p:spPr>
      </p:pic>
      <p:sp>
        <p:nvSpPr>
          <p:cNvPr id="59" name="Rounded Rectangle 58"/>
          <p:cNvSpPr/>
          <p:nvPr userDrawn="1"/>
        </p:nvSpPr>
        <p:spPr>
          <a:xfrm>
            <a:off x="1823499" y="-3570592"/>
            <a:ext cx="1729740" cy="1401417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4" name="Rounded Rectangle 63"/>
          <p:cNvSpPr/>
          <p:nvPr userDrawn="1"/>
        </p:nvSpPr>
        <p:spPr>
          <a:xfrm>
            <a:off x="0" y="-637720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5" name="Rounded Rectangle 64"/>
          <p:cNvSpPr/>
          <p:nvPr userDrawn="1"/>
        </p:nvSpPr>
        <p:spPr>
          <a:xfrm rot="10800000">
            <a:off x="1013791" y="4248605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66" name="Rounded Rectangle 65"/>
          <p:cNvSpPr/>
          <p:nvPr userDrawn="1"/>
        </p:nvSpPr>
        <p:spPr>
          <a:xfrm>
            <a:off x="6585483" y="-2913279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7" name="Rounded Rectangle 66"/>
          <p:cNvSpPr/>
          <p:nvPr userDrawn="1"/>
        </p:nvSpPr>
        <p:spPr>
          <a:xfrm>
            <a:off x="8105451" y="5699195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8" name="Rounded Rectangle 67"/>
          <p:cNvSpPr/>
          <p:nvPr userDrawn="1"/>
        </p:nvSpPr>
        <p:spPr>
          <a:xfrm rot="10800000">
            <a:off x="3036073" y="1516172"/>
            <a:ext cx="172974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9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2"/>
                </a:solidFill>
                <a:latin typeface="+mj-lt"/>
              </a:rPr>
              <a:t>Cisco Confidential</a:t>
            </a:r>
          </a:p>
        </p:txBody>
      </p:sp>
      <p:sp>
        <p:nvSpPr>
          <p:cNvPr id="7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2011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7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36689"/>
            <a:ext cx="8112125" cy="2918779"/>
          </a:xfrm>
        </p:spPr>
        <p:txBody>
          <a:bodyPr/>
          <a:lstStyle>
            <a:lvl1pPr>
              <a:lnSpc>
                <a:spcPct val="90000"/>
              </a:lnSpc>
              <a:defRPr lang="en-US" sz="5400" b="0" kern="1200" spc="-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8"/>
            <a:ext cx="8112126" cy="384175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lang="en-US" sz="20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768852"/>
            <a:ext cx="8097838" cy="384175"/>
          </a:xfrm>
        </p:spPr>
        <p:txBody>
          <a:bodyPr/>
          <a:lstStyle>
            <a:lvl1pPr marL="0" indent="0">
              <a:buFontTx/>
              <a:buNone/>
              <a:defRPr lang="en-US" sz="18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Presenter Title</a:t>
            </a:r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1" hasCustomPrompt="1"/>
          </p:nvPr>
        </p:nvSpPr>
        <p:spPr>
          <a:xfrm>
            <a:off x="236538" y="5232770"/>
            <a:ext cx="8112125" cy="384175"/>
          </a:xfrm>
        </p:spPr>
        <p:txBody>
          <a:bodyPr/>
          <a:lstStyle>
            <a:lvl1pPr marL="0" indent="0">
              <a:buFontTx/>
              <a:buNone/>
              <a:defRPr lang="en-US" sz="14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grpSp>
        <p:nvGrpSpPr>
          <p:cNvPr id="72" name="Group 38"/>
          <p:cNvGrpSpPr/>
          <p:nvPr userDrawn="1"/>
        </p:nvGrpSpPr>
        <p:grpSpPr>
          <a:xfrm>
            <a:off x="341314" y="311151"/>
            <a:ext cx="829170" cy="438358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73" name="Rectangle 72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6" name="Freeform 75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autoRev="1" fill="remove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2.77778E-6 -2.22045E-16 L -2.77778E-6 -1.425 " pathEditMode="fixed" rAng="0" ptsTypes="AA">
                                      <p:cBhvr>
                                        <p:cTn id="6" dur="4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1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96296E-6 L 3.05556E-6 0.88611 " pathEditMode="fixed" rAng="0" ptsTypes="AA">
                                      <p:cBhvr>
                                        <p:cTn id="8" dur="4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repeatCount="indefinite" accel="50000" decel="50000" autoRev="1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2.5E-6 3.7037E-6 L -2.5E-6 -1.33195 " pathEditMode="fixed" rAng="0" ptsTypes="AA">
                                      <p:cBhvr>
                                        <p:cTn id="10" dur="4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repeatCount="indefinite" accel="50000" decel="50000" autoRev="1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animMotion origin="layout" path="M -1.94444E-6 4.07407E-6 L -1.94444E-6 -1.42084 " pathEditMode="fixed" rAng="0" ptsTypes="AA">
                                      <p:cBhvr>
                                        <p:cTn id="12" dur="4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1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indefinite" accel="50000" decel="50000" autoRev="1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1.94444E-6 4.07407E-6 L 1.94444E-6 0.81944 " pathEditMode="fixed" rAng="0" ptsTypes="AA">
                                      <p:cBhvr>
                                        <p:cTn id="14" dur="4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accel="50000" decel="50000" autoRev="1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animMotion origin="layout" path="M -3.61111E-6 2.59259E-6 L -3.61111E-6 1.19028 " pathEditMode="fixed" rAng="0" ptsTypes="AA">
                                      <p:cBhvr>
                                        <p:cTn id="16" dur="4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44168"/>
            <a:ext cx="8578850" cy="4965192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 noChangeAspect="1"/>
          </p:cNvSpPr>
          <p:nvPr>
            <p:ph type="body" sz="quarter" idx="10"/>
          </p:nvPr>
        </p:nvSpPr>
        <p:spPr>
          <a:xfrm>
            <a:off x="239713" y="1339745"/>
            <a:ext cx="4122425" cy="4965700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rgbClr val="435153"/>
                </a:solidFill>
                <a:latin typeface="+mj-lt"/>
              </a:defRPr>
            </a:lvl2pPr>
            <a:lvl3pPr>
              <a:defRPr sz="1200">
                <a:solidFill>
                  <a:srgbClr val="435153"/>
                </a:solidFill>
                <a:latin typeface="+mj-lt"/>
              </a:defRPr>
            </a:lvl3pPr>
            <a:lvl4pPr>
              <a:defRPr sz="1100">
                <a:solidFill>
                  <a:srgbClr val="435153"/>
                </a:solidFill>
                <a:latin typeface="+mj-lt"/>
              </a:defRPr>
            </a:lvl4pPr>
            <a:lvl5pPr>
              <a:defRPr sz="1100"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rgbClr val="435153"/>
                </a:solidFill>
                <a:latin typeface="+mj-lt"/>
              </a:defRPr>
            </a:lvl2pPr>
            <a:lvl3pPr>
              <a:defRPr sz="1200">
                <a:solidFill>
                  <a:srgbClr val="435153"/>
                </a:solidFill>
                <a:latin typeface="+mj-lt"/>
              </a:defRPr>
            </a:lvl3pPr>
            <a:lvl4pPr>
              <a:defRPr sz="1100">
                <a:solidFill>
                  <a:srgbClr val="435153"/>
                </a:solidFill>
                <a:latin typeface="+mj-lt"/>
              </a:defRPr>
            </a:lvl4pPr>
            <a:lvl5pPr>
              <a:defRPr sz="1100"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contractor\Desktop\Pattern_Half_P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" y="3102726"/>
            <a:ext cx="8477250" cy="3438525"/>
          </a:xfrm>
          <a:prstGeom prst="rect">
            <a:avLst/>
          </a:prstGeom>
          <a:noFill/>
        </p:spPr>
      </p:pic>
      <p:sp>
        <p:nvSpPr>
          <p:cNvPr id="26" name="Rectangle 25"/>
          <p:cNvSpPr/>
          <p:nvPr userDrawn="1"/>
        </p:nvSpPr>
        <p:spPr>
          <a:xfrm>
            <a:off x="217357" y="3020518"/>
            <a:ext cx="8694295" cy="3357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3"/>
            <a:ext cx="8112125" cy="2407042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-150" baseline="0" dirty="0">
                <a:gradFill flip="none" rotWithShape="1">
                  <a:gsLst>
                    <a:gs pos="0">
                      <a:srgbClr val="55E6ED"/>
                    </a:gs>
                    <a:gs pos="80000">
                      <a:srgbClr val="009249"/>
                    </a:gs>
                  </a:gsLst>
                  <a:lin ang="120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C0C0C0"/>
                </a:solidFill>
                <a:latin typeface="+mj-lt"/>
              </a:rPr>
              <a:t>© 2011 Cisco and/or its affiliates. All rights reserved.</a:t>
            </a:r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pic>
        <p:nvPicPr>
          <p:cNvPr id="13" name="Picture 12" descr="bottom bar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33375" y="6378339"/>
            <a:ext cx="8477250" cy="162912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1.94444E-6 -0.48102 " pathEditMode="relative" rAng="0" ptsTypes="AA">
                                      <p:cBhvr>
                                        <p:cTn id="6" dur="16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contractor\Desktop\Pattern_Half_P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" y="3102726"/>
            <a:ext cx="8477250" cy="3438525"/>
          </a:xfrm>
          <a:prstGeom prst="rect">
            <a:avLst/>
          </a:prstGeom>
          <a:noFill/>
        </p:spPr>
      </p:pic>
      <p:sp>
        <p:nvSpPr>
          <p:cNvPr id="26" name="Rectangle 25"/>
          <p:cNvSpPr/>
          <p:nvPr userDrawn="1"/>
        </p:nvSpPr>
        <p:spPr>
          <a:xfrm>
            <a:off x="217357" y="3020519"/>
            <a:ext cx="8694295" cy="17576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967967"/>
            <a:ext cx="8112125" cy="2407042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-150" baseline="0" dirty="0">
                <a:gradFill flip="none" rotWithShape="1">
                  <a:gsLst>
                    <a:gs pos="0">
                      <a:srgbClr val="55E6ED"/>
                    </a:gs>
                    <a:gs pos="80000">
                      <a:srgbClr val="009249"/>
                    </a:gs>
                  </a:gsLst>
                  <a:lin ang="120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C0C0C0"/>
                </a:solidFill>
                <a:latin typeface="+mj-lt"/>
              </a:rPr>
              <a:t>© 2011 Cisco and/or its affiliates. All rights reserved.</a:t>
            </a:r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pic>
        <p:nvPicPr>
          <p:cNvPr id="13" name="Picture 12" descr="bottom bar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33375" y="6378339"/>
            <a:ext cx="8477250" cy="162912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44168"/>
            <a:ext cx="8578850" cy="4965192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 noChangeAspect="1"/>
          </p:cNvSpPr>
          <p:nvPr>
            <p:ph type="body" sz="quarter" idx="10"/>
          </p:nvPr>
        </p:nvSpPr>
        <p:spPr>
          <a:xfrm>
            <a:off x="239713" y="1339745"/>
            <a:ext cx="4122425" cy="4965700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rgbClr val="435153"/>
                </a:solidFill>
                <a:latin typeface="+mj-lt"/>
              </a:defRPr>
            </a:lvl2pPr>
            <a:lvl3pPr>
              <a:defRPr sz="1200">
                <a:solidFill>
                  <a:srgbClr val="435153"/>
                </a:solidFill>
                <a:latin typeface="+mj-lt"/>
              </a:defRPr>
            </a:lvl3pPr>
            <a:lvl4pPr>
              <a:defRPr sz="1100">
                <a:solidFill>
                  <a:srgbClr val="435153"/>
                </a:solidFill>
                <a:latin typeface="+mj-lt"/>
              </a:defRPr>
            </a:lvl4pPr>
            <a:lvl5pPr>
              <a:defRPr sz="1100"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rgbClr val="435153"/>
                </a:solidFill>
                <a:latin typeface="+mj-lt"/>
              </a:defRPr>
            </a:lvl2pPr>
            <a:lvl3pPr>
              <a:defRPr sz="1200">
                <a:solidFill>
                  <a:srgbClr val="435153"/>
                </a:solidFill>
                <a:latin typeface="+mj-lt"/>
              </a:defRPr>
            </a:lvl3pPr>
            <a:lvl4pPr>
              <a:defRPr sz="1100">
                <a:solidFill>
                  <a:srgbClr val="435153"/>
                </a:solidFill>
                <a:latin typeface="+mj-lt"/>
              </a:defRPr>
            </a:lvl4pPr>
            <a:lvl5pPr>
              <a:defRPr sz="1100"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5221224" y="1747683"/>
            <a:ext cx="3236976" cy="646331"/>
          </a:xfrm>
        </p:spPr>
        <p:txBody>
          <a:bodyPr>
            <a:noAutofit/>
          </a:bodyPr>
          <a:lstStyle>
            <a:lvl1pPr marL="114300" indent="-114300" algn="l" defTabSz="9144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2000" kern="1200" dirty="0" smtClean="0">
                <a:gradFill>
                  <a:gsLst>
                    <a:gs pos="0">
                      <a:schemeClr val="tx1"/>
                    </a:gs>
                    <a:gs pos="47000">
                      <a:schemeClr val="accent2"/>
                    </a:gs>
                    <a:gs pos="100000">
                      <a:schemeClr val="accent4"/>
                    </a:gs>
                  </a:gsLst>
                  <a:lin ang="3600000" scaled="0"/>
                </a:gradFill>
                <a:latin typeface="+mj-lt"/>
                <a:ea typeface="+mn-ea"/>
                <a:cs typeface="+mn-cs"/>
              </a:defRPr>
            </a:lvl1pPr>
            <a:lvl2pPr marL="114300" indent="-114300" algn="l" defTabSz="914400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2pPr>
            <a:lvl3pPr marL="114300" indent="-114300" algn="l" defTabSz="914400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3pPr>
            <a:lvl4pPr marL="114300" indent="-114300" algn="l" defTabSz="914400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4pPr>
            <a:lvl5pPr marL="114300" indent="-114300" algn="l" defTabSz="914400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“This is the sample </a:t>
            </a:r>
            <a:br>
              <a:rPr lang="en-US" dirty="0" smtClean="0"/>
            </a:br>
            <a:r>
              <a:rPr lang="en-US" dirty="0" smtClean="0"/>
              <a:t>pull quote.”</a:t>
            </a:r>
          </a:p>
        </p:txBody>
      </p:sp>
      <p:sp>
        <p:nvSpPr>
          <p:cNvPr id="11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2568027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C0C0C0"/>
                </a:solidFill>
                <a:latin typeface="+mj-lt"/>
                <a:ea typeface="+mn-ea"/>
                <a:cs typeface="+mn-cs"/>
              </a:rPr>
              <a:t>© 2011 Cisco and/or its affiliates. All rights reserved.</a:t>
            </a:r>
            <a:endParaRPr lang="en-US" sz="600" kern="1200" dirty="0">
              <a:solidFill>
                <a:srgbClr val="C0C0C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5334000" y="4876800"/>
            <a:ext cx="3200400" cy="457200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Source Name</a:t>
            </a:r>
            <a:endParaRPr lang="en-US" dirty="0"/>
          </a:p>
        </p:txBody>
      </p:sp>
      <p:pic>
        <p:nvPicPr>
          <p:cNvPr id="9" name="Picture 8" descr="bottom ba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3375" y="6378339"/>
            <a:ext cx="8477250" cy="162912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9" Type="http://schemas.openxmlformats.org/officeDocument/2006/relationships/slideLayout" Target="../slideLayouts/slideLayout9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3" Type="http://schemas.openxmlformats.org/officeDocument/2006/relationships/slideLayout" Target="../slideLayouts/slideLayout33.xml"/><Relationship Id="rId34" Type="http://schemas.openxmlformats.org/officeDocument/2006/relationships/theme" Target="../theme/theme1.xml"/><Relationship Id="rId3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47.xml"/><Relationship Id="rId15" Type="http://schemas.openxmlformats.org/officeDocument/2006/relationships/theme" Target="../theme/theme2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1" y="1339745"/>
            <a:ext cx="8551441" cy="4965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C0C0C0"/>
                </a:solidFill>
                <a:latin typeface="+mj-lt"/>
              </a:rPr>
              <a:t>© 2012 Cisco and/or its affiliates. All rights reserved.</a:t>
            </a:r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pic>
        <p:nvPicPr>
          <p:cNvPr id="13" name="Picture 12" descr="bottom bar.jpg"/>
          <p:cNvPicPr>
            <a:picLocks noChangeAspect="1"/>
          </p:cNvPicPr>
          <p:nvPr/>
        </p:nvPicPr>
        <p:blipFill>
          <a:blip r:embed="rId35" cstate="print"/>
          <a:stretch>
            <a:fillRect/>
          </a:stretch>
        </p:blipFill>
        <p:spPr>
          <a:xfrm>
            <a:off x="333375" y="6378339"/>
            <a:ext cx="8477250" cy="1629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35" r:id="rId2"/>
    <p:sldLayoutId id="2147483936" r:id="rId3"/>
    <p:sldLayoutId id="2147483937" r:id="rId4"/>
    <p:sldLayoutId id="2147483900" r:id="rId5"/>
    <p:sldLayoutId id="2147483930" r:id="rId6"/>
    <p:sldLayoutId id="2147483901" r:id="rId7"/>
    <p:sldLayoutId id="2147483902" r:id="rId8"/>
    <p:sldLayoutId id="2147483903" r:id="rId9"/>
    <p:sldLayoutId id="2147483904" r:id="rId10"/>
    <p:sldLayoutId id="2147483905" r:id="rId11"/>
    <p:sldLayoutId id="2147483906" r:id="rId12"/>
    <p:sldLayoutId id="2147483907" r:id="rId13"/>
    <p:sldLayoutId id="2147483908" r:id="rId14"/>
    <p:sldLayoutId id="2147483909" r:id="rId15"/>
    <p:sldLayoutId id="2147483910" r:id="rId16"/>
    <p:sldLayoutId id="2147483911" r:id="rId17"/>
    <p:sldLayoutId id="2147483931" r:id="rId18"/>
    <p:sldLayoutId id="2147483912" r:id="rId19"/>
    <p:sldLayoutId id="2147483913" r:id="rId20"/>
    <p:sldLayoutId id="2147483914" r:id="rId21"/>
    <p:sldLayoutId id="2147483915" r:id="rId22"/>
    <p:sldLayoutId id="2147483916" r:id="rId23"/>
    <p:sldLayoutId id="2147483917" r:id="rId24"/>
    <p:sldLayoutId id="2147483918" r:id="rId25"/>
    <p:sldLayoutId id="2147483919" r:id="rId26"/>
    <p:sldLayoutId id="2147483921" r:id="rId27"/>
    <p:sldLayoutId id="2147483922" r:id="rId28"/>
    <p:sldLayoutId id="2147483923" r:id="rId29"/>
    <p:sldLayoutId id="2147483924" r:id="rId30"/>
    <p:sldLayoutId id="2147483925" r:id="rId31"/>
    <p:sldLayoutId id="2147483926" r:id="rId32"/>
    <p:sldLayoutId id="2147483927" r:id="rId33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en-US" sz="3600" b="0" kern="1200" spc="0" baseline="0" dirty="0">
          <a:gradFill>
            <a:gsLst>
              <a:gs pos="0">
                <a:schemeClr val="tx1"/>
              </a:gs>
              <a:gs pos="44000">
                <a:srgbClr val="01BBBB"/>
              </a:gs>
              <a:gs pos="100000">
                <a:schemeClr val="accent4"/>
              </a:gs>
            </a:gsLst>
            <a:lin ang="4800000" scaled="0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chemeClr val="tx2"/>
        </a:buClr>
        <a:buSzPct val="90000"/>
        <a:buFont typeface="Arial" pitchFamily="34" charset="0"/>
        <a:buChar char="•"/>
        <a:tabLst/>
        <a:defRPr lang="en-US" sz="2000" kern="1200" dirty="0" smtClean="0">
          <a:solidFill>
            <a:srgbClr val="546568"/>
          </a:solidFill>
          <a:latin typeface="+mj-lt"/>
          <a:ea typeface="+mn-ea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546568"/>
          </a:solidFill>
          <a:latin typeface="+mj-lt"/>
          <a:ea typeface="+mn-ea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546568"/>
          </a:solidFill>
          <a:latin typeface="+mj-lt"/>
          <a:ea typeface="+mn-ea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546568"/>
          </a:solidFill>
          <a:latin typeface="+mj-lt"/>
          <a:ea typeface="+mn-ea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546568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1B552-3BCA-0A47-B074-3B0BFC24F01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8ED00-15D8-E845-A479-0FC9CBB3C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15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312738" y="1362074"/>
            <a:ext cx="7699863" cy="2228851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-2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I2RS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0" i="0" u="none" strike="noStrike" kern="1200" cap="none" spc="-20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3600" spc="-200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draft-</a:t>
            </a:r>
            <a:r>
              <a:rPr lang="en-US" sz="3600" spc="-200" noProof="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rfernando</a:t>
            </a:r>
            <a:r>
              <a:rPr lang="en-US" sz="3600" spc="-200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-yang-</a:t>
            </a:r>
            <a:r>
              <a:rPr lang="en-US" sz="3600" spc="-200" noProof="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mods.txt</a:t>
            </a:r>
            <a:endParaRPr kumimoji="0" lang="en-US" sz="3600" b="0" i="0" u="none" strike="noStrike" kern="1200" cap="none" spc="-2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I2RS Yang Extensions</a:t>
            </a:r>
            <a:br>
              <a:rPr lang="en-US" dirty="0" smtClean="0"/>
            </a:br>
            <a:r>
              <a:rPr lang="en-US" dirty="0" smtClean="0"/>
              <a:t>draft-</a:t>
            </a:r>
            <a:r>
              <a:rPr lang="en-US" dirty="0" err="1" smtClean="0"/>
              <a:t>rfernando</a:t>
            </a:r>
            <a:r>
              <a:rPr lang="en-US" dirty="0" smtClean="0"/>
              <a:t>-yang-data-mods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R.Fernando</a:t>
            </a:r>
            <a:r>
              <a:rPr lang="en-US" dirty="0" smtClean="0"/>
              <a:t>, </a:t>
            </a:r>
            <a:r>
              <a:rPr lang="en-US" dirty="0" err="1" smtClean="0"/>
              <a:t>P.Chinnakannan</a:t>
            </a:r>
            <a:r>
              <a:rPr lang="en-US" dirty="0" smtClean="0"/>
              <a:t>, </a:t>
            </a:r>
            <a:r>
              <a:rPr lang="en-US" dirty="0" err="1" smtClean="0"/>
              <a:t>M.Madhayyan</a:t>
            </a:r>
            <a:r>
              <a:rPr lang="en-US" dirty="0" smtClean="0"/>
              <a:t>, </a:t>
            </a:r>
            <a:r>
              <a:rPr lang="en-US" dirty="0" err="1" smtClean="0"/>
              <a:t>A.Clemm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434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49382"/>
            <a:ext cx="8588861" cy="838200"/>
          </a:xfrm>
        </p:spPr>
        <p:txBody>
          <a:bodyPr/>
          <a:lstStyle/>
          <a:p>
            <a:r>
              <a:rPr lang="en-US" dirty="0" smtClean="0"/>
              <a:t>Canonical Client Name (cname)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3" y="1087582"/>
            <a:ext cx="8578850" cy="4965192"/>
          </a:xfrm>
        </p:spPr>
        <p:txBody>
          <a:bodyPr>
            <a:normAutofit/>
          </a:bodyPr>
          <a:lstStyle/>
          <a:p>
            <a:pPr marL="514350" indent="-285750"/>
            <a:r>
              <a:rPr lang="en-US" dirty="0"/>
              <a:t>I</a:t>
            </a:r>
            <a:r>
              <a:rPr lang="en-US" dirty="0" smtClean="0"/>
              <a:t>dentifies </a:t>
            </a:r>
            <a:r>
              <a:rPr lang="en-US" dirty="0" smtClean="0"/>
              <a:t>the owner of a data item in a data model</a:t>
            </a:r>
          </a:p>
          <a:p>
            <a:pPr marL="514350" indent="-285750"/>
            <a:r>
              <a:rPr lang="en-US" dirty="0" smtClean="0"/>
              <a:t>Value references </a:t>
            </a:r>
            <a:r>
              <a:rPr lang="en-US" dirty="0" smtClean="0"/>
              <a:t>a record in the NACM data </a:t>
            </a:r>
            <a:r>
              <a:rPr lang="en-US" dirty="0" smtClean="0"/>
              <a:t>model.</a:t>
            </a:r>
            <a:endParaRPr lang="en-US" dirty="0" smtClean="0"/>
          </a:p>
          <a:p>
            <a:pPr marL="514350" indent="-285750"/>
            <a:r>
              <a:rPr lang="en-US" dirty="0" smtClean="0"/>
              <a:t>The NACM </a:t>
            </a:r>
            <a:r>
              <a:rPr lang="en-US" dirty="0" smtClean="0"/>
              <a:t>Server in </a:t>
            </a:r>
            <a:r>
              <a:rPr lang="en-US" dirty="0" smtClean="0"/>
              <a:t>the domain provides the client authentication, authorization and access privileges.</a:t>
            </a:r>
          </a:p>
          <a:p>
            <a:pPr marL="514350" indent="-285750"/>
            <a:r>
              <a:rPr lang="en-US" dirty="0" smtClean="0"/>
              <a:t>Specified </a:t>
            </a:r>
            <a:r>
              <a:rPr lang="en-US" dirty="0" smtClean="0"/>
              <a:t>in sub-trees   </a:t>
            </a:r>
            <a:r>
              <a:rPr lang="en-US" dirty="0" smtClean="0"/>
              <a:t>that require exclusive ownership of data. </a:t>
            </a:r>
          </a:p>
          <a:p>
            <a:pPr marL="514350" indent="-285750"/>
            <a:r>
              <a:rPr lang="en-US" dirty="0"/>
              <a:t>C</a:t>
            </a:r>
            <a:r>
              <a:rPr lang="en-US" dirty="0" smtClean="0"/>
              <a:t>onstructed </a:t>
            </a:r>
            <a:r>
              <a:rPr lang="en-US" dirty="0" smtClean="0"/>
              <a:t>using the following rules:</a:t>
            </a:r>
          </a:p>
          <a:p>
            <a:pPr marL="857250" lvl="2" indent="-285750">
              <a:buFont typeface="Arial" pitchFamily="34" charset="0"/>
              <a:buChar char="•"/>
            </a:pPr>
            <a:r>
              <a:rPr lang="en-US" dirty="0" smtClean="0"/>
              <a:t>Explicit list node with the single </a:t>
            </a:r>
            <a:r>
              <a:rPr lang="en-US" dirty="0" err="1" smtClean="0"/>
              <a:t>cname</a:t>
            </a:r>
            <a:r>
              <a:rPr lang="en-US" dirty="0" smtClean="0"/>
              <a:t> key </a:t>
            </a:r>
          </a:p>
          <a:p>
            <a:pPr marL="857250" lvl="2" indent="-285750">
              <a:buFont typeface="Arial" pitchFamily="34" charset="0"/>
              <a:buChar char="•"/>
            </a:pPr>
            <a:r>
              <a:rPr lang="en-US" dirty="0" smtClean="0"/>
              <a:t>Additional </a:t>
            </a:r>
            <a:r>
              <a:rPr lang="en-US" dirty="0" err="1" smtClean="0"/>
              <a:t>cname</a:t>
            </a:r>
            <a:r>
              <a:rPr lang="en-US" dirty="0" smtClean="0"/>
              <a:t> key </a:t>
            </a:r>
            <a:r>
              <a:rPr lang="en-US" dirty="0" smtClean="0"/>
              <a:t>for list items.</a:t>
            </a:r>
          </a:p>
        </p:txBody>
      </p:sp>
    </p:spTree>
    <p:extLst>
      <p:ext uri="{BB962C8B-B14F-4D97-AF65-F5344CB8AC3E}">
        <p14:creationId xmlns:p14="http://schemas.microsoft.com/office/powerpoint/2010/main" val="149786825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49382"/>
            <a:ext cx="8588861" cy="838200"/>
          </a:xfrm>
        </p:spPr>
        <p:txBody>
          <a:bodyPr/>
          <a:lstStyle/>
          <a:p>
            <a:r>
              <a:rPr lang="en-US" dirty="0" smtClean="0"/>
              <a:t>Ephemeral Sub-Tree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3" y="1087582"/>
            <a:ext cx="8578850" cy="4965192"/>
          </a:xfrm>
        </p:spPr>
        <p:txBody>
          <a:bodyPr>
            <a:normAutofit/>
          </a:bodyPr>
          <a:lstStyle/>
          <a:p>
            <a:pPr marL="514350" indent="-285750"/>
            <a:r>
              <a:rPr lang="en-US" dirty="0" smtClean="0"/>
              <a:t>Ephemeral </a:t>
            </a:r>
            <a:r>
              <a:rPr lang="en-US" dirty="0" smtClean="0"/>
              <a:t>statement takes one boolean argument that is either ‘true’ or ‘false’</a:t>
            </a:r>
          </a:p>
          <a:p>
            <a:pPr marL="514350" indent="-285750"/>
            <a:r>
              <a:rPr lang="en-US" dirty="0" smtClean="0"/>
              <a:t>S</a:t>
            </a:r>
            <a:r>
              <a:rPr lang="en-US" dirty="0" smtClean="0"/>
              <a:t>pecified </a:t>
            </a:r>
            <a:r>
              <a:rPr lang="en-US" dirty="0" smtClean="0"/>
              <a:t>at any place in the data </a:t>
            </a:r>
            <a:r>
              <a:rPr lang="en-US" dirty="0" smtClean="0"/>
              <a:t>model and </a:t>
            </a:r>
            <a:r>
              <a:rPr lang="en-US" dirty="0" smtClean="0"/>
              <a:t>is inherited by all the descendent nodes.</a:t>
            </a:r>
          </a:p>
          <a:p>
            <a:pPr marL="514350" indent="-285750"/>
            <a:r>
              <a:rPr lang="en-US" dirty="0" smtClean="0"/>
              <a:t>Indicates that </a:t>
            </a:r>
            <a:r>
              <a:rPr lang="en-US" dirty="0" smtClean="0"/>
              <a:t>the associated data model sub tree is editable by a </a:t>
            </a:r>
            <a:r>
              <a:rPr lang="en-US" dirty="0" smtClean="0"/>
              <a:t>client.</a:t>
            </a:r>
            <a:endParaRPr lang="en-US" dirty="0" smtClean="0"/>
          </a:p>
          <a:p>
            <a:pPr marL="514350" indent="-285750"/>
            <a:r>
              <a:rPr lang="en-US" dirty="0" smtClean="0"/>
              <a:t>This sub </a:t>
            </a:r>
            <a:r>
              <a:rPr lang="en-US" dirty="0" smtClean="0"/>
              <a:t>tree may not be converted into configuration sub tree.</a:t>
            </a:r>
          </a:p>
          <a:p>
            <a:pPr marL="514350" indent="-285750"/>
            <a:r>
              <a:rPr lang="en-US" dirty="0" smtClean="0"/>
              <a:t>The sub tree may be </a:t>
            </a:r>
            <a:r>
              <a:rPr lang="en-US" dirty="0" smtClean="0"/>
              <a:t>converted to operational sub </a:t>
            </a:r>
            <a:r>
              <a:rPr lang="en-US" dirty="0" smtClean="0"/>
              <a:t>tree. </a:t>
            </a:r>
          </a:p>
        </p:txBody>
      </p:sp>
    </p:spTree>
    <p:extLst>
      <p:ext uri="{BB962C8B-B14F-4D97-AF65-F5344CB8AC3E}">
        <p14:creationId xmlns:p14="http://schemas.microsoft.com/office/powerpoint/2010/main" val="202154333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49382"/>
            <a:ext cx="8588861" cy="838200"/>
          </a:xfrm>
        </p:spPr>
        <p:txBody>
          <a:bodyPr/>
          <a:lstStyle/>
          <a:p>
            <a:r>
              <a:rPr lang="en-US" dirty="0" smtClean="0"/>
              <a:t>Ongoing Work not covered in the draft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3" y="1087582"/>
            <a:ext cx="8578850" cy="4965192"/>
          </a:xfrm>
        </p:spPr>
        <p:txBody>
          <a:bodyPr>
            <a:normAutofit/>
          </a:bodyPr>
          <a:lstStyle/>
          <a:p>
            <a:pPr marL="514350" indent="-285750"/>
            <a:r>
              <a:rPr lang="en-US" dirty="0" smtClean="0"/>
              <a:t>High availability mechanisms for reconnecting clients to synchronize with the I2RS.</a:t>
            </a:r>
          </a:p>
          <a:p>
            <a:pPr marL="514350" indent="-285750"/>
            <a:r>
              <a:rPr lang="en-US" dirty="0" smtClean="0"/>
              <a:t>Iterators for </a:t>
            </a:r>
            <a:r>
              <a:rPr lang="en-US" dirty="0"/>
              <a:t>data store data and </a:t>
            </a:r>
            <a:r>
              <a:rPr lang="en-US" dirty="0" smtClean="0"/>
              <a:t>data model schema</a:t>
            </a:r>
          </a:p>
          <a:p>
            <a:pPr marL="514350" indent="-285750"/>
            <a:r>
              <a:rPr lang="en-US" dirty="0" smtClean="0"/>
              <a:t>On the wire Binary encoding </a:t>
            </a:r>
            <a:r>
              <a:rPr lang="en-US" dirty="0"/>
              <a:t>of the data model content </a:t>
            </a:r>
            <a:endParaRPr lang="en-US" dirty="0" smtClean="0"/>
          </a:p>
          <a:p>
            <a:pPr marL="514350" indent="-285750"/>
            <a:r>
              <a:rPr lang="en-US" dirty="0" smtClean="0"/>
              <a:t>Bulking and and </a:t>
            </a:r>
            <a:r>
              <a:rPr lang="en-US" dirty="0"/>
              <a:t>batching </a:t>
            </a:r>
            <a:r>
              <a:rPr lang="en-US" dirty="0" smtClean="0"/>
              <a:t>of data retrieved/notified.</a:t>
            </a:r>
            <a:endParaRPr lang="en-US" dirty="0"/>
          </a:p>
          <a:p>
            <a:pPr marL="514350" indent="-285750"/>
            <a:r>
              <a:rPr lang="en-US" dirty="0" smtClean="0"/>
              <a:t>Dynamic capability </a:t>
            </a:r>
            <a:r>
              <a:rPr lang="en-US" dirty="0"/>
              <a:t>exchange</a:t>
            </a:r>
          </a:p>
          <a:p>
            <a:pPr marL="692150" lvl="1" indent="-285750"/>
            <a:endParaRPr lang="en-US" dirty="0" smtClean="0"/>
          </a:p>
          <a:p>
            <a:pPr marL="514350" indent="-28575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451293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49382"/>
            <a:ext cx="8588861" cy="838200"/>
          </a:xfrm>
        </p:spPr>
        <p:txBody>
          <a:bodyPr/>
          <a:lstStyle/>
          <a:p>
            <a:r>
              <a:rPr lang="en-US" dirty="0" smtClean="0"/>
              <a:t>Ask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3" y="1087582"/>
            <a:ext cx="8578850" cy="4965192"/>
          </a:xfrm>
        </p:spPr>
        <p:txBody>
          <a:bodyPr>
            <a:normAutofit/>
          </a:bodyPr>
          <a:lstStyle/>
          <a:p>
            <a:pPr marL="514350" indent="-285750"/>
            <a:r>
              <a:rPr lang="en-US" dirty="0"/>
              <a:t>Adopt Yang </a:t>
            </a:r>
            <a:r>
              <a:rPr lang="en-US" dirty="0" smtClean="0"/>
              <a:t>as I2RS data modeling language</a:t>
            </a:r>
          </a:p>
          <a:p>
            <a:pPr marL="514350" indent="-285750"/>
            <a:r>
              <a:rPr lang="en-US" dirty="0" smtClean="0"/>
              <a:t>Adopt </a:t>
            </a:r>
            <a:r>
              <a:rPr lang="en-US" dirty="0"/>
              <a:t>this work as starting point for </a:t>
            </a:r>
            <a:r>
              <a:rPr lang="en-US" dirty="0" smtClean="0"/>
              <a:t>I2RS </a:t>
            </a:r>
            <a:r>
              <a:rPr lang="en-US" dirty="0"/>
              <a:t>data </a:t>
            </a:r>
            <a:r>
              <a:rPr lang="en-US" dirty="0" smtClean="0"/>
              <a:t>model evolution</a:t>
            </a:r>
            <a:endParaRPr lang="en-US" dirty="0"/>
          </a:p>
          <a:p>
            <a:pPr marL="514350" indent="-285750"/>
            <a:r>
              <a:rPr lang="en-US" dirty="0"/>
              <a:t>Join the authors, help us </a:t>
            </a:r>
            <a:r>
              <a:rPr lang="en-US" dirty="0" smtClean="0"/>
              <a:t>to move this </a:t>
            </a:r>
            <a:r>
              <a:rPr lang="en-US" dirty="0"/>
              <a:t>in the right direction </a:t>
            </a:r>
          </a:p>
          <a:p>
            <a:pPr marL="514350" indent="-28575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793886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49382"/>
            <a:ext cx="8588861" cy="838200"/>
          </a:xfrm>
        </p:spPr>
        <p:txBody>
          <a:bodyPr/>
          <a:lstStyle/>
          <a:p>
            <a:r>
              <a:rPr lang="en-US" dirty="0" smtClean="0"/>
              <a:t>I2RS Requirements on Data modeling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3" y="1087582"/>
            <a:ext cx="8578850" cy="5135418"/>
          </a:xfrm>
        </p:spPr>
        <p:txBody>
          <a:bodyPr>
            <a:normAutofit fontScale="92500"/>
          </a:bodyPr>
          <a:lstStyle/>
          <a:p>
            <a:pPr marL="692150" lvl="1">
              <a:buFont typeface="Arial" pitchFamily="34" charset="0"/>
              <a:buChar char="•"/>
            </a:pPr>
            <a:r>
              <a:rPr lang="en-US" dirty="0" smtClean="0"/>
              <a:t>I2RS framework requirements document (</a:t>
            </a:r>
            <a:r>
              <a:rPr lang="en-US" dirty="0"/>
              <a:t>draft-rfernando-irs-framework-requirement-</a:t>
            </a:r>
            <a:r>
              <a:rPr lang="en-US" dirty="0" smtClean="0"/>
              <a:t>00)  </a:t>
            </a:r>
            <a:r>
              <a:rPr lang="en-US" dirty="0" smtClean="0"/>
              <a:t>calls for data model based approach.</a:t>
            </a:r>
            <a:endParaRPr lang="en-US" dirty="0" smtClean="0"/>
          </a:p>
          <a:p>
            <a:pPr marL="692150" lvl="1">
              <a:buFont typeface="Arial" pitchFamily="34" charset="0"/>
              <a:buChar char="•"/>
            </a:pPr>
            <a:r>
              <a:rPr lang="en-US" dirty="0" smtClean="0"/>
              <a:t>I2RS:</a:t>
            </a:r>
          </a:p>
          <a:p>
            <a:pPr marL="1092200" lvl="2">
              <a:buFont typeface="Arial" pitchFamily="34" charset="0"/>
              <a:buChar char="•"/>
            </a:pPr>
            <a:r>
              <a:rPr lang="en-US" dirty="0" smtClean="0"/>
              <a:t>shall define </a:t>
            </a:r>
            <a:r>
              <a:rPr lang="en-US" dirty="0"/>
              <a:t>the </a:t>
            </a:r>
            <a:r>
              <a:rPr lang="en-US" dirty="0" smtClean="0"/>
              <a:t>modeling </a:t>
            </a:r>
            <a:r>
              <a:rPr lang="en-US" dirty="0"/>
              <a:t>language </a:t>
            </a:r>
            <a:r>
              <a:rPr lang="en-US" dirty="0" smtClean="0"/>
              <a:t>for </a:t>
            </a:r>
            <a:r>
              <a:rPr lang="en-US" dirty="0"/>
              <a:t>specifying </a:t>
            </a:r>
            <a:r>
              <a:rPr lang="en-US" dirty="0" smtClean="0"/>
              <a:t>a SDM </a:t>
            </a:r>
            <a:r>
              <a:rPr lang="en-US" dirty="0"/>
              <a:t>(G5, S1)</a:t>
            </a:r>
            <a:r>
              <a:rPr lang="en-US" dirty="0" smtClean="0"/>
              <a:t>.</a:t>
            </a:r>
          </a:p>
          <a:p>
            <a:pPr marL="1092200" lvl="2" indent="-285750">
              <a:buFont typeface="Arial" pitchFamily="34" charset="0"/>
              <a:buChar char="•"/>
            </a:pPr>
            <a:r>
              <a:rPr lang="en-US" dirty="0" smtClean="0"/>
              <a:t>provide state access which is structured as per the SDM. (G4)</a:t>
            </a:r>
          </a:p>
          <a:p>
            <a:pPr marL="1092200" lvl="2" indent="-285750">
              <a:buFont typeface="Arial" pitchFamily="34" charset="0"/>
              <a:buChar char="•"/>
            </a:pPr>
            <a:r>
              <a:rPr lang="en-US" dirty="0" smtClean="0"/>
              <a:t>shall express relationship, be extensible and reference other data models,  (S2, S6, S7 ). </a:t>
            </a:r>
          </a:p>
          <a:p>
            <a:pPr marL="1092200" lvl="2">
              <a:buFont typeface="Arial" pitchFamily="34" charset="0"/>
              <a:buChar char="•"/>
            </a:pPr>
            <a:r>
              <a:rPr lang="en-US" dirty="0" smtClean="0"/>
              <a:t>support </a:t>
            </a:r>
            <a:r>
              <a:rPr lang="en-US" dirty="0"/>
              <a:t>a </a:t>
            </a:r>
            <a:r>
              <a:rPr lang="en-US" dirty="0" smtClean="0"/>
              <a:t>generic API set  </a:t>
            </a:r>
            <a:r>
              <a:rPr lang="en-US" dirty="0"/>
              <a:t>that is </a:t>
            </a:r>
            <a:r>
              <a:rPr lang="en-US" dirty="0" smtClean="0"/>
              <a:t>SDM </a:t>
            </a:r>
            <a:r>
              <a:rPr lang="en-US" dirty="0"/>
              <a:t>independent. (A.5, S2, S4</a:t>
            </a:r>
            <a:r>
              <a:rPr lang="en-US" dirty="0" smtClean="0"/>
              <a:t>)</a:t>
            </a:r>
          </a:p>
          <a:p>
            <a:pPr marL="692150" lvl="1">
              <a:buFont typeface="Arial" pitchFamily="34" charset="0"/>
              <a:buChar char="•"/>
            </a:pPr>
            <a:r>
              <a:rPr lang="en-US" dirty="0" smtClean="0"/>
              <a:t>Service and SDM section define additional requirements (S8, S9, S12, S16)</a:t>
            </a:r>
          </a:p>
        </p:txBody>
      </p:sp>
    </p:spTree>
    <p:extLst>
      <p:ext uri="{BB962C8B-B14F-4D97-AF65-F5344CB8AC3E}">
        <p14:creationId xmlns:p14="http://schemas.microsoft.com/office/powerpoint/2010/main" val="27550791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49382"/>
            <a:ext cx="8588861" cy="838200"/>
          </a:xfrm>
        </p:spPr>
        <p:txBody>
          <a:bodyPr/>
          <a:lstStyle/>
          <a:p>
            <a:r>
              <a:rPr lang="en-US" dirty="0" smtClean="0"/>
              <a:t>Yang Data modeling properties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3" y="1087582"/>
            <a:ext cx="8578850" cy="4965192"/>
          </a:xfrm>
        </p:spPr>
        <p:txBody>
          <a:bodyPr>
            <a:normAutofit fontScale="92500" lnSpcReduction="10000"/>
          </a:bodyPr>
          <a:lstStyle/>
          <a:p>
            <a:pPr marL="692150" lvl="1" indent="-285750">
              <a:buFont typeface="Arial" pitchFamily="34" charset="0"/>
              <a:buChar char="•"/>
            </a:pPr>
            <a:r>
              <a:rPr lang="en-US" dirty="0" smtClean="0"/>
              <a:t>NETMOD/NETCONF </a:t>
            </a:r>
            <a:r>
              <a:rPr lang="en-US" dirty="0"/>
              <a:t>Data Modeling Language [RFC6020], </a:t>
            </a:r>
            <a:endParaRPr lang="en-US" dirty="0" smtClean="0"/>
          </a:p>
          <a:p>
            <a:pPr marL="1092200" lvl="2" indent="-285750">
              <a:buFont typeface="Arial" pitchFamily="34" charset="0"/>
              <a:buChar char="•"/>
            </a:pPr>
            <a:r>
              <a:rPr lang="en-US" dirty="0" smtClean="0"/>
              <a:t>Used for modeling configuration </a:t>
            </a:r>
            <a:r>
              <a:rPr lang="en-US" dirty="0"/>
              <a:t>and runtime </a:t>
            </a:r>
            <a:r>
              <a:rPr lang="en-US" dirty="0" smtClean="0"/>
              <a:t>states in a RS.</a:t>
            </a:r>
            <a:endParaRPr lang="en-US" dirty="0"/>
          </a:p>
          <a:p>
            <a:pPr marL="1092200" lvl="2" indent="-285750">
              <a:buFont typeface="Arial" pitchFamily="34" charset="0"/>
              <a:buChar char="•"/>
            </a:pPr>
            <a:r>
              <a:rPr lang="en-US" dirty="0" smtClean="0"/>
              <a:t>Adequate constructs for data organization( containers, lists, leaf-lists and leafs etc.)</a:t>
            </a:r>
          </a:p>
          <a:p>
            <a:pPr marL="1092200" lvl="2" indent="-285750">
              <a:buFont typeface="Arial" pitchFamily="34" charset="0"/>
              <a:buChar char="•"/>
            </a:pPr>
            <a:r>
              <a:rPr lang="en-US" dirty="0" smtClean="0"/>
              <a:t>Promotes model separation, factorization and reuse (Includes, Imports, Grouping and Uses etc.).</a:t>
            </a:r>
          </a:p>
          <a:p>
            <a:pPr marL="1092200" lvl="2" indent="-285750">
              <a:buFont typeface="Arial" pitchFamily="34" charset="0"/>
              <a:buChar char="•"/>
            </a:pPr>
            <a:r>
              <a:rPr lang="en-US" dirty="0"/>
              <a:t>V</a:t>
            </a:r>
            <a:r>
              <a:rPr lang="en-US" dirty="0" smtClean="0"/>
              <a:t>ersion management a and model enhancements with backward compatibility</a:t>
            </a:r>
          </a:p>
          <a:p>
            <a:pPr marL="1092200" lvl="2" indent="-285750">
              <a:buFont typeface="Arial" pitchFamily="34" charset="0"/>
              <a:buChar char="•"/>
            </a:pPr>
            <a:r>
              <a:rPr lang="en-US" dirty="0" smtClean="0"/>
              <a:t>supports variety of meta data  information that could be translated into information model.</a:t>
            </a:r>
          </a:p>
          <a:p>
            <a:pPr marL="1092200" lvl="2" indent="-285750">
              <a:buFont typeface="Arial" pitchFamily="34" charset="0"/>
              <a:buChar char="•"/>
            </a:pPr>
            <a:r>
              <a:rPr lang="en-US" dirty="0" smtClean="0"/>
              <a:t>can be translated into other models like UML or encoded in XML, EXI, Protocol Buffers etc.</a:t>
            </a:r>
          </a:p>
          <a:p>
            <a:pPr marL="692150" lvl="1">
              <a:buFont typeface="Arial" pitchFamily="34" charset="0"/>
              <a:buChar char="•"/>
            </a:pPr>
            <a:r>
              <a:rPr lang="en-US" dirty="0"/>
              <a:t>Yang data modeling language meets most of I2RS requirements </a:t>
            </a:r>
            <a:r>
              <a:rPr lang="en-US" dirty="0" smtClean="0"/>
              <a:t>on SDM.</a:t>
            </a:r>
            <a:r>
              <a:rPr lang="en-US" dirty="0"/>
              <a:t> </a:t>
            </a:r>
          </a:p>
          <a:p>
            <a:pPr marL="1092200" lvl="2" indent="-285750">
              <a:buFont typeface="Arial" pitchFamily="34" charset="0"/>
              <a:buChar char="•"/>
            </a:pPr>
            <a:endParaRPr lang="en-US" dirty="0" smtClean="0"/>
          </a:p>
          <a:p>
            <a:pPr marL="692150" lvl="1" indent="-285750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06017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4448" y="1104900"/>
            <a:ext cx="4657952" cy="4762500"/>
          </a:xfrm>
          <a:prstGeom prst="rect">
            <a:avLst/>
          </a:prstGeom>
          <a:solidFill>
            <a:srgbClr val="CCFFCC">
              <a:alpha val="23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RS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57175"/>
            <a:ext cx="8588861" cy="695325"/>
          </a:xfrm>
        </p:spPr>
        <p:txBody>
          <a:bodyPr/>
          <a:lstStyle/>
          <a:p>
            <a:r>
              <a:rPr lang="en-US" dirty="0" smtClean="0"/>
              <a:t>I2RS Operation flow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3700" y="952501"/>
            <a:ext cx="8102600" cy="5200650"/>
          </a:xfrm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66" name="Group 65"/>
          <p:cNvGrpSpPr/>
          <p:nvPr/>
        </p:nvGrpSpPr>
        <p:grpSpPr>
          <a:xfrm>
            <a:off x="827677" y="5152885"/>
            <a:ext cx="1108620" cy="457200"/>
            <a:chOff x="2381041" y="5185727"/>
            <a:chExt cx="1108620" cy="457200"/>
          </a:xfrm>
        </p:grpSpPr>
        <p:sp>
          <p:nvSpPr>
            <p:cNvPr id="9" name="Oval 8"/>
            <p:cNvSpPr/>
            <p:nvPr/>
          </p:nvSpPr>
          <p:spPr>
            <a:xfrm>
              <a:off x="2381041" y="5185727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3032461" y="5185727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</p:grpSp>
      <p:cxnSp>
        <p:nvCxnSpPr>
          <p:cNvPr id="35" name="Straight Arrow Connector 34"/>
          <p:cNvCxnSpPr>
            <a:stCxn id="56" idx="0"/>
            <a:endCxn id="72" idx="4"/>
          </p:cNvCxnSpPr>
          <p:nvPr/>
        </p:nvCxnSpPr>
        <p:spPr>
          <a:xfrm flipV="1">
            <a:off x="1389351" y="2147967"/>
            <a:ext cx="519865" cy="292914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Diamond 55"/>
          <p:cNvSpPr/>
          <p:nvPr/>
        </p:nvSpPr>
        <p:spPr>
          <a:xfrm>
            <a:off x="1160751" y="2440881"/>
            <a:ext cx="457200" cy="457200"/>
          </a:xfrm>
          <a:prstGeom prst="diamond">
            <a:avLst/>
          </a:prstGeom>
          <a:solidFill>
            <a:srgbClr val="CCC1DA"/>
          </a:solidFill>
          <a:ln>
            <a:solidFill>
              <a:schemeClr val="accent6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8" name="Oval 27"/>
          <p:cNvSpPr/>
          <p:nvPr/>
        </p:nvSpPr>
        <p:spPr>
          <a:xfrm>
            <a:off x="2581057" y="3344883"/>
            <a:ext cx="4572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574448" y="4248885"/>
            <a:ext cx="1681535" cy="457200"/>
            <a:chOff x="1322308" y="4374515"/>
            <a:chExt cx="1681535" cy="457200"/>
          </a:xfrm>
        </p:grpSpPr>
        <p:sp>
          <p:nvSpPr>
            <p:cNvPr id="22" name="Oval 21"/>
            <p:cNvSpPr/>
            <p:nvPr/>
          </p:nvSpPr>
          <p:spPr>
            <a:xfrm>
              <a:off x="2546643" y="4374515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9" name="Diamond 58"/>
            <p:cNvSpPr/>
            <p:nvPr/>
          </p:nvSpPr>
          <p:spPr>
            <a:xfrm>
              <a:off x="1934475" y="4374515"/>
              <a:ext cx="457200" cy="457200"/>
            </a:xfrm>
            <a:prstGeom prst="diamond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60" name="Diamond 59"/>
            <p:cNvSpPr/>
            <p:nvPr/>
          </p:nvSpPr>
          <p:spPr>
            <a:xfrm>
              <a:off x="1322308" y="4374515"/>
              <a:ext cx="457200" cy="457200"/>
            </a:xfrm>
            <a:prstGeom prst="diamond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</p:grpSp>
      <p:cxnSp>
        <p:nvCxnSpPr>
          <p:cNvPr id="73" name="Straight Arrow Connector 72"/>
          <p:cNvCxnSpPr>
            <a:stCxn id="41" idx="0"/>
            <a:endCxn id="56" idx="2"/>
          </p:cNvCxnSpPr>
          <p:nvPr/>
        </p:nvCxnSpPr>
        <p:spPr>
          <a:xfrm flipV="1">
            <a:off x="1031648" y="2898081"/>
            <a:ext cx="357703" cy="46237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28" idx="0"/>
            <a:endCxn id="48" idx="2"/>
          </p:cNvCxnSpPr>
          <p:nvPr/>
        </p:nvCxnSpPr>
        <p:spPr>
          <a:xfrm flipH="1" flipV="1">
            <a:off x="2377906" y="2898081"/>
            <a:ext cx="431751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60" idx="0"/>
            <a:endCxn id="41" idx="4"/>
          </p:cNvCxnSpPr>
          <p:nvPr/>
        </p:nvCxnSpPr>
        <p:spPr>
          <a:xfrm flipV="1">
            <a:off x="803048" y="3817651"/>
            <a:ext cx="228600" cy="431234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9" idx="0"/>
            <a:endCxn id="41" idx="4"/>
          </p:cNvCxnSpPr>
          <p:nvPr/>
        </p:nvCxnSpPr>
        <p:spPr>
          <a:xfrm flipH="1" flipV="1">
            <a:off x="1031648" y="3817651"/>
            <a:ext cx="383567" cy="431234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22" idx="0"/>
            <a:endCxn id="41" idx="4"/>
          </p:cNvCxnSpPr>
          <p:nvPr/>
        </p:nvCxnSpPr>
        <p:spPr>
          <a:xfrm flipH="1" flipV="1">
            <a:off x="1031648" y="3817651"/>
            <a:ext cx="995735" cy="431234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23" idx="0"/>
            <a:endCxn id="22" idx="4"/>
          </p:cNvCxnSpPr>
          <p:nvPr/>
        </p:nvCxnSpPr>
        <p:spPr>
          <a:xfrm flipV="1">
            <a:off x="1707697" y="4706085"/>
            <a:ext cx="319686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9" idx="0"/>
            <a:endCxn id="59" idx="2"/>
          </p:cNvCxnSpPr>
          <p:nvPr/>
        </p:nvCxnSpPr>
        <p:spPr>
          <a:xfrm flipV="1">
            <a:off x="1056277" y="4706085"/>
            <a:ext cx="358938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255983" y="1611590"/>
            <a:ext cx="1924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Data model root</a:t>
            </a:r>
            <a:endParaRPr lang="en-US" sz="1400" dirty="0"/>
          </a:p>
        </p:txBody>
      </p:sp>
      <p:sp>
        <p:nvSpPr>
          <p:cNvPr id="41" name="Oval 40"/>
          <p:cNvSpPr/>
          <p:nvPr/>
        </p:nvSpPr>
        <p:spPr>
          <a:xfrm>
            <a:off x="803048" y="3360451"/>
            <a:ext cx="457200" cy="4572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2593781" y="5152885"/>
            <a:ext cx="1108620" cy="457200"/>
            <a:chOff x="2381041" y="5185727"/>
            <a:chExt cx="1108620" cy="457200"/>
          </a:xfrm>
        </p:grpSpPr>
        <p:sp>
          <p:nvSpPr>
            <p:cNvPr id="50" name="Oval 49"/>
            <p:cNvSpPr/>
            <p:nvPr/>
          </p:nvSpPr>
          <p:spPr>
            <a:xfrm>
              <a:off x="2381041" y="5185727"/>
              <a:ext cx="457200" cy="4572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3032461" y="5185727"/>
              <a:ext cx="457200" cy="4572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413996" y="4248885"/>
            <a:ext cx="1681535" cy="457200"/>
            <a:chOff x="1322308" y="4374515"/>
            <a:chExt cx="1681535" cy="457200"/>
          </a:xfrm>
        </p:grpSpPr>
        <p:sp>
          <p:nvSpPr>
            <p:cNvPr id="53" name="Oval 52"/>
            <p:cNvSpPr/>
            <p:nvPr/>
          </p:nvSpPr>
          <p:spPr>
            <a:xfrm>
              <a:off x="2546643" y="4374515"/>
              <a:ext cx="457200" cy="4572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4" name="Diamond 53"/>
            <p:cNvSpPr/>
            <p:nvPr/>
          </p:nvSpPr>
          <p:spPr>
            <a:xfrm>
              <a:off x="1934475" y="4374515"/>
              <a:ext cx="457200" cy="457200"/>
            </a:xfrm>
            <a:prstGeom prst="diamond">
              <a:avLst/>
            </a:prstGeom>
            <a:solidFill>
              <a:srgbClr val="92D050"/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61" name="Diamond 60"/>
            <p:cNvSpPr/>
            <p:nvPr/>
          </p:nvSpPr>
          <p:spPr>
            <a:xfrm>
              <a:off x="1322308" y="4374515"/>
              <a:ext cx="457200" cy="457200"/>
            </a:xfrm>
            <a:prstGeom prst="diamond">
              <a:avLst/>
            </a:prstGeom>
            <a:solidFill>
              <a:srgbClr val="92D050"/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</p:grpSp>
      <p:cxnSp>
        <p:nvCxnSpPr>
          <p:cNvPr id="62" name="Straight Arrow Connector 61"/>
          <p:cNvCxnSpPr>
            <a:stCxn id="61" idx="0"/>
            <a:endCxn id="28" idx="4"/>
          </p:cNvCxnSpPr>
          <p:nvPr/>
        </p:nvCxnSpPr>
        <p:spPr>
          <a:xfrm flipV="1">
            <a:off x="2642596" y="3802083"/>
            <a:ext cx="167061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3" idx="0"/>
            <a:endCxn id="28" idx="4"/>
          </p:cNvCxnSpPr>
          <p:nvPr/>
        </p:nvCxnSpPr>
        <p:spPr>
          <a:xfrm flipH="1" flipV="1">
            <a:off x="2809657" y="3802083"/>
            <a:ext cx="1057274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1" idx="0"/>
            <a:endCxn id="53" idx="4"/>
          </p:cNvCxnSpPr>
          <p:nvPr/>
        </p:nvCxnSpPr>
        <p:spPr>
          <a:xfrm flipV="1">
            <a:off x="3473801" y="4706085"/>
            <a:ext cx="393130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0" idx="0"/>
            <a:endCxn id="54" idx="2"/>
          </p:cNvCxnSpPr>
          <p:nvPr/>
        </p:nvCxnSpPr>
        <p:spPr>
          <a:xfrm flipV="1">
            <a:off x="2822381" y="4706085"/>
            <a:ext cx="432382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54" idx="0"/>
            <a:endCxn id="28" idx="4"/>
          </p:cNvCxnSpPr>
          <p:nvPr/>
        </p:nvCxnSpPr>
        <p:spPr>
          <a:xfrm flipH="1" flipV="1">
            <a:off x="2809657" y="3802083"/>
            <a:ext cx="445106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Diamond 47"/>
          <p:cNvSpPr/>
          <p:nvPr/>
        </p:nvSpPr>
        <p:spPr>
          <a:xfrm>
            <a:off x="2149306" y="2440881"/>
            <a:ext cx="457200" cy="457200"/>
          </a:xfrm>
          <a:prstGeom prst="diamond">
            <a:avLst/>
          </a:prstGeom>
          <a:solidFill>
            <a:srgbClr val="92D050"/>
          </a:solidFill>
          <a:ln>
            <a:solidFill>
              <a:schemeClr val="accent6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cxnSp>
        <p:nvCxnSpPr>
          <p:cNvPr id="57" name="Straight Arrow Connector 56"/>
          <p:cNvCxnSpPr>
            <a:stCxn id="48" idx="0"/>
            <a:endCxn id="72" idx="4"/>
          </p:cNvCxnSpPr>
          <p:nvPr/>
        </p:nvCxnSpPr>
        <p:spPr>
          <a:xfrm flipH="1" flipV="1">
            <a:off x="1909216" y="2147967"/>
            <a:ext cx="468690" cy="292914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1680616" y="1690767"/>
            <a:ext cx="457200" cy="457200"/>
          </a:xfrm>
          <a:prstGeom prst="ellipse">
            <a:avLst/>
          </a:prstGeom>
          <a:solidFill>
            <a:srgbClr val="0096D6"/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638331" y="1325935"/>
            <a:ext cx="1267614" cy="97829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400" dirty="0" smtClean="0"/>
              <a:t>I2RS Server</a:t>
            </a:r>
            <a:endParaRPr lang="en-US" sz="1400" dirty="0"/>
          </a:p>
        </p:txBody>
      </p:sp>
      <p:sp>
        <p:nvSpPr>
          <p:cNvPr id="6" name="Left-Right Arrow 5"/>
          <p:cNvSpPr/>
          <p:nvPr/>
        </p:nvSpPr>
        <p:spPr>
          <a:xfrm>
            <a:off x="5446030" y="1611590"/>
            <a:ext cx="1216152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3790731" y="1478335"/>
            <a:ext cx="1267614" cy="97829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400" dirty="0" smtClean="0"/>
              <a:t>I2RS Server</a:t>
            </a:r>
            <a:endParaRPr lang="en-US" sz="1400" dirty="0"/>
          </a:p>
        </p:txBody>
      </p:sp>
      <p:sp>
        <p:nvSpPr>
          <p:cNvPr id="47" name="TextBox 46"/>
          <p:cNvSpPr txBox="1"/>
          <p:nvPr/>
        </p:nvSpPr>
        <p:spPr>
          <a:xfrm>
            <a:off x="6941582" y="1292970"/>
            <a:ext cx="1313418" cy="867788"/>
          </a:xfrm>
          <a:prstGeom prst="rect">
            <a:avLst/>
          </a:prstGeom>
          <a:solidFill>
            <a:srgbClr val="E6E0EC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400" dirty="0" smtClean="0"/>
              <a:t>I2RS Client</a:t>
            </a:r>
            <a:endParaRPr lang="en-US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7182882" y="1478335"/>
            <a:ext cx="1313418" cy="867788"/>
          </a:xfrm>
          <a:prstGeom prst="rect">
            <a:avLst/>
          </a:prstGeom>
          <a:solidFill>
            <a:srgbClr val="75FA3C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400" dirty="0" smtClean="0"/>
              <a:t>I2RS Client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8550954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49382"/>
            <a:ext cx="8588861" cy="838200"/>
          </a:xfrm>
        </p:spPr>
        <p:txBody>
          <a:bodyPr/>
          <a:lstStyle/>
          <a:p>
            <a:r>
              <a:rPr lang="en-US" dirty="0" smtClean="0"/>
              <a:t>Yang modifications required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3" y="1087582"/>
            <a:ext cx="8578850" cy="4965192"/>
          </a:xfrm>
        </p:spPr>
        <p:txBody>
          <a:bodyPr>
            <a:normAutofit/>
          </a:bodyPr>
          <a:lstStyle/>
          <a:p>
            <a:pPr marL="457200" lvl="1">
              <a:buFont typeface="Arial" pitchFamily="34" charset="0"/>
              <a:buChar char="•"/>
            </a:pPr>
            <a:r>
              <a:rPr lang="en-US" sz="3200" dirty="0"/>
              <a:t>A mechanism to capture the data ownership of a data set injected by I2RS clients (exclusivity property</a:t>
            </a:r>
            <a:r>
              <a:rPr lang="en-US" sz="3200" dirty="0" smtClean="0"/>
              <a:t>)</a:t>
            </a:r>
          </a:p>
          <a:p>
            <a:pPr marL="457200" lvl="1">
              <a:buFont typeface="Arial" pitchFamily="34" charset="0"/>
              <a:buChar char="•"/>
            </a:pPr>
            <a:r>
              <a:rPr lang="en-US" sz="3200" dirty="0" smtClean="0"/>
              <a:t>A </a:t>
            </a:r>
            <a:r>
              <a:rPr lang="en-US" sz="3200" dirty="0"/>
              <a:t>mechanism to express multi-client semantics </a:t>
            </a:r>
            <a:r>
              <a:rPr lang="en-US" sz="3200" dirty="0" smtClean="0"/>
              <a:t>and operations on a </a:t>
            </a:r>
            <a:r>
              <a:rPr lang="en-US" sz="3200" dirty="0"/>
              <a:t>data </a:t>
            </a:r>
            <a:r>
              <a:rPr lang="en-US" sz="3200" dirty="0" smtClean="0"/>
              <a:t>model(canonical client name)</a:t>
            </a:r>
          </a:p>
          <a:p>
            <a:pPr marL="457200" lvl="1">
              <a:buFont typeface="Arial" pitchFamily="34" charset="0"/>
              <a:buChar char="•"/>
            </a:pPr>
            <a:r>
              <a:rPr lang="en-US" sz="3200" dirty="0" smtClean="0"/>
              <a:t>A mechanism that determines the life time scope of the client  data set (ephemeral data)</a:t>
            </a:r>
          </a:p>
        </p:txBody>
      </p:sp>
    </p:spTree>
    <p:extLst>
      <p:ext uri="{BB962C8B-B14F-4D97-AF65-F5344CB8AC3E}">
        <p14:creationId xmlns:p14="http://schemas.microsoft.com/office/powerpoint/2010/main" val="1262564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49382"/>
            <a:ext cx="8588861" cy="838200"/>
          </a:xfrm>
        </p:spPr>
        <p:txBody>
          <a:bodyPr/>
          <a:lstStyle/>
          <a:p>
            <a:r>
              <a:rPr lang="en-US" dirty="0" smtClean="0"/>
              <a:t>Exclusive Ownership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9713" y="1087582"/>
            <a:ext cx="8578850" cy="4965192"/>
          </a:xfrm>
        </p:spPr>
        <p:txBody>
          <a:bodyPr>
            <a:normAutofit/>
          </a:bodyPr>
          <a:lstStyle/>
          <a:p>
            <a:pPr marL="514350" indent="-285750"/>
            <a:r>
              <a:rPr lang="en-US" dirty="0"/>
              <a:t>G</a:t>
            </a:r>
            <a:r>
              <a:rPr lang="en-US" dirty="0" smtClean="0"/>
              <a:t>uarantees </a:t>
            </a:r>
            <a:r>
              <a:rPr lang="en-US" dirty="0" smtClean="0"/>
              <a:t>that a data node and the associated sub-tree to be exclusively owned by </a:t>
            </a:r>
            <a:r>
              <a:rPr lang="en-US" dirty="0" smtClean="0"/>
              <a:t>a client</a:t>
            </a:r>
            <a:r>
              <a:rPr lang="en-US" dirty="0" smtClean="0"/>
              <a:t>.</a:t>
            </a:r>
          </a:p>
          <a:p>
            <a:pPr marL="514350" indent="-285750"/>
            <a:r>
              <a:rPr lang="en-US" dirty="0" smtClean="0"/>
              <a:t>Only exclusive owner can modify (others can only retrieve)</a:t>
            </a:r>
            <a:endParaRPr lang="en-US" dirty="0" smtClean="0"/>
          </a:p>
          <a:p>
            <a:pPr marL="514350" indent="-285750"/>
            <a:r>
              <a:rPr lang="en-US" dirty="0" smtClean="0"/>
              <a:t>Enables the </a:t>
            </a:r>
            <a:r>
              <a:rPr lang="en-US" dirty="0" smtClean="0"/>
              <a:t>data model to support </a:t>
            </a:r>
            <a:r>
              <a:rPr lang="en-US" dirty="0" smtClean="0"/>
              <a:t>the </a:t>
            </a:r>
            <a:r>
              <a:rPr lang="en-US" dirty="0" smtClean="0"/>
              <a:t>following properties:</a:t>
            </a:r>
            <a:endParaRPr lang="en-US" dirty="0" smtClean="0"/>
          </a:p>
          <a:p>
            <a:pPr marL="857250" lvl="2" indent="-285750">
              <a:buFont typeface="Arial" pitchFamily="34" charset="0"/>
              <a:buChar char="•"/>
            </a:pPr>
            <a:r>
              <a:rPr lang="en-US" dirty="0" smtClean="0"/>
              <a:t>Exclusive </a:t>
            </a:r>
            <a:r>
              <a:rPr lang="en-US" dirty="0" smtClean="0"/>
              <a:t>table.</a:t>
            </a:r>
            <a:endParaRPr lang="en-US" dirty="0" smtClean="0"/>
          </a:p>
          <a:p>
            <a:pPr marL="857250" lvl="2" indent="-285750">
              <a:buFont typeface="Arial" pitchFamily="34" charset="0"/>
              <a:buChar char="•"/>
            </a:pPr>
            <a:r>
              <a:rPr lang="en-US" dirty="0" smtClean="0"/>
              <a:t>Exclusive </a:t>
            </a:r>
            <a:r>
              <a:rPr lang="en-US" dirty="0" smtClean="0"/>
              <a:t>row.</a:t>
            </a:r>
          </a:p>
          <a:p>
            <a:pPr marL="857250" lvl="2" indent="-285750">
              <a:buFont typeface="Arial" pitchFamily="34" charset="0"/>
              <a:buChar char="•"/>
            </a:pPr>
            <a:r>
              <a:rPr lang="en-US" dirty="0" smtClean="0"/>
              <a:t>Exclusive cell.</a:t>
            </a:r>
            <a:endParaRPr lang="en-US" dirty="0"/>
          </a:p>
          <a:p>
            <a:pPr marL="857250" lvl="2" indent="-285750">
              <a:buFont typeface="Arial" pitchFamily="34" charset="0"/>
              <a:buChar char="•"/>
            </a:pPr>
            <a:r>
              <a:rPr lang="en-US" dirty="0" smtClean="0"/>
              <a:t>A combination of the above three schemes.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06218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57175"/>
            <a:ext cx="8588861" cy="695325"/>
          </a:xfrm>
        </p:spPr>
        <p:txBody>
          <a:bodyPr/>
          <a:lstStyle/>
          <a:p>
            <a:r>
              <a:rPr lang="en-US" dirty="0" smtClean="0"/>
              <a:t>Exclusive Table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71500" y="952501"/>
            <a:ext cx="7924800" cy="5200650"/>
          </a:xfrm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66" name="Group 65"/>
          <p:cNvGrpSpPr/>
          <p:nvPr/>
        </p:nvGrpSpPr>
        <p:grpSpPr>
          <a:xfrm>
            <a:off x="827677" y="5152885"/>
            <a:ext cx="1108620" cy="457200"/>
            <a:chOff x="2381041" y="5185727"/>
            <a:chExt cx="1108620" cy="457200"/>
          </a:xfrm>
        </p:grpSpPr>
        <p:sp>
          <p:nvSpPr>
            <p:cNvPr id="9" name="Oval 8"/>
            <p:cNvSpPr/>
            <p:nvPr/>
          </p:nvSpPr>
          <p:spPr>
            <a:xfrm>
              <a:off x="2381041" y="5185727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3032461" y="5185727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</p:grpSp>
      <p:cxnSp>
        <p:nvCxnSpPr>
          <p:cNvPr id="35" name="Straight Arrow Connector 34"/>
          <p:cNvCxnSpPr>
            <a:stCxn id="56" idx="0"/>
            <a:endCxn id="72" idx="4"/>
          </p:cNvCxnSpPr>
          <p:nvPr/>
        </p:nvCxnSpPr>
        <p:spPr>
          <a:xfrm flipV="1">
            <a:off x="1389351" y="2147967"/>
            <a:ext cx="519865" cy="292914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Diamond 55"/>
          <p:cNvSpPr/>
          <p:nvPr/>
        </p:nvSpPr>
        <p:spPr>
          <a:xfrm>
            <a:off x="1160751" y="2440881"/>
            <a:ext cx="457200" cy="457200"/>
          </a:xfrm>
          <a:prstGeom prst="diamond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8" name="Oval 27"/>
          <p:cNvSpPr/>
          <p:nvPr/>
        </p:nvSpPr>
        <p:spPr>
          <a:xfrm>
            <a:off x="2581057" y="3344883"/>
            <a:ext cx="4572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574448" y="4248885"/>
            <a:ext cx="1681535" cy="457200"/>
            <a:chOff x="1322308" y="4374515"/>
            <a:chExt cx="1681535" cy="457200"/>
          </a:xfrm>
        </p:grpSpPr>
        <p:sp>
          <p:nvSpPr>
            <p:cNvPr id="22" name="Oval 21"/>
            <p:cNvSpPr/>
            <p:nvPr/>
          </p:nvSpPr>
          <p:spPr>
            <a:xfrm>
              <a:off x="2546643" y="4374515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9" name="Diamond 58"/>
            <p:cNvSpPr/>
            <p:nvPr/>
          </p:nvSpPr>
          <p:spPr>
            <a:xfrm>
              <a:off x="1934475" y="4374515"/>
              <a:ext cx="457200" cy="457200"/>
            </a:xfrm>
            <a:prstGeom prst="diamond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60" name="Diamond 59"/>
            <p:cNvSpPr/>
            <p:nvPr/>
          </p:nvSpPr>
          <p:spPr>
            <a:xfrm>
              <a:off x="1322308" y="4374515"/>
              <a:ext cx="457200" cy="457200"/>
            </a:xfrm>
            <a:prstGeom prst="diamond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</p:grpSp>
      <p:cxnSp>
        <p:nvCxnSpPr>
          <p:cNvPr id="73" name="Straight Arrow Connector 72"/>
          <p:cNvCxnSpPr>
            <a:stCxn id="41" idx="0"/>
            <a:endCxn id="56" idx="2"/>
          </p:cNvCxnSpPr>
          <p:nvPr/>
        </p:nvCxnSpPr>
        <p:spPr>
          <a:xfrm flipV="1">
            <a:off x="1031648" y="2898081"/>
            <a:ext cx="357703" cy="46237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28" idx="0"/>
            <a:endCxn id="48" idx="2"/>
          </p:cNvCxnSpPr>
          <p:nvPr/>
        </p:nvCxnSpPr>
        <p:spPr>
          <a:xfrm flipH="1" flipV="1">
            <a:off x="2377906" y="2898081"/>
            <a:ext cx="431751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60" idx="0"/>
            <a:endCxn id="41" idx="4"/>
          </p:cNvCxnSpPr>
          <p:nvPr/>
        </p:nvCxnSpPr>
        <p:spPr>
          <a:xfrm flipV="1">
            <a:off x="803048" y="3817651"/>
            <a:ext cx="228600" cy="431234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9" idx="0"/>
            <a:endCxn id="41" idx="4"/>
          </p:cNvCxnSpPr>
          <p:nvPr/>
        </p:nvCxnSpPr>
        <p:spPr>
          <a:xfrm flipH="1" flipV="1">
            <a:off x="1031648" y="3817651"/>
            <a:ext cx="383567" cy="431234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22" idx="0"/>
            <a:endCxn id="41" idx="4"/>
          </p:cNvCxnSpPr>
          <p:nvPr/>
        </p:nvCxnSpPr>
        <p:spPr>
          <a:xfrm flipH="1" flipV="1">
            <a:off x="1031648" y="3817651"/>
            <a:ext cx="995735" cy="431234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23" idx="0"/>
            <a:endCxn id="22" idx="4"/>
          </p:cNvCxnSpPr>
          <p:nvPr/>
        </p:nvCxnSpPr>
        <p:spPr>
          <a:xfrm flipV="1">
            <a:off x="1707697" y="4706085"/>
            <a:ext cx="319686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9" idx="0"/>
            <a:endCxn id="59" idx="2"/>
          </p:cNvCxnSpPr>
          <p:nvPr/>
        </p:nvCxnSpPr>
        <p:spPr>
          <a:xfrm flipV="1">
            <a:off x="1056277" y="4706085"/>
            <a:ext cx="358938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255983" y="1611590"/>
            <a:ext cx="1924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list of </a:t>
            </a:r>
            <a:r>
              <a:rPr lang="en-US" sz="1400" dirty="0" err="1" smtClean="0"/>
              <a:t>i2rs</a:t>
            </a:r>
            <a:r>
              <a:rPr lang="en-US" sz="1400" dirty="0" smtClean="0"/>
              <a:t>-route tables</a:t>
            </a:r>
            <a:endParaRPr lang="en-US" sz="1400" dirty="0"/>
          </a:p>
        </p:txBody>
      </p:sp>
      <p:sp>
        <p:nvSpPr>
          <p:cNvPr id="41" name="Oval 40"/>
          <p:cNvSpPr/>
          <p:nvPr/>
        </p:nvSpPr>
        <p:spPr>
          <a:xfrm>
            <a:off x="803048" y="3360451"/>
            <a:ext cx="457200" cy="4572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908027" y="2294424"/>
            <a:ext cx="16055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Each </a:t>
            </a:r>
            <a:r>
              <a:rPr lang="en-US" sz="1400" dirty="0" err="1" smtClean="0"/>
              <a:t>i2rs</a:t>
            </a:r>
            <a:r>
              <a:rPr lang="en-US" sz="1400" dirty="0" smtClean="0"/>
              <a:t>-route table owned by one client.</a:t>
            </a:r>
            <a:endParaRPr lang="en-US" sz="14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2593781" y="5152885"/>
            <a:ext cx="1108620" cy="457200"/>
            <a:chOff x="2381041" y="5185727"/>
            <a:chExt cx="1108620" cy="457200"/>
          </a:xfrm>
        </p:grpSpPr>
        <p:sp>
          <p:nvSpPr>
            <p:cNvPr id="50" name="Oval 49"/>
            <p:cNvSpPr/>
            <p:nvPr/>
          </p:nvSpPr>
          <p:spPr>
            <a:xfrm>
              <a:off x="2381041" y="5185727"/>
              <a:ext cx="457200" cy="4572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3032461" y="5185727"/>
              <a:ext cx="457200" cy="4572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413996" y="4248885"/>
            <a:ext cx="1681535" cy="457200"/>
            <a:chOff x="1322308" y="4374515"/>
            <a:chExt cx="1681535" cy="457200"/>
          </a:xfrm>
        </p:grpSpPr>
        <p:sp>
          <p:nvSpPr>
            <p:cNvPr id="53" name="Oval 52"/>
            <p:cNvSpPr/>
            <p:nvPr/>
          </p:nvSpPr>
          <p:spPr>
            <a:xfrm>
              <a:off x="2546643" y="4374515"/>
              <a:ext cx="457200" cy="4572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4" name="Diamond 53"/>
            <p:cNvSpPr/>
            <p:nvPr/>
          </p:nvSpPr>
          <p:spPr>
            <a:xfrm>
              <a:off x="1934475" y="4374515"/>
              <a:ext cx="457200" cy="457200"/>
            </a:xfrm>
            <a:prstGeom prst="diamond">
              <a:avLst/>
            </a:prstGeom>
            <a:solidFill>
              <a:srgbClr val="92D050"/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61" name="Diamond 60"/>
            <p:cNvSpPr/>
            <p:nvPr/>
          </p:nvSpPr>
          <p:spPr>
            <a:xfrm>
              <a:off x="1322308" y="4374515"/>
              <a:ext cx="457200" cy="457200"/>
            </a:xfrm>
            <a:prstGeom prst="diamond">
              <a:avLst/>
            </a:prstGeom>
            <a:solidFill>
              <a:srgbClr val="92D050"/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</p:grpSp>
      <p:cxnSp>
        <p:nvCxnSpPr>
          <p:cNvPr id="62" name="Straight Arrow Connector 61"/>
          <p:cNvCxnSpPr>
            <a:stCxn id="61" idx="0"/>
            <a:endCxn id="28" idx="4"/>
          </p:cNvCxnSpPr>
          <p:nvPr/>
        </p:nvCxnSpPr>
        <p:spPr>
          <a:xfrm flipV="1">
            <a:off x="2642596" y="3802083"/>
            <a:ext cx="167061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3" idx="0"/>
            <a:endCxn id="28" idx="4"/>
          </p:cNvCxnSpPr>
          <p:nvPr/>
        </p:nvCxnSpPr>
        <p:spPr>
          <a:xfrm flipH="1" flipV="1">
            <a:off x="2809657" y="3802083"/>
            <a:ext cx="1057274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1" idx="0"/>
            <a:endCxn id="53" idx="4"/>
          </p:cNvCxnSpPr>
          <p:nvPr/>
        </p:nvCxnSpPr>
        <p:spPr>
          <a:xfrm flipV="1">
            <a:off x="3473801" y="4706085"/>
            <a:ext cx="393130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0" idx="0"/>
            <a:endCxn id="54" idx="2"/>
          </p:cNvCxnSpPr>
          <p:nvPr/>
        </p:nvCxnSpPr>
        <p:spPr>
          <a:xfrm flipV="1">
            <a:off x="2822381" y="4706085"/>
            <a:ext cx="432382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54" idx="0"/>
            <a:endCxn id="28" idx="4"/>
          </p:cNvCxnSpPr>
          <p:nvPr/>
        </p:nvCxnSpPr>
        <p:spPr>
          <a:xfrm flipH="1" flipV="1">
            <a:off x="2809657" y="3802083"/>
            <a:ext cx="445106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Diamond 47"/>
          <p:cNvSpPr/>
          <p:nvPr/>
        </p:nvSpPr>
        <p:spPr>
          <a:xfrm>
            <a:off x="2149306" y="2440881"/>
            <a:ext cx="457200" cy="457200"/>
          </a:xfrm>
          <a:prstGeom prst="diamond">
            <a:avLst/>
          </a:prstGeom>
          <a:solidFill>
            <a:srgbClr val="92D050"/>
          </a:solidFill>
          <a:ln>
            <a:solidFill>
              <a:schemeClr val="accent6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cxnSp>
        <p:nvCxnSpPr>
          <p:cNvPr id="57" name="Straight Arrow Connector 56"/>
          <p:cNvCxnSpPr>
            <a:stCxn id="48" idx="0"/>
            <a:endCxn id="72" idx="4"/>
          </p:cNvCxnSpPr>
          <p:nvPr/>
        </p:nvCxnSpPr>
        <p:spPr>
          <a:xfrm flipH="1" flipV="1">
            <a:off x="1909216" y="2147967"/>
            <a:ext cx="468690" cy="292914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213888" y="3170576"/>
            <a:ext cx="16055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List of routes all owned by the same client</a:t>
            </a:r>
            <a:endParaRPr lang="en-US" sz="1400" dirty="0"/>
          </a:p>
        </p:txBody>
      </p:sp>
      <p:sp>
        <p:nvSpPr>
          <p:cNvPr id="72" name="Oval 71"/>
          <p:cNvSpPr/>
          <p:nvPr/>
        </p:nvSpPr>
        <p:spPr>
          <a:xfrm>
            <a:off x="1680616" y="1690767"/>
            <a:ext cx="457200" cy="457200"/>
          </a:xfrm>
          <a:prstGeom prst="ellipse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822937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57175"/>
            <a:ext cx="8588861" cy="695325"/>
          </a:xfrm>
        </p:spPr>
        <p:txBody>
          <a:bodyPr/>
          <a:lstStyle/>
          <a:p>
            <a:r>
              <a:rPr lang="en-US" dirty="0" smtClean="0"/>
              <a:t>Exclusive Row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71500" y="952501"/>
            <a:ext cx="8026400" cy="5200650"/>
          </a:xfrm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66" name="Group 65"/>
          <p:cNvGrpSpPr/>
          <p:nvPr/>
        </p:nvGrpSpPr>
        <p:grpSpPr>
          <a:xfrm>
            <a:off x="827677" y="5152885"/>
            <a:ext cx="1108620" cy="457200"/>
            <a:chOff x="2381041" y="5185727"/>
            <a:chExt cx="1108620" cy="457200"/>
          </a:xfrm>
        </p:grpSpPr>
        <p:sp>
          <p:nvSpPr>
            <p:cNvPr id="9" name="Oval 8"/>
            <p:cNvSpPr/>
            <p:nvPr/>
          </p:nvSpPr>
          <p:spPr>
            <a:xfrm>
              <a:off x="2381041" y="5185727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3032461" y="5185727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</p:grpSp>
      <p:sp>
        <p:nvSpPr>
          <p:cNvPr id="56" name="Diamond 55"/>
          <p:cNvSpPr/>
          <p:nvPr/>
        </p:nvSpPr>
        <p:spPr>
          <a:xfrm>
            <a:off x="1889952" y="1614071"/>
            <a:ext cx="457200" cy="457200"/>
          </a:xfrm>
          <a:prstGeom prst="diamond">
            <a:avLst/>
          </a:prstGeom>
          <a:solidFill>
            <a:srgbClr val="FF0000"/>
          </a:solidFill>
          <a:ln>
            <a:solidFill>
              <a:schemeClr val="accent6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8" name="Oval 27"/>
          <p:cNvSpPr/>
          <p:nvPr/>
        </p:nvSpPr>
        <p:spPr>
          <a:xfrm>
            <a:off x="2581057" y="3344883"/>
            <a:ext cx="4572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574448" y="4248885"/>
            <a:ext cx="1681535" cy="457200"/>
            <a:chOff x="1322308" y="4374515"/>
            <a:chExt cx="1681535" cy="457200"/>
          </a:xfrm>
        </p:grpSpPr>
        <p:sp>
          <p:nvSpPr>
            <p:cNvPr id="22" name="Oval 21"/>
            <p:cNvSpPr/>
            <p:nvPr/>
          </p:nvSpPr>
          <p:spPr>
            <a:xfrm>
              <a:off x="2546643" y="4374515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9" name="Diamond 58"/>
            <p:cNvSpPr/>
            <p:nvPr/>
          </p:nvSpPr>
          <p:spPr>
            <a:xfrm>
              <a:off x="1934475" y="4374515"/>
              <a:ext cx="457200" cy="457200"/>
            </a:xfrm>
            <a:prstGeom prst="diamond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60" name="Diamond 59"/>
            <p:cNvSpPr/>
            <p:nvPr/>
          </p:nvSpPr>
          <p:spPr>
            <a:xfrm>
              <a:off x="1322308" y="4374515"/>
              <a:ext cx="457200" cy="457200"/>
            </a:xfrm>
            <a:prstGeom prst="diamond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</p:grpSp>
      <p:cxnSp>
        <p:nvCxnSpPr>
          <p:cNvPr id="73" name="Straight Arrow Connector 72"/>
          <p:cNvCxnSpPr>
            <a:stCxn id="41" idx="0"/>
            <a:endCxn id="58" idx="4"/>
          </p:cNvCxnSpPr>
          <p:nvPr/>
        </p:nvCxnSpPr>
        <p:spPr>
          <a:xfrm flipV="1">
            <a:off x="1541749" y="2936677"/>
            <a:ext cx="614263" cy="408206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28" idx="0"/>
            <a:endCxn id="58" idx="4"/>
          </p:cNvCxnSpPr>
          <p:nvPr/>
        </p:nvCxnSpPr>
        <p:spPr>
          <a:xfrm flipH="1" flipV="1">
            <a:off x="2156012" y="2936677"/>
            <a:ext cx="653645" cy="408206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60" idx="0"/>
            <a:endCxn id="41" idx="4"/>
          </p:cNvCxnSpPr>
          <p:nvPr/>
        </p:nvCxnSpPr>
        <p:spPr>
          <a:xfrm flipV="1">
            <a:off x="803048" y="3802083"/>
            <a:ext cx="738701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9" idx="0"/>
            <a:endCxn id="41" idx="4"/>
          </p:cNvCxnSpPr>
          <p:nvPr/>
        </p:nvCxnSpPr>
        <p:spPr>
          <a:xfrm flipV="1">
            <a:off x="1415215" y="3802083"/>
            <a:ext cx="126534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22" idx="0"/>
            <a:endCxn id="41" idx="4"/>
          </p:cNvCxnSpPr>
          <p:nvPr/>
        </p:nvCxnSpPr>
        <p:spPr>
          <a:xfrm flipH="1" flipV="1">
            <a:off x="1541749" y="3802083"/>
            <a:ext cx="485634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23" idx="0"/>
            <a:endCxn id="22" idx="4"/>
          </p:cNvCxnSpPr>
          <p:nvPr/>
        </p:nvCxnSpPr>
        <p:spPr>
          <a:xfrm flipV="1">
            <a:off x="1707697" y="4706085"/>
            <a:ext cx="319686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9" idx="0"/>
            <a:endCxn id="59" idx="2"/>
          </p:cNvCxnSpPr>
          <p:nvPr/>
        </p:nvCxnSpPr>
        <p:spPr>
          <a:xfrm flipV="1">
            <a:off x="1056277" y="4706085"/>
            <a:ext cx="358938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561242" y="1688782"/>
            <a:ext cx="15342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i2rs</a:t>
            </a:r>
            <a:r>
              <a:rPr lang="en-US" sz="1400" dirty="0" smtClean="0"/>
              <a:t>-route table</a:t>
            </a:r>
            <a:endParaRPr lang="en-US" sz="1400" dirty="0"/>
          </a:p>
        </p:txBody>
      </p:sp>
      <p:sp>
        <p:nvSpPr>
          <p:cNvPr id="41" name="Oval 40"/>
          <p:cNvSpPr/>
          <p:nvPr/>
        </p:nvSpPr>
        <p:spPr>
          <a:xfrm>
            <a:off x="1313149" y="3344883"/>
            <a:ext cx="457200" cy="4572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704173" y="2554188"/>
            <a:ext cx="1605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List of routes</a:t>
            </a:r>
            <a:endParaRPr lang="en-US" sz="14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2593781" y="5152885"/>
            <a:ext cx="1108620" cy="457200"/>
            <a:chOff x="2381041" y="5185727"/>
            <a:chExt cx="1108620" cy="457200"/>
          </a:xfrm>
        </p:grpSpPr>
        <p:sp>
          <p:nvSpPr>
            <p:cNvPr id="50" name="Oval 49"/>
            <p:cNvSpPr/>
            <p:nvPr/>
          </p:nvSpPr>
          <p:spPr>
            <a:xfrm>
              <a:off x="2381041" y="5185727"/>
              <a:ext cx="457200" cy="4572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3032461" y="5185727"/>
              <a:ext cx="457200" cy="4572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413996" y="4248885"/>
            <a:ext cx="1681535" cy="457200"/>
            <a:chOff x="1322308" y="4374515"/>
            <a:chExt cx="1681535" cy="457200"/>
          </a:xfrm>
        </p:grpSpPr>
        <p:sp>
          <p:nvSpPr>
            <p:cNvPr id="53" name="Oval 52"/>
            <p:cNvSpPr/>
            <p:nvPr/>
          </p:nvSpPr>
          <p:spPr>
            <a:xfrm>
              <a:off x="2546643" y="4374515"/>
              <a:ext cx="457200" cy="4572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4" name="Diamond 53"/>
            <p:cNvSpPr/>
            <p:nvPr/>
          </p:nvSpPr>
          <p:spPr>
            <a:xfrm>
              <a:off x="1934475" y="4374515"/>
              <a:ext cx="457200" cy="457200"/>
            </a:xfrm>
            <a:prstGeom prst="diamond">
              <a:avLst/>
            </a:prstGeom>
            <a:solidFill>
              <a:srgbClr val="92D050"/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61" name="Diamond 60"/>
            <p:cNvSpPr/>
            <p:nvPr/>
          </p:nvSpPr>
          <p:spPr>
            <a:xfrm>
              <a:off x="1322308" y="4374515"/>
              <a:ext cx="457200" cy="457200"/>
            </a:xfrm>
            <a:prstGeom prst="diamond">
              <a:avLst/>
            </a:prstGeom>
            <a:solidFill>
              <a:srgbClr val="92D050"/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</p:grpSp>
      <p:cxnSp>
        <p:nvCxnSpPr>
          <p:cNvPr id="62" name="Straight Arrow Connector 61"/>
          <p:cNvCxnSpPr>
            <a:stCxn id="61" idx="0"/>
            <a:endCxn id="28" idx="4"/>
          </p:cNvCxnSpPr>
          <p:nvPr/>
        </p:nvCxnSpPr>
        <p:spPr>
          <a:xfrm flipV="1">
            <a:off x="2642596" y="3802083"/>
            <a:ext cx="167061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3" idx="0"/>
            <a:endCxn id="28" idx="4"/>
          </p:cNvCxnSpPr>
          <p:nvPr/>
        </p:nvCxnSpPr>
        <p:spPr>
          <a:xfrm flipH="1" flipV="1">
            <a:off x="2809657" y="3802083"/>
            <a:ext cx="1057274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1" idx="0"/>
            <a:endCxn id="53" idx="4"/>
          </p:cNvCxnSpPr>
          <p:nvPr/>
        </p:nvCxnSpPr>
        <p:spPr>
          <a:xfrm flipV="1">
            <a:off x="3473801" y="4706085"/>
            <a:ext cx="393130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0" idx="0"/>
            <a:endCxn id="54" idx="2"/>
          </p:cNvCxnSpPr>
          <p:nvPr/>
        </p:nvCxnSpPr>
        <p:spPr>
          <a:xfrm flipV="1">
            <a:off x="2822381" y="4706085"/>
            <a:ext cx="432382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54" idx="0"/>
            <a:endCxn id="28" idx="4"/>
          </p:cNvCxnSpPr>
          <p:nvPr/>
        </p:nvCxnSpPr>
        <p:spPr>
          <a:xfrm flipH="1" flipV="1">
            <a:off x="2809657" y="3802083"/>
            <a:ext cx="445106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213888" y="3170576"/>
            <a:ext cx="1605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Route attributes</a:t>
            </a:r>
            <a:endParaRPr lang="en-US" sz="1400" dirty="0"/>
          </a:p>
        </p:txBody>
      </p:sp>
      <p:sp>
        <p:nvSpPr>
          <p:cNvPr id="58" name="Oval 57"/>
          <p:cNvSpPr/>
          <p:nvPr/>
        </p:nvSpPr>
        <p:spPr>
          <a:xfrm>
            <a:off x="1927412" y="2479477"/>
            <a:ext cx="457200" cy="457200"/>
          </a:xfrm>
          <a:prstGeom prst="ellipse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  <p:cxnSp>
        <p:nvCxnSpPr>
          <p:cNvPr id="64" name="Straight Arrow Connector 63"/>
          <p:cNvCxnSpPr>
            <a:stCxn id="58" idx="0"/>
            <a:endCxn id="56" idx="2"/>
          </p:cNvCxnSpPr>
          <p:nvPr/>
        </p:nvCxnSpPr>
        <p:spPr>
          <a:xfrm flipH="1" flipV="1">
            <a:off x="2118552" y="2071271"/>
            <a:ext cx="37460" cy="408206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621028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57175"/>
            <a:ext cx="8588861" cy="695325"/>
          </a:xfrm>
        </p:spPr>
        <p:txBody>
          <a:bodyPr/>
          <a:lstStyle/>
          <a:p>
            <a:r>
              <a:rPr lang="en-US" dirty="0" smtClean="0"/>
              <a:t>Exclusive Cell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71500" y="952501"/>
            <a:ext cx="7950200" cy="5200650"/>
          </a:xfrm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66" name="Group 65"/>
          <p:cNvGrpSpPr/>
          <p:nvPr/>
        </p:nvGrpSpPr>
        <p:grpSpPr>
          <a:xfrm>
            <a:off x="827677" y="5152885"/>
            <a:ext cx="1108620" cy="457200"/>
            <a:chOff x="2381041" y="5185727"/>
            <a:chExt cx="1108620" cy="457200"/>
          </a:xfrm>
        </p:grpSpPr>
        <p:sp>
          <p:nvSpPr>
            <p:cNvPr id="9" name="Oval 8"/>
            <p:cNvSpPr/>
            <p:nvPr/>
          </p:nvSpPr>
          <p:spPr>
            <a:xfrm>
              <a:off x="2381041" y="5185727"/>
              <a:ext cx="457200" cy="4572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3032461" y="5185727"/>
              <a:ext cx="457200" cy="4572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</p:grpSp>
      <p:sp>
        <p:nvSpPr>
          <p:cNvPr id="56" name="Diamond 55"/>
          <p:cNvSpPr/>
          <p:nvPr/>
        </p:nvSpPr>
        <p:spPr>
          <a:xfrm>
            <a:off x="1889952" y="1614071"/>
            <a:ext cx="457200" cy="457200"/>
          </a:xfrm>
          <a:prstGeom prst="diamond">
            <a:avLst/>
          </a:prstGeom>
          <a:solidFill>
            <a:srgbClr val="FF0000"/>
          </a:solidFill>
          <a:ln>
            <a:solidFill>
              <a:schemeClr val="accent6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8" name="Oval 27"/>
          <p:cNvSpPr/>
          <p:nvPr/>
        </p:nvSpPr>
        <p:spPr>
          <a:xfrm>
            <a:off x="2581057" y="3344883"/>
            <a:ext cx="457200" cy="457200"/>
          </a:xfrm>
          <a:prstGeom prst="ellipse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574448" y="4248885"/>
            <a:ext cx="1681535" cy="457200"/>
            <a:chOff x="1322308" y="4374515"/>
            <a:chExt cx="1681535" cy="457200"/>
          </a:xfrm>
        </p:grpSpPr>
        <p:sp>
          <p:nvSpPr>
            <p:cNvPr id="22" name="Oval 21"/>
            <p:cNvSpPr/>
            <p:nvPr/>
          </p:nvSpPr>
          <p:spPr>
            <a:xfrm>
              <a:off x="2546643" y="4374515"/>
              <a:ext cx="457200" cy="4572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9" name="Diamond 58"/>
            <p:cNvSpPr/>
            <p:nvPr/>
          </p:nvSpPr>
          <p:spPr>
            <a:xfrm>
              <a:off x="1934475" y="4374515"/>
              <a:ext cx="457200" cy="457200"/>
            </a:xfrm>
            <a:prstGeom prst="diamond">
              <a:avLst/>
            </a:prstGeom>
            <a:solidFill>
              <a:srgbClr val="92D050"/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60" name="Diamond 59"/>
            <p:cNvSpPr/>
            <p:nvPr/>
          </p:nvSpPr>
          <p:spPr>
            <a:xfrm>
              <a:off x="1322308" y="4374515"/>
              <a:ext cx="457200" cy="457200"/>
            </a:xfrm>
            <a:prstGeom prst="diamond">
              <a:avLst/>
            </a:prstGeom>
            <a:solidFill>
              <a:schemeClr val="tx1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</p:grpSp>
      <p:cxnSp>
        <p:nvCxnSpPr>
          <p:cNvPr id="73" name="Straight Arrow Connector 72"/>
          <p:cNvCxnSpPr>
            <a:stCxn id="41" idx="0"/>
            <a:endCxn id="58" idx="4"/>
          </p:cNvCxnSpPr>
          <p:nvPr/>
        </p:nvCxnSpPr>
        <p:spPr>
          <a:xfrm flipV="1">
            <a:off x="1541749" y="2936677"/>
            <a:ext cx="614263" cy="408206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28" idx="0"/>
            <a:endCxn id="58" idx="4"/>
          </p:cNvCxnSpPr>
          <p:nvPr/>
        </p:nvCxnSpPr>
        <p:spPr>
          <a:xfrm flipH="1" flipV="1">
            <a:off x="2156012" y="2936677"/>
            <a:ext cx="653645" cy="408206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60" idx="0"/>
            <a:endCxn id="41" idx="4"/>
          </p:cNvCxnSpPr>
          <p:nvPr/>
        </p:nvCxnSpPr>
        <p:spPr>
          <a:xfrm flipV="1">
            <a:off x="803048" y="3802083"/>
            <a:ext cx="738701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9" idx="0"/>
            <a:endCxn id="41" idx="4"/>
          </p:cNvCxnSpPr>
          <p:nvPr/>
        </p:nvCxnSpPr>
        <p:spPr>
          <a:xfrm flipV="1">
            <a:off x="1415215" y="3802083"/>
            <a:ext cx="126534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22" idx="0"/>
            <a:endCxn id="41" idx="4"/>
          </p:cNvCxnSpPr>
          <p:nvPr/>
        </p:nvCxnSpPr>
        <p:spPr>
          <a:xfrm flipH="1" flipV="1">
            <a:off x="1541749" y="3802083"/>
            <a:ext cx="485634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23" idx="0"/>
            <a:endCxn id="22" idx="4"/>
          </p:cNvCxnSpPr>
          <p:nvPr/>
        </p:nvCxnSpPr>
        <p:spPr>
          <a:xfrm flipV="1">
            <a:off x="1707697" y="4706085"/>
            <a:ext cx="319686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9" idx="0"/>
            <a:endCxn id="59" idx="2"/>
          </p:cNvCxnSpPr>
          <p:nvPr/>
        </p:nvCxnSpPr>
        <p:spPr>
          <a:xfrm flipV="1">
            <a:off x="1056277" y="4706085"/>
            <a:ext cx="358938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561242" y="1688782"/>
            <a:ext cx="15342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i2rs</a:t>
            </a:r>
            <a:r>
              <a:rPr lang="en-US" sz="1400" dirty="0" smtClean="0"/>
              <a:t>-route table</a:t>
            </a:r>
            <a:endParaRPr lang="en-US" sz="1400" dirty="0"/>
          </a:p>
        </p:txBody>
      </p:sp>
      <p:sp>
        <p:nvSpPr>
          <p:cNvPr id="41" name="Oval 40"/>
          <p:cNvSpPr/>
          <p:nvPr/>
        </p:nvSpPr>
        <p:spPr>
          <a:xfrm>
            <a:off x="1313149" y="3344883"/>
            <a:ext cx="457200" cy="457200"/>
          </a:xfrm>
          <a:prstGeom prst="ellipse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704173" y="2554188"/>
            <a:ext cx="1605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List is of routes</a:t>
            </a:r>
            <a:endParaRPr lang="en-US" sz="14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2593781" y="5152885"/>
            <a:ext cx="1108620" cy="457200"/>
            <a:chOff x="2381041" y="5185727"/>
            <a:chExt cx="1108620" cy="457200"/>
          </a:xfrm>
        </p:grpSpPr>
        <p:sp>
          <p:nvSpPr>
            <p:cNvPr id="50" name="Oval 49"/>
            <p:cNvSpPr/>
            <p:nvPr/>
          </p:nvSpPr>
          <p:spPr>
            <a:xfrm>
              <a:off x="2381041" y="5185727"/>
              <a:ext cx="457200" cy="4572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3032461" y="5185727"/>
              <a:ext cx="457200" cy="4572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413996" y="4248885"/>
            <a:ext cx="1681535" cy="457200"/>
            <a:chOff x="1322308" y="4374515"/>
            <a:chExt cx="1681535" cy="457200"/>
          </a:xfrm>
        </p:grpSpPr>
        <p:sp>
          <p:nvSpPr>
            <p:cNvPr id="53" name="Oval 52"/>
            <p:cNvSpPr/>
            <p:nvPr/>
          </p:nvSpPr>
          <p:spPr>
            <a:xfrm>
              <a:off x="2546643" y="4374515"/>
              <a:ext cx="457200" cy="4572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804545" marR="0" indent="-228600">
                <a:spcBef>
                  <a:spcPts val="0"/>
                </a:spcBef>
                <a:spcAft>
                  <a:spcPts val="0"/>
                </a:spcAft>
                <a:tabLst>
                  <a:tab pos="800100" algn="l"/>
                </a:tabLst>
              </a:pPr>
              <a:r>
                <a:rPr lang="en-US" sz="1000" dirty="0">
                  <a:effectLst/>
                  <a:latin typeface="Times"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latin typeface="Times"/>
                <a:ea typeface="Calibri"/>
                <a:cs typeface="Times New Roman"/>
              </a:endParaRPr>
            </a:p>
          </p:txBody>
        </p:sp>
        <p:sp>
          <p:nvSpPr>
            <p:cNvPr id="54" name="Diamond 53"/>
            <p:cNvSpPr/>
            <p:nvPr/>
          </p:nvSpPr>
          <p:spPr>
            <a:xfrm>
              <a:off x="1934475" y="4374515"/>
              <a:ext cx="457200" cy="457200"/>
            </a:xfrm>
            <a:prstGeom prst="diamond">
              <a:avLst/>
            </a:prstGeom>
            <a:solidFill>
              <a:srgbClr val="FFFF00"/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61" name="Diamond 60"/>
            <p:cNvSpPr/>
            <p:nvPr/>
          </p:nvSpPr>
          <p:spPr>
            <a:xfrm>
              <a:off x="1322308" y="4374515"/>
              <a:ext cx="457200" cy="457200"/>
            </a:xfrm>
            <a:prstGeom prst="diamond">
              <a:avLst/>
            </a:prstGeom>
            <a:solidFill>
              <a:srgbClr val="92D050"/>
            </a:solidFill>
            <a:ln>
              <a:solidFill>
                <a:schemeClr val="accent6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</p:grpSp>
      <p:cxnSp>
        <p:nvCxnSpPr>
          <p:cNvPr id="62" name="Straight Arrow Connector 61"/>
          <p:cNvCxnSpPr>
            <a:stCxn id="61" idx="0"/>
            <a:endCxn id="28" idx="4"/>
          </p:cNvCxnSpPr>
          <p:nvPr/>
        </p:nvCxnSpPr>
        <p:spPr>
          <a:xfrm flipV="1">
            <a:off x="2642596" y="3802083"/>
            <a:ext cx="167061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3" idx="0"/>
            <a:endCxn id="28" idx="4"/>
          </p:cNvCxnSpPr>
          <p:nvPr/>
        </p:nvCxnSpPr>
        <p:spPr>
          <a:xfrm flipH="1" flipV="1">
            <a:off x="2809657" y="3802083"/>
            <a:ext cx="1057274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1" idx="0"/>
            <a:endCxn id="53" idx="4"/>
          </p:cNvCxnSpPr>
          <p:nvPr/>
        </p:nvCxnSpPr>
        <p:spPr>
          <a:xfrm flipV="1">
            <a:off x="3473801" y="4706085"/>
            <a:ext cx="393130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0" idx="0"/>
            <a:endCxn id="54" idx="2"/>
          </p:cNvCxnSpPr>
          <p:nvPr/>
        </p:nvCxnSpPr>
        <p:spPr>
          <a:xfrm flipV="1">
            <a:off x="2822381" y="4706085"/>
            <a:ext cx="432382" cy="446800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54" idx="0"/>
            <a:endCxn id="28" idx="4"/>
          </p:cNvCxnSpPr>
          <p:nvPr/>
        </p:nvCxnSpPr>
        <p:spPr>
          <a:xfrm flipH="1" flipV="1">
            <a:off x="2809657" y="3802083"/>
            <a:ext cx="445106" cy="446802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213888" y="3170576"/>
            <a:ext cx="1605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Route attributes</a:t>
            </a:r>
            <a:endParaRPr lang="en-US" sz="1400" dirty="0"/>
          </a:p>
        </p:txBody>
      </p:sp>
      <p:sp>
        <p:nvSpPr>
          <p:cNvPr id="58" name="Oval 57"/>
          <p:cNvSpPr/>
          <p:nvPr/>
        </p:nvSpPr>
        <p:spPr>
          <a:xfrm>
            <a:off x="1927412" y="2479477"/>
            <a:ext cx="457200" cy="457200"/>
          </a:xfrm>
          <a:prstGeom prst="ellipse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04545" marR="0" indent="-228600">
              <a:spcBef>
                <a:spcPts val="0"/>
              </a:spcBef>
              <a:spcAft>
                <a:spcPts val="0"/>
              </a:spcAft>
              <a:tabLst>
                <a:tab pos="800100" algn="l"/>
              </a:tabLst>
            </a:pPr>
            <a:r>
              <a:rPr lang="en-US" sz="1000" dirty="0">
                <a:effectLst/>
                <a:latin typeface="Times"/>
                <a:ea typeface="Times New Roman"/>
                <a:cs typeface="Times New Roman"/>
              </a:rPr>
              <a:t> </a:t>
            </a:r>
            <a:endParaRPr lang="en-US" sz="1000" dirty="0">
              <a:effectLst/>
              <a:latin typeface="Times"/>
              <a:ea typeface="Calibri"/>
              <a:cs typeface="Times New Roman"/>
            </a:endParaRPr>
          </a:p>
        </p:txBody>
      </p:sp>
      <p:cxnSp>
        <p:nvCxnSpPr>
          <p:cNvPr id="64" name="Straight Arrow Connector 63"/>
          <p:cNvCxnSpPr>
            <a:stCxn id="58" idx="0"/>
            <a:endCxn id="56" idx="2"/>
          </p:cNvCxnSpPr>
          <p:nvPr/>
        </p:nvCxnSpPr>
        <p:spPr>
          <a:xfrm flipH="1" flipV="1">
            <a:off x="2118552" y="2071271"/>
            <a:ext cx="37460" cy="408206"/>
          </a:xfrm>
          <a:prstGeom prst="straightConnector1">
            <a:avLst/>
          </a:prstGeom>
          <a:ln>
            <a:solidFill>
              <a:srgbClr val="080808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8248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Y11_Cisco_Arial_4x3_template_white[1]">
  <a:themeElements>
    <a:clrScheme name="Cisco 2010 Color Palette">
      <a:dk1>
        <a:srgbClr val="0096D6"/>
      </a:dk1>
      <a:lt1>
        <a:srgbClr val="FFFFFF"/>
      </a:lt1>
      <a:dk2>
        <a:srgbClr val="6DB344"/>
      </a:dk2>
      <a:lt2>
        <a:srgbClr val="FFFFFF"/>
      </a:lt2>
      <a:accent1>
        <a:srgbClr val="0096D6"/>
      </a:accent1>
      <a:accent2>
        <a:srgbClr val="6DB344"/>
      </a:accent2>
      <a:accent3>
        <a:srgbClr val="ABDFF0"/>
      </a:accent3>
      <a:accent4>
        <a:srgbClr val="008041"/>
      </a:accent4>
      <a:accent5>
        <a:srgbClr val="B7D333"/>
      </a:accent5>
      <a:accent6>
        <a:srgbClr val="652D89"/>
      </a:accent6>
      <a:hlink>
        <a:srgbClr val="3CBADC"/>
      </a:hlink>
      <a:folHlink>
        <a:srgbClr val="A6A8AB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96D6"/>
        </a:solidFill>
        <a:ln>
          <a:noFill/>
        </a:ln>
        <a:effectLst>
          <a:outerShdw blurRad="76200" dist="50800" dir="5400000" algn="ctr" rotWithShape="0">
            <a:srgbClr val="000000">
              <a:alpha val="27000"/>
            </a:srgbClr>
          </a:outerShdw>
        </a:effectLst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FY11_Cisco_Arial_4x3_template_white[1]</Template>
  <TotalTime>116493</TotalTime>
  <Words>668</Words>
  <Application>Microsoft Macintosh PowerPoint</Application>
  <PresentationFormat>On-screen Show (4:3)</PresentationFormat>
  <Paragraphs>118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FY11_Cisco_Arial_4x3_template_white[1]</vt:lpstr>
      <vt:lpstr>Office Theme</vt:lpstr>
      <vt:lpstr>I2RS Yang Extensions draft-rfernando-yang-data-mods</vt:lpstr>
      <vt:lpstr>I2RS Requirements on Data modeling</vt:lpstr>
      <vt:lpstr>Yang Data modeling properties</vt:lpstr>
      <vt:lpstr>I2RS Operation flow</vt:lpstr>
      <vt:lpstr>Yang modifications required</vt:lpstr>
      <vt:lpstr>Exclusive Ownership</vt:lpstr>
      <vt:lpstr>Exclusive Table</vt:lpstr>
      <vt:lpstr>Exclusive Row </vt:lpstr>
      <vt:lpstr>Exclusive Cell </vt:lpstr>
      <vt:lpstr>Canonical Client Name (cname)</vt:lpstr>
      <vt:lpstr>Ephemeral Sub-Tree</vt:lpstr>
      <vt:lpstr>Ongoing Work not covered in the draft</vt:lpstr>
      <vt:lpstr>Ask</vt:lpstr>
    </vt:vector>
  </TitlesOfParts>
  <Company>Cisco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Installing Template Theme Files</dc:title>
  <dc:creator>Gordana Skjerven (gskjerve)</dc:creator>
  <cp:lastModifiedBy>Cisco Employee</cp:lastModifiedBy>
  <cp:revision>1039</cp:revision>
  <cp:lastPrinted>2012-06-20T19:52:55Z</cp:lastPrinted>
  <dcterms:created xsi:type="dcterms:W3CDTF">2011-07-12T18:06:12Z</dcterms:created>
  <dcterms:modified xsi:type="dcterms:W3CDTF">2013-03-13T17:18:15Z</dcterms:modified>
</cp:coreProperties>
</file>