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31" r:id="rId3"/>
    <p:sldId id="327" r:id="rId4"/>
    <p:sldId id="330" r:id="rId5"/>
    <p:sldId id="328" r:id="rId6"/>
    <p:sldId id="324" r:id="rId7"/>
    <p:sldId id="325" r:id="rId8"/>
    <p:sldId id="326" r:id="rId9"/>
    <p:sldId id="332" r:id="rId10"/>
    <p:sldId id="334" r:id="rId11"/>
    <p:sldId id="333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99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深色样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06" autoAdjust="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25" d="100"/>
          <a:sy n="125" d="100"/>
        </p:scale>
        <p:origin x="-276" y="516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  <a:ea typeface="SimSun" pitchFamily="2" charset="-122"/>
              </a:defRPr>
            </a:lvl1pPr>
          </a:lstStyle>
          <a:p>
            <a:fld id="{43A2FC74-0852-4DD4-9EB8-CF7950600A10}" type="datetimeFigureOut">
              <a:rPr lang="en-US" altLang="zh-CN"/>
              <a:pPr/>
              <a:t>3/8/2013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  <a:ea typeface="SimSun" pitchFamily="2" charset="-122"/>
              </a:defRPr>
            </a:lvl1pPr>
          </a:lstStyle>
          <a:p>
            <a:fld id="{060F4C67-21AB-4896-951F-20AB820358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504943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zh-CN" altLang="en-US" smtClean="0">
              <a:ea typeface="SimSun" pitchFamily="2" charset="-122"/>
            </a:endParaRPr>
          </a:p>
        </p:txBody>
      </p:sp>
      <p:sp>
        <p:nvSpPr>
          <p:cNvPr id="1536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63D0B2-D75B-4202-A2F6-9DD85109A89A}" type="slidenum">
              <a:rPr lang="en-US" altLang="zh-CN"/>
              <a:pPr/>
              <a:t>1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lIns="96661" tIns="48331" rIns="96661" bIns="48331"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 77 - Anaheim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5C9C1-4421-4943-8B7A-4EF4CD3AE65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3D4F8-155F-499A-BBB1-FD76E48489D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9A103-D692-4273-A4D9-15F87E09B23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C81E4-F2C0-4160-B92E-22023870216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5D2F8-DCBE-443F-8638-6A1E3C71713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EDABC-2F45-4B96-A327-11513592426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9D6AC-2A78-40E0-B311-B85DE77281D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FA689-0B23-4C27-A6AF-4A55D0958BE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C5BA2-CF04-45F9-91E3-27FB1BAA532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11B7C-9A7A-44E2-B5AA-9A601B2934D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 altLang="zh-CN"/>
              <a:t>IETF 77 - Anaheim</a:t>
            </a:r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5839A-C1C8-4AA5-8E20-F6535C5D81E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US" altLang="zh-CN"/>
              <a:t>March 25,2010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IETF 77 - Anaheim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SimSun" pitchFamily="2" charset="-122"/>
              </a:defRPr>
            </a:lvl1pPr>
          </a:lstStyle>
          <a:p>
            <a:fld id="{998642B9-C4BF-4E10-8589-78D8847B9F7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152400" y="1143000"/>
            <a:ext cx="8839200" cy="2819400"/>
          </a:xfrm>
        </p:spPr>
        <p:txBody>
          <a:bodyPr/>
          <a:lstStyle/>
          <a:p>
            <a:pPr eaLnBrk="1" hangingPunct="1"/>
            <a:r>
              <a:rPr lang="en-US" altLang="zh-CN" b="1" dirty="0" err="1" smtClean="0">
                <a:ea typeface="SimSun" pitchFamily="2" charset="-122"/>
              </a:rPr>
              <a:t>I2RS</a:t>
            </a:r>
            <a:r>
              <a:rPr lang="en-US" altLang="zh-CN" b="1" dirty="0" smtClean="0">
                <a:ea typeface="SimSun" pitchFamily="2" charset="-122"/>
              </a:rPr>
              <a:t> Overlay </a:t>
            </a:r>
            <a:r>
              <a:rPr lang="en-US" altLang="zh-CN" b="1" dirty="0" err="1" smtClean="0">
                <a:ea typeface="SimSun" pitchFamily="2" charset="-122"/>
              </a:rPr>
              <a:t>usecase</a:t>
            </a:r>
            <a:r>
              <a:rPr lang="en-US" altLang="zh-CN" sz="3600" b="1" dirty="0" smtClean="0">
                <a:ea typeface="SimSun" pitchFamily="2" charset="-122"/>
              </a:rPr>
              <a:t/>
            </a:r>
            <a:br>
              <a:rPr lang="en-US" altLang="zh-CN" sz="3600" b="1" dirty="0" smtClean="0">
                <a:ea typeface="SimSun" pitchFamily="2" charset="-122"/>
              </a:rPr>
            </a:br>
            <a:r>
              <a:rPr lang="en-US" altLang="zh-CN" sz="2000" b="1" dirty="0" smtClean="0">
                <a:latin typeface="Arial" pitchFamily="34" charset="0"/>
                <a:ea typeface="SimSun" pitchFamily="2" charset="-122"/>
              </a:rPr>
              <a:t/>
            </a:r>
            <a:br>
              <a:rPr lang="en-US" altLang="zh-CN" sz="2000" b="1" dirty="0" smtClean="0">
                <a:latin typeface="Arial" pitchFamily="34" charset="0"/>
                <a:ea typeface="SimSun" pitchFamily="2" charset="-122"/>
              </a:rPr>
            </a:br>
            <a:r>
              <a:rPr lang="en-US" altLang="zh-CN" sz="2400" b="1" dirty="0" smtClean="0">
                <a:ea typeface="SimSun" pitchFamily="2" charset="-122"/>
              </a:rPr>
              <a:t/>
            </a:r>
            <a:br>
              <a:rPr lang="en-US" altLang="zh-CN" sz="2400" b="1" dirty="0" smtClean="0">
                <a:ea typeface="SimSun" pitchFamily="2" charset="-122"/>
              </a:rPr>
            </a:br>
            <a:endParaRPr lang="en-US" altLang="zh-CN" sz="2400" b="1" dirty="0" smtClean="0">
              <a:ea typeface="SimSun" pitchFamily="2" charset="-122"/>
            </a:endParaRPr>
          </a:p>
        </p:txBody>
      </p:sp>
      <p:sp>
        <p:nvSpPr>
          <p:cNvPr id="14340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7FC2F3E-2ED9-41BA-8058-E6A290EC9703}" type="slidenum">
              <a:rPr lang="en-US" altLang="zh-CN" sz="1600">
                <a:solidFill>
                  <a:schemeClr val="tx1"/>
                </a:solidFill>
              </a:rPr>
              <a:pPr/>
              <a:t>1</a:t>
            </a:fld>
            <a:endParaRPr lang="en-US" altLang="zh-CN" sz="1600" dirty="0">
              <a:solidFill>
                <a:schemeClr val="tx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Fangwei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hu</a:t>
            </a:r>
            <a:endParaRPr lang="en-US" altLang="zh-CN" dirty="0" smtClean="0"/>
          </a:p>
          <a:p>
            <a:r>
              <a:rPr lang="en-US" altLang="zh-CN" dirty="0" err="1" smtClean="0"/>
              <a:t>Bhumip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Khasnabish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Next Step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Comments and feedback?</a:t>
            </a:r>
          </a:p>
          <a:p>
            <a:r>
              <a:rPr lang="en-US" altLang="zh-CN" dirty="0" smtClean="0"/>
              <a:t>Call for WG adoption?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25146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Thank you!!!!</a:t>
            </a:r>
            <a:endParaRPr lang="zh-CN" alt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352353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Goals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Two types Router in the </a:t>
            </a:r>
            <a:r>
              <a:rPr lang="en-US" altLang="zh-CN" dirty="0" err="1" smtClean="0"/>
              <a:t>I2RS</a:t>
            </a:r>
            <a:r>
              <a:rPr lang="en-US" altLang="zh-CN" dirty="0" smtClean="0"/>
              <a:t> network</a:t>
            </a:r>
          </a:p>
          <a:p>
            <a:pPr lvl="1"/>
            <a:r>
              <a:rPr lang="en-US" altLang="zh-CN" dirty="0" smtClean="0"/>
              <a:t>ER(Edge Router): Perform data encapsulation, topology and traffic report to control</a:t>
            </a:r>
          </a:p>
          <a:p>
            <a:pPr lvl="1"/>
            <a:r>
              <a:rPr lang="en-US" altLang="zh-CN" dirty="0" smtClean="0"/>
              <a:t>CR(Core Router): Simplicity and cost down, focus only on fast data forwarding</a:t>
            </a:r>
          </a:p>
          <a:p>
            <a:r>
              <a:rPr lang="en-US" altLang="zh-CN" dirty="0" smtClean="0"/>
              <a:t> Provides an overlay structure</a:t>
            </a:r>
          </a:p>
          <a:p>
            <a:pPr lvl="1"/>
            <a:r>
              <a:rPr lang="en-US" altLang="zh-CN" dirty="0" smtClean="0"/>
              <a:t>Benefit: </a:t>
            </a:r>
          </a:p>
          <a:p>
            <a:pPr lvl="2"/>
            <a:r>
              <a:rPr lang="en-US" altLang="zh-CN" dirty="0" smtClean="0"/>
              <a:t>Lower cost down for Core Routers</a:t>
            </a:r>
          </a:p>
          <a:p>
            <a:pPr lvl="2"/>
            <a:r>
              <a:rPr lang="en-US" altLang="zh-CN" dirty="0" smtClean="0"/>
              <a:t>Improved network security</a:t>
            </a:r>
          </a:p>
          <a:p>
            <a:pPr lvl="2"/>
            <a:r>
              <a:rPr lang="en-US" altLang="zh-CN" dirty="0" smtClean="0"/>
              <a:t>Support of network virtualization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>
          <a:xfrm>
            <a:off x="7696200" y="6248400"/>
            <a:ext cx="1295400" cy="365125"/>
          </a:xfrm>
        </p:spPr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2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Overlay Model 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>
          <a:xfrm>
            <a:off x="7848600" y="6324600"/>
            <a:ext cx="1143000" cy="365125"/>
          </a:xfrm>
        </p:spPr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3</a:t>
            </a:fld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1786391" y="3816457"/>
            <a:ext cx="5459105" cy="239194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2140558" y="4201212"/>
            <a:ext cx="395785" cy="39578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A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3468519" y="4596997"/>
            <a:ext cx="395785" cy="395785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4999370" y="4399105"/>
            <a:ext cx="395785" cy="395785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G</a:t>
            </a:r>
            <a:endParaRPr lang="zh-CN" altLang="en-US" dirty="0"/>
          </a:p>
        </p:txBody>
      </p:sp>
      <p:sp>
        <p:nvSpPr>
          <p:cNvPr id="10" name="椭圆 9"/>
          <p:cNvSpPr/>
          <p:nvPr/>
        </p:nvSpPr>
        <p:spPr>
          <a:xfrm>
            <a:off x="6371161" y="4101421"/>
            <a:ext cx="395785" cy="39578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</a:t>
            </a:r>
            <a:endParaRPr lang="zh-CN" altLang="en-US" dirty="0"/>
          </a:p>
        </p:txBody>
      </p:sp>
      <p:cxnSp>
        <p:nvCxnSpPr>
          <p:cNvPr id="12" name="直接连接符 11"/>
          <p:cNvCxnSpPr>
            <a:stCxn id="7" idx="7"/>
            <a:endCxn id="8" idx="2"/>
          </p:cNvCxnSpPr>
          <p:nvPr/>
        </p:nvCxnSpPr>
        <p:spPr>
          <a:xfrm>
            <a:off x="2478382" y="4259173"/>
            <a:ext cx="990137" cy="5357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8" idx="6"/>
            <a:endCxn id="9" idx="2"/>
          </p:cNvCxnSpPr>
          <p:nvPr/>
        </p:nvCxnSpPr>
        <p:spPr>
          <a:xfrm flipV="1">
            <a:off x="3864304" y="4596998"/>
            <a:ext cx="1135066" cy="1978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9" idx="6"/>
            <a:endCxn id="10" idx="1"/>
          </p:cNvCxnSpPr>
          <p:nvPr/>
        </p:nvCxnSpPr>
        <p:spPr>
          <a:xfrm flipV="1">
            <a:off x="5395155" y="4159382"/>
            <a:ext cx="1033967" cy="4376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5917415" y="5690504"/>
            <a:ext cx="395785" cy="39578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</a:t>
            </a:r>
            <a:endParaRPr lang="zh-CN" altLang="en-US" dirty="0"/>
          </a:p>
        </p:txBody>
      </p:sp>
      <p:cxnSp>
        <p:nvCxnSpPr>
          <p:cNvPr id="21" name="直接连接符 20"/>
          <p:cNvCxnSpPr>
            <a:stCxn id="17" idx="1"/>
            <a:endCxn id="9" idx="4"/>
          </p:cNvCxnSpPr>
          <p:nvPr/>
        </p:nvCxnSpPr>
        <p:spPr>
          <a:xfrm flipH="1" flipV="1">
            <a:off x="5197263" y="4794890"/>
            <a:ext cx="778113" cy="9535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/>
          <p:cNvCxnSpPr>
            <a:endCxn id="10" idx="0"/>
          </p:cNvCxnSpPr>
          <p:nvPr/>
        </p:nvCxnSpPr>
        <p:spPr>
          <a:xfrm flipH="1">
            <a:off x="6569054" y="3420671"/>
            <a:ext cx="1588" cy="680750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>
            <a:stCxn id="116" idx="4"/>
            <a:endCxn id="17" idx="0"/>
          </p:cNvCxnSpPr>
          <p:nvPr/>
        </p:nvCxnSpPr>
        <p:spPr>
          <a:xfrm>
            <a:off x="6007720" y="1950168"/>
            <a:ext cx="107588" cy="374033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>
            <a:stCxn id="115" idx="4"/>
            <a:endCxn id="66" idx="0"/>
          </p:cNvCxnSpPr>
          <p:nvPr/>
        </p:nvCxnSpPr>
        <p:spPr>
          <a:xfrm>
            <a:off x="3124201" y="3618564"/>
            <a:ext cx="53126" cy="211972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>
            <a:stCxn id="114" idx="4"/>
            <a:endCxn id="7" idx="0"/>
          </p:cNvCxnSpPr>
          <p:nvPr/>
        </p:nvCxnSpPr>
        <p:spPr>
          <a:xfrm>
            <a:off x="2322107" y="2345953"/>
            <a:ext cx="16344" cy="1855259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椭圆 65"/>
          <p:cNvSpPr/>
          <p:nvPr/>
        </p:nvSpPr>
        <p:spPr>
          <a:xfrm>
            <a:off x="2979434" y="5738290"/>
            <a:ext cx="395785" cy="39578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B</a:t>
            </a:r>
            <a:endParaRPr lang="zh-CN" altLang="en-US" dirty="0"/>
          </a:p>
        </p:txBody>
      </p:sp>
      <p:cxnSp>
        <p:nvCxnSpPr>
          <p:cNvPr id="70" name="直接连接符 69"/>
          <p:cNvCxnSpPr>
            <a:stCxn id="8" idx="3"/>
            <a:endCxn id="66" idx="0"/>
          </p:cNvCxnSpPr>
          <p:nvPr/>
        </p:nvCxnSpPr>
        <p:spPr>
          <a:xfrm flipH="1">
            <a:off x="3177327" y="4934821"/>
            <a:ext cx="349153" cy="8034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/>
          <p:cNvCxnSpPr>
            <a:endCxn id="96" idx="1"/>
          </p:cNvCxnSpPr>
          <p:nvPr/>
        </p:nvCxnSpPr>
        <p:spPr>
          <a:xfrm>
            <a:off x="3781662" y="4900024"/>
            <a:ext cx="611452" cy="5519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椭圆 113"/>
          <p:cNvSpPr/>
          <p:nvPr/>
        </p:nvSpPr>
        <p:spPr>
          <a:xfrm>
            <a:off x="2124214" y="1950168"/>
            <a:ext cx="395785" cy="39578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A</a:t>
            </a:r>
            <a:endParaRPr lang="zh-CN" altLang="en-US" dirty="0"/>
          </a:p>
        </p:txBody>
      </p:sp>
      <p:sp>
        <p:nvSpPr>
          <p:cNvPr id="115" name="椭圆 114"/>
          <p:cNvSpPr/>
          <p:nvPr/>
        </p:nvSpPr>
        <p:spPr>
          <a:xfrm>
            <a:off x="2926308" y="3222779"/>
            <a:ext cx="395785" cy="39578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B</a:t>
            </a:r>
            <a:endParaRPr lang="zh-CN" altLang="en-US" dirty="0"/>
          </a:p>
        </p:txBody>
      </p:sp>
      <p:sp>
        <p:nvSpPr>
          <p:cNvPr id="116" name="椭圆 115"/>
          <p:cNvSpPr/>
          <p:nvPr/>
        </p:nvSpPr>
        <p:spPr>
          <a:xfrm>
            <a:off x="5809827" y="1554383"/>
            <a:ext cx="395785" cy="39578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</a:t>
            </a:r>
            <a:endParaRPr lang="zh-CN" altLang="en-US" dirty="0"/>
          </a:p>
        </p:txBody>
      </p:sp>
      <p:sp>
        <p:nvSpPr>
          <p:cNvPr id="117" name="椭圆 116"/>
          <p:cNvSpPr/>
          <p:nvPr/>
        </p:nvSpPr>
        <p:spPr>
          <a:xfrm>
            <a:off x="6429122" y="3024886"/>
            <a:ext cx="395785" cy="39578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</a:t>
            </a:r>
            <a:endParaRPr lang="zh-CN" altLang="en-US" dirty="0"/>
          </a:p>
        </p:txBody>
      </p:sp>
      <p:cxnSp>
        <p:nvCxnSpPr>
          <p:cNvPr id="119" name="直接连接符 118"/>
          <p:cNvCxnSpPr>
            <a:stCxn id="114" idx="4"/>
            <a:endCxn id="115" idx="2"/>
          </p:cNvCxnSpPr>
          <p:nvPr/>
        </p:nvCxnSpPr>
        <p:spPr>
          <a:xfrm>
            <a:off x="2322107" y="2345953"/>
            <a:ext cx="604201" cy="107471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直接连接符 119"/>
          <p:cNvCxnSpPr>
            <a:stCxn id="115" idx="6"/>
            <a:endCxn id="116" idx="3"/>
          </p:cNvCxnSpPr>
          <p:nvPr/>
        </p:nvCxnSpPr>
        <p:spPr>
          <a:xfrm flipV="1">
            <a:off x="3322093" y="1892207"/>
            <a:ext cx="2545695" cy="1528465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8" name="椭圆 147"/>
          <p:cNvSpPr/>
          <p:nvPr/>
        </p:nvSpPr>
        <p:spPr>
          <a:xfrm>
            <a:off x="1786391" y="1365357"/>
            <a:ext cx="5459105" cy="2391944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0" name="直接连接符 149"/>
          <p:cNvCxnSpPr>
            <a:stCxn id="117" idx="1"/>
            <a:endCxn id="116" idx="5"/>
          </p:cNvCxnSpPr>
          <p:nvPr/>
        </p:nvCxnSpPr>
        <p:spPr>
          <a:xfrm flipH="1" flipV="1">
            <a:off x="6147651" y="1892207"/>
            <a:ext cx="339432" cy="119064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直接连接符 151"/>
          <p:cNvCxnSpPr>
            <a:stCxn id="117" idx="3"/>
            <a:endCxn id="115" idx="4"/>
          </p:cNvCxnSpPr>
          <p:nvPr/>
        </p:nvCxnSpPr>
        <p:spPr>
          <a:xfrm flipH="1">
            <a:off x="3124201" y="3362710"/>
            <a:ext cx="3362882" cy="255854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直接连接符 153"/>
          <p:cNvCxnSpPr>
            <a:stCxn id="114" idx="6"/>
            <a:endCxn id="116" idx="2"/>
          </p:cNvCxnSpPr>
          <p:nvPr/>
        </p:nvCxnSpPr>
        <p:spPr>
          <a:xfrm flipV="1">
            <a:off x="2519999" y="1752276"/>
            <a:ext cx="3289828" cy="395785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直接连接符 155"/>
          <p:cNvCxnSpPr>
            <a:stCxn id="114" idx="6"/>
            <a:endCxn id="117" idx="2"/>
          </p:cNvCxnSpPr>
          <p:nvPr/>
        </p:nvCxnSpPr>
        <p:spPr>
          <a:xfrm>
            <a:off x="2519999" y="2148061"/>
            <a:ext cx="3909123" cy="1074718"/>
          </a:xfrm>
          <a:prstGeom prst="line">
            <a:avLst/>
          </a:prstGeom>
          <a:ln cmpd="thinThick">
            <a:prstDash val="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矩形 162"/>
          <p:cNvSpPr/>
          <p:nvPr/>
        </p:nvSpPr>
        <p:spPr>
          <a:xfrm>
            <a:off x="4801001" y="5433721"/>
            <a:ext cx="3962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CR</a:t>
            </a:r>
            <a:endParaRPr lang="zh-CN" altLang="en-US" sz="1200" b="1" dirty="0"/>
          </a:p>
        </p:txBody>
      </p:sp>
      <p:sp>
        <p:nvSpPr>
          <p:cNvPr id="164" name="矩形 163"/>
          <p:cNvSpPr/>
          <p:nvPr/>
        </p:nvSpPr>
        <p:spPr>
          <a:xfrm>
            <a:off x="4999370" y="4159382"/>
            <a:ext cx="3962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CR</a:t>
            </a:r>
            <a:endParaRPr lang="zh-CN" altLang="en-US" sz="1200" b="1" dirty="0"/>
          </a:p>
        </p:txBody>
      </p:sp>
      <p:sp>
        <p:nvSpPr>
          <p:cNvPr id="165" name="矩形 164"/>
          <p:cNvSpPr/>
          <p:nvPr/>
        </p:nvSpPr>
        <p:spPr>
          <a:xfrm>
            <a:off x="1965182" y="5156722"/>
            <a:ext cx="3802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ER</a:t>
            </a:r>
            <a:endParaRPr lang="zh-CN" altLang="en-US" sz="1200" b="1" dirty="0"/>
          </a:p>
        </p:txBody>
      </p:sp>
      <p:sp>
        <p:nvSpPr>
          <p:cNvPr id="166" name="矩形 165"/>
          <p:cNvSpPr/>
          <p:nvPr/>
        </p:nvSpPr>
        <p:spPr>
          <a:xfrm>
            <a:off x="3273282" y="5791722"/>
            <a:ext cx="3802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ER</a:t>
            </a:r>
            <a:endParaRPr lang="zh-CN" altLang="en-US" sz="1200" b="1" dirty="0"/>
          </a:p>
        </p:txBody>
      </p:sp>
      <p:sp>
        <p:nvSpPr>
          <p:cNvPr id="168" name="矩形 167"/>
          <p:cNvSpPr/>
          <p:nvPr/>
        </p:nvSpPr>
        <p:spPr>
          <a:xfrm>
            <a:off x="6181582" y="5601222"/>
            <a:ext cx="3802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ER</a:t>
            </a:r>
            <a:endParaRPr lang="zh-CN" altLang="en-US" sz="1200" b="1" dirty="0"/>
          </a:p>
        </p:txBody>
      </p:sp>
      <p:sp>
        <p:nvSpPr>
          <p:cNvPr id="169" name="矩形 168"/>
          <p:cNvSpPr/>
          <p:nvPr/>
        </p:nvSpPr>
        <p:spPr>
          <a:xfrm>
            <a:off x="6708985" y="3824422"/>
            <a:ext cx="3802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ER</a:t>
            </a:r>
            <a:endParaRPr lang="zh-CN" altLang="en-US" sz="1200" b="1" dirty="0"/>
          </a:p>
        </p:txBody>
      </p:sp>
      <p:sp>
        <p:nvSpPr>
          <p:cNvPr id="171" name="矩形 170"/>
          <p:cNvSpPr/>
          <p:nvPr/>
        </p:nvSpPr>
        <p:spPr>
          <a:xfrm>
            <a:off x="3781662" y="5864577"/>
            <a:ext cx="2095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Physical topology </a:t>
            </a:r>
            <a:endParaRPr lang="zh-CN" altLang="en-US" dirty="0"/>
          </a:p>
        </p:txBody>
      </p:sp>
      <p:sp>
        <p:nvSpPr>
          <p:cNvPr id="96" name="椭圆 7"/>
          <p:cNvSpPr/>
          <p:nvPr/>
        </p:nvSpPr>
        <p:spPr>
          <a:xfrm>
            <a:off x="4335153" y="5394021"/>
            <a:ext cx="395785" cy="395785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</a:t>
            </a:r>
            <a:endParaRPr lang="zh-CN" altLang="en-US" dirty="0"/>
          </a:p>
        </p:txBody>
      </p:sp>
      <p:cxnSp>
        <p:nvCxnSpPr>
          <p:cNvPr id="98" name="直接连接符 105"/>
          <p:cNvCxnSpPr>
            <a:stCxn id="9" idx="3"/>
            <a:endCxn id="96" idx="7"/>
          </p:cNvCxnSpPr>
          <p:nvPr/>
        </p:nvCxnSpPr>
        <p:spPr>
          <a:xfrm flipH="1">
            <a:off x="4672977" y="4736929"/>
            <a:ext cx="384354" cy="7150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1" name="矩形 163"/>
          <p:cNvSpPr/>
          <p:nvPr/>
        </p:nvSpPr>
        <p:spPr>
          <a:xfrm>
            <a:off x="3864304" y="4368625"/>
            <a:ext cx="3962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CR</a:t>
            </a:r>
            <a:endParaRPr lang="zh-CN" altLang="en-US" sz="1200" b="1" dirty="0"/>
          </a:p>
        </p:txBody>
      </p:sp>
      <p:cxnSp>
        <p:nvCxnSpPr>
          <p:cNvPr id="184" name="Straight Arrow Connector 183"/>
          <p:cNvCxnSpPr/>
          <p:nvPr/>
        </p:nvCxnSpPr>
        <p:spPr>
          <a:xfrm flipH="1">
            <a:off x="1596980" y="2345953"/>
            <a:ext cx="1523221" cy="35861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18528" y="2242898"/>
            <a:ext cx="1657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Establishing IP/</a:t>
            </a:r>
            <a:r>
              <a:rPr lang="en-US" altLang="zh-CN" dirty="0" err="1" smtClean="0"/>
              <a:t>MPLS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OTN</a:t>
            </a:r>
            <a:r>
              <a:rPr lang="en-US" altLang="zh-CN" dirty="0" smtClean="0"/>
              <a:t> tunnel among ERs</a:t>
            </a:r>
            <a:endParaRPr lang="zh-CN" alt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0" y="387156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ER encapsulate /</a:t>
            </a:r>
            <a:r>
              <a:rPr lang="en-US" altLang="zh-CN" dirty="0" err="1" smtClean="0"/>
              <a:t>decapsulate</a:t>
            </a:r>
            <a:r>
              <a:rPr lang="en-US" altLang="zh-CN" dirty="0" smtClean="0"/>
              <a:t> the  data based on the tunnel type</a:t>
            </a:r>
            <a:endParaRPr lang="zh-CN" altLang="en-US" dirty="0"/>
          </a:p>
        </p:txBody>
      </p:sp>
      <p:sp>
        <p:nvSpPr>
          <p:cNvPr id="192" name="TextBox 191"/>
          <p:cNvSpPr txBox="1"/>
          <p:nvPr/>
        </p:nvSpPr>
        <p:spPr>
          <a:xfrm>
            <a:off x="7094026" y="3362710"/>
            <a:ext cx="17451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CR only fast forward the encapsulation data</a:t>
            </a:r>
            <a:endParaRPr lang="zh-CN" alt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429000" y="2133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Logical tunnel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5" grpId="0" animBg="1"/>
      <p:bldP spid="116" grpId="0" animBg="1"/>
      <p:bldP spid="117" grpId="0" animBg="1"/>
      <p:bldP spid="148" grpId="0" animBg="1"/>
      <p:bldP spid="187" grpId="0"/>
      <p:bldP spid="188" grpId="0"/>
      <p:bldP spid="192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304800" y="2819400"/>
            <a:ext cx="7924800" cy="3657600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6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  <a:prstGeom prst="roundRect">
            <a:avLst>
              <a:gd name="adj" fmla="val 16667"/>
            </a:avLst>
          </a:prstGeom>
        </p:spPr>
        <p:txBody>
          <a:bodyPr/>
          <a:lstStyle/>
          <a:p>
            <a:r>
              <a:rPr lang="en-US" dirty="0" smtClean="0"/>
              <a:t>Overlay Structure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1981200" cy="457200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rmAutofit fontScale="92500" lnSpcReduction="10000"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en-US" sz="2400" dirty="0" smtClean="0"/>
              <a:t>Application</a:t>
            </a:r>
            <a:endParaRPr lang="en-US" sz="2400" dirty="0"/>
          </a:p>
        </p:txBody>
      </p:sp>
      <p:sp>
        <p:nvSpPr>
          <p:cNvPr id="36869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B29987E4-32C3-442D-BF8E-1405E2B218C2}" type="slidenum">
              <a:rPr lang="en-US" altLang="zh-CN"/>
              <a:pPr/>
              <a:t>4</a:t>
            </a:fld>
            <a:endParaRPr lang="en-US" altLang="zh-C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828800" y="1676400"/>
            <a:ext cx="1752600" cy="533400"/>
          </a:xfrm>
          <a:prstGeom prst="roundRect">
            <a:avLst/>
          </a:prstGeom>
          <a:solidFill>
            <a:srgbClr val="99FF66"/>
          </a:solidFill>
          <a:ln>
            <a:solidFill>
              <a:schemeClr val="accent1"/>
            </a:solidFill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2400" dirty="0" err="1" smtClean="0"/>
              <a:t>I2RS</a:t>
            </a:r>
            <a:r>
              <a:rPr lang="en-US" sz="2400" dirty="0" smtClean="0"/>
              <a:t> </a:t>
            </a:r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9" name="Up-Down Arrow 8"/>
          <p:cNvSpPr>
            <a:spLocks noChangeArrowheads="1"/>
          </p:cNvSpPr>
          <p:nvPr/>
        </p:nvSpPr>
        <p:spPr bwMode="auto">
          <a:xfrm>
            <a:off x="2438400" y="2209800"/>
            <a:ext cx="393700" cy="1219200"/>
          </a:xfrm>
          <a:prstGeom prst="upDownArrow">
            <a:avLst>
              <a:gd name="adj1" fmla="val 50000"/>
              <a:gd name="adj2" fmla="val 50050"/>
            </a:avLst>
          </a:prstGeom>
          <a:solidFill>
            <a:srgbClr val="99FF6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chemeClr val="tx1">
                <a:alpha val="35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1752600" y="3505200"/>
            <a:ext cx="1752600" cy="609600"/>
          </a:xfrm>
          <a:prstGeom prst="roundRect">
            <a:avLst/>
          </a:prstGeom>
          <a:solidFill>
            <a:srgbClr val="99FF66"/>
          </a:solidFill>
          <a:ln>
            <a:solidFill>
              <a:schemeClr val="accent1"/>
            </a:solidFill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2400" dirty="0" smtClean="0"/>
              <a:t>ER</a:t>
            </a:r>
            <a:endParaRPr lang="en-US" sz="2400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685800" y="4724400"/>
            <a:ext cx="1600200" cy="609600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2400" dirty="0" smtClean="0"/>
              <a:t>CR</a:t>
            </a:r>
            <a:endParaRPr lang="en-US" sz="2400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2819400" y="914400"/>
            <a:ext cx="1981200" cy="457200"/>
          </a:xfrm>
          <a:prstGeom prst="round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Application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5334000" y="914400"/>
            <a:ext cx="1981200" cy="457200"/>
          </a:xfrm>
          <a:prstGeom prst="round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Application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3886200" y="1676400"/>
            <a:ext cx="1752600" cy="533400"/>
          </a:xfrm>
          <a:prstGeom prst="roundRect">
            <a:avLst/>
          </a:prstGeom>
          <a:solidFill>
            <a:srgbClr val="99FF66"/>
          </a:solidFill>
          <a:ln>
            <a:solidFill>
              <a:schemeClr val="accent1"/>
            </a:solidFill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2400" dirty="0" err="1" smtClean="0"/>
              <a:t>I2RS</a:t>
            </a:r>
            <a:r>
              <a:rPr lang="en-US" sz="2400" dirty="0" smtClean="0"/>
              <a:t> </a:t>
            </a:r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36" name="Up-Down Arrow 35"/>
          <p:cNvSpPr>
            <a:spLocks noChangeArrowheads="1"/>
          </p:cNvSpPr>
          <p:nvPr/>
        </p:nvSpPr>
        <p:spPr bwMode="auto">
          <a:xfrm>
            <a:off x="4267200" y="2209800"/>
            <a:ext cx="393700" cy="1219200"/>
          </a:xfrm>
          <a:prstGeom prst="upDownArrow">
            <a:avLst>
              <a:gd name="adj1" fmla="val 50000"/>
              <a:gd name="adj2" fmla="val 50050"/>
            </a:avLst>
          </a:prstGeom>
          <a:solidFill>
            <a:srgbClr val="99FF6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chemeClr val="tx1">
                <a:alpha val="35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7" name="Left-Right Arrow 36"/>
          <p:cNvSpPr>
            <a:spLocks noChangeArrowheads="1"/>
          </p:cNvSpPr>
          <p:nvPr/>
        </p:nvSpPr>
        <p:spPr bwMode="auto">
          <a:xfrm rot="5400000">
            <a:off x="2094706" y="1409700"/>
            <a:ext cx="305594" cy="229394"/>
          </a:xfrm>
          <a:prstGeom prst="leftRightArrow">
            <a:avLst>
              <a:gd name="adj1" fmla="val 17546"/>
              <a:gd name="adj2" fmla="val 47963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8" name="Left-Right Arrow 37"/>
          <p:cNvSpPr>
            <a:spLocks noChangeArrowheads="1"/>
          </p:cNvSpPr>
          <p:nvPr/>
        </p:nvSpPr>
        <p:spPr bwMode="auto">
          <a:xfrm rot="5400000">
            <a:off x="3162300" y="1409700"/>
            <a:ext cx="305594" cy="229394"/>
          </a:xfrm>
          <a:prstGeom prst="leftRightArrow">
            <a:avLst>
              <a:gd name="adj1" fmla="val 17546"/>
              <a:gd name="adj2" fmla="val 47963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9" name="Left-Right Arrow 38"/>
          <p:cNvSpPr>
            <a:spLocks noChangeArrowheads="1"/>
          </p:cNvSpPr>
          <p:nvPr/>
        </p:nvSpPr>
        <p:spPr bwMode="auto">
          <a:xfrm rot="5400000">
            <a:off x="5524500" y="1409700"/>
            <a:ext cx="305594" cy="229394"/>
          </a:xfrm>
          <a:prstGeom prst="leftRightArrow">
            <a:avLst>
              <a:gd name="adj1" fmla="val 17546"/>
              <a:gd name="adj2" fmla="val 47963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3886200" y="3505200"/>
            <a:ext cx="1752600" cy="609600"/>
          </a:xfrm>
          <a:prstGeom prst="roundRect">
            <a:avLst/>
          </a:prstGeom>
          <a:solidFill>
            <a:srgbClr val="99FF66"/>
          </a:solidFill>
          <a:ln>
            <a:solidFill>
              <a:schemeClr val="accent1"/>
            </a:solidFill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2400" dirty="0" smtClean="0"/>
              <a:t>ER</a:t>
            </a:r>
            <a:endParaRPr lang="en-US" sz="2400" dirty="0"/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3124200" y="5562600"/>
            <a:ext cx="1524000" cy="609600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2400" dirty="0" smtClean="0"/>
              <a:t>CR</a:t>
            </a:r>
            <a:endParaRPr lang="en-US" sz="2400" dirty="0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 bwMode="auto">
          <a:xfrm>
            <a:off x="5638800" y="4572000"/>
            <a:ext cx="1524000" cy="609600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glow rad="101600">
              <a:schemeClr val="bg1">
                <a:lumMod val="85000"/>
                <a:alpha val="75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2400" dirty="0" smtClean="0"/>
              <a:t>CR</a:t>
            </a:r>
            <a:endParaRPr lang="en-US" sz="2400" dirty="0"/>
          </a:p>
        </p:txBody>
      </p:sp>
      <p:cxnSp>
        <p:nvCxnSpPr>
          <p:cNvPr id="44" name="Straight Connector 43"/>
          <p:cNvCxnSpPr/>
          <p:nvPr/>
        </p:nvCxnSpPr>
        <p:spPr>
          <a:xfrm flipH="1">
            <a:off x="1752600" y="4191000"/>
            <a:ext cx="533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971800" y="4191000"/>
            <a:ext cx="5334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4648200" y="5105400"/>
            <a:ext cx="990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0" idx="2"/>
          </p:cNvCxnSpPr>
          <p:nvPr/>
        </p:nvCxnSpPr>
        <p:spPr>
          <a:xfrm>
            <a:off x="4762500" y="4114800"/>
            <a:ext cx="9525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41" idx="1"/>
          </p:cNvCxnSpPr>
          <p:nvPr/>
        </p:nvCxnSpPr>
        <p:spPr>
          <a:xfrm>
            <a:off x="1752600" y="5410200"/>
            <a:ext cx="1371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5715000" y="1752600"/>
            <a:ext cx="1371600" cy="114300"/>
          </a:xfrm>
          <a:prstGeom prst="line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010400" y="1371600"/>
            <a:ext cx="20574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Traffic analysis, path compute and route download to ER and </a:t>
            </a:r>
            <a:r>
              <a:rPr lang="en-US" altLang="zh-CN" dirty="0" smtClean="0"/>
              <a:t>CR</a:t>
            </a:r>
            <a:endParaRPr lang="zh-CN" altLang="en-US" dirty="0"/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1066800" y="2286000"/>
            <a:ext cx="1143000" cy="2438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181600" y="2209800"/>
            <a:ext cx="1143000" cy="2286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28600" y="2057400"/>
            <a:ext cx="144780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collect topology information and report to </a:t>
            </a:r>
            <a:r>
              <a:rPr lang="en-US" altLang="zh-CN" dirty="0" err="1" smtClean="0"/>
              <a:t>I2RS</a:t>
            </a:r>
            <a:r>
              <a:rPr lang="en-US" altLang="zh-CN" dirty="0" smtClean="0"/>
              <a:t> </a:t>
            </a:r>
            <a:r>
              <a:rPr lang="en-US" altLang="zh-CN" dirty="0" smtClean="0"/>
              <a:t>Client</a:t>
            </a:r>
            <a:endParaRPr lang="zh-CN" altLang="en-US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1295400" y="2743200"/>
            <a:ext cx="609600" cy="685800"/>
          </a:xfrm>
          <a:prstGeom prst="line">
            <a:avLst/>
          </a:prstGeom>
          <a:ln w="19050">
            <a:solidFill>
              <a:srgbClr val="FF000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315200" y="3733800"/>
            <a:ext cx="17526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err="1" smtClean="0"/>
              <a:t>LSA</a:t>
            </a:r>
            <a:r>
              <a:rPr lang="en-US" altLang="zh-CN" dirty="0" smtClean="0"/>
              <a:t> flood and topology announcement</a:t>
            </a:r>
            <a:endParaRPr lang="zh-CN" altLang="en-US" dirty="0"/>
          </a:p>
        </p:txBody>
      </p:sp>
      <p:cxnSp>
        <p:nvCxnSpPr>
          <p:cNvPr id="65" name="Straight Connector 64"/>
          <p:cNvCxnSpPr>
            <a:endCxn id="63" idx="1"/>
          </p:cNvCxnSpPr>
          <p:nvPr/>
        </p:nvCxnSpPr>
        <p:spPr>
          <a:xfrm flipV="1">
            <a:off x="6553200" y="4195465"/>
            <a:ext cx="762000" cy="376540"/>
          </a:xfrm>
          <a:prstGeom prst="line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" idx="3"/>
            <a:endCxn id="35" idx="1"/>
          </p:cNvCxnSpPr>
          <p:nvPr/>
        </p:nvCxnSpPr>
        <p:spPr>
          <a:xfrm>
            <a:off x="3581400" y="19431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Core Router (CR): high capability, and simplicity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CR node(Core Node)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Mainly focus on fast forwarding of encapsulated data</a:t>
            </a:r>
          </a:p>
          <a:p>
            <a:pPr lvl="2"/>
            <a:endParaRPr lang="en-US" altLang="zh-CN" dirty="0" smtClean="0"/>
          </a:p>
          <a:p>
            <a:pPr lvl="1"/>
            <a:r>
              <a:rPr lang="en-US" altLang="zh-CN" dirty="0" smtClean="0"/>
              <a:t>The control plane is very simple</a:t>
            </a:r>
          </a:p>
          <a:p>
            <a:pPr lvl="2"/>
            <a:r>
              <a:rPr lang="en-US" altLang="zh-CN" dirty="0" smtClean="0"/>
              <a:t>Topology announcement and flooding </a:t>
            </a:r>
          </a:p>
          <a:p>
            <a:pPr lvl="2"/>
            <a:r>
              <a:rPr lang="en-US" altLang="zh-CN" dirty="0" smtClean="0"/>
              <a:t>For compatibility, Route computing may need to be performed, but this may not necessary</a:t>
            </a:r>
          </a:p>
          <a:p>
            <a:pPr lvl="2"/>
            <a:endParaRPr lang="en-US" altLang="zh-CN" dirty="0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>
          <a:xfrm>
            <a:off x="7924800" y="6324600"/>
            <a:ext cx="1066800" cy="365125"/>
          </a:xfrm>
        </p:spPr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5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 Router (ER)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The Requirement for ER:</a:t>
            </a:r>
          </a:p>
          <a:p>
            <a:pPr lvl="1"/>
            <a:r>
              <a:rPr lang="en-US" altLang="zh-CN" dirty="0" smtClean="0"/>
              <a:t>Use Access authentication, authorization, and resource controller</a:t>
            </a:r>
          </a:p>
          <a:p>
            <a:pPr lvl="1"/>
            <a:r>
              <a:rPr lang="en-US" altLang="zh-CN" dirty="0" smtClean="0"/>
              <a:t>Topology management</a:t>
            </a:r>
          </a:p>
          <a:p>
            <a:pPr lvl="1"/>
            <a:r>
              <a:rPr lang="en-US" altLang="zh-CN" dirty="0" smtClean="0"/>
              <a:t>Policy management</a:t>
            </a:r>
          </a:p>
          <a:p>
            <a:pPr lvl="1"/>
            <a:r>
              <a:rPr lang="en-US" altLang="zh-CN" dirty="0" smtClean="0"/>
              <a:t>Route and signal protocol</a:t>
            </a:r>
          </a:p>
          <a:p>
            <a:pPr lvl="1"/>
            <a:r>
              <a:rPr lang="en-US" altLang="zh-CN" dirty="0" smtClean="0"/>
              <a:t>Tunnel management control</a:t>
            </a:r>
          </a:p>
          <a:p>
            <a:pPr lvl="1"/>
            <a:r>
              <a:rPr lang="en-US" altLang="zh-CN" dirty="0" smtClean="0"/>
              <a:t>Traffic analysis and report</a:t>
            </a:r>
          </a:p>
          <a:p>
            <a:pPr lvl="1"/>
            <a:r>
              <a:rPr lang="en-US" altLang="zh-CN" dirty="0" smtClean="0"/>
              <a:t>Service Management   </a:t>
            </a:r>
          </a:p>
          <a:p>
            <a:endParaRPr lang="zh-CN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81E4-F2C0-4160-B92E-22023870216A}" type="slidenum">
              <a:rPr lang="en-US" altLang="zh-CN" smtClean="0"/>
              <a:pPr/>
              <a:t>6</a:t>
            </a:fld>
            <a:endParaRPr lang="en-US" altLang="zh-CN" dirty="0"/>
          </a:p>
        </p:txBody>
      </p:sp>
    </p:spTree>
    <p:extLst>
      <p:ext uri="{BB962C8B-B14F-4D97-AF65-F5344CB8AC3E}">
        <p14:creationId xmlns="" xmlns:p14="http://schemas.microsoft.com/office/powerpoint/2010/main" val="333645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Virtualization (NV)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ERs may support many services, and be complex</a:t>
            </a:r>
          </a:p>
          <a:p>
            <a:r>
              <a:rPr lang="en-US" dirty="0" smtClean="0"/>
              <a:t>The Network Virtualization for ERs (control and forward elements virtualization) </a:t>
            </a:r>
          </a:p>
          <a:p>
            <a:pPr lvl="1"/>
            <a:r>
              <a:rPr lang="en-US" dirty="0" smtClean="0"/>
              <a:t>Reduce ER complexity and equipment costs</a:t>
            </a:r>
          </a:p>
          <a:p>
            <a:pPr lvl="1"/>
            <a:r>
              <a:rPr lang="en-US" dirty="0" smtClean="0"/>
              <a:t>Flexible and fast new services deployment</a:t>
            </a:r>
          </a:p>
          <a:p>
            <a:pPr lvl="1"/>
            <a:r>
              <a:rPr lang="en-US" dirty="0" smtClean="0"/>
              <a:t>Increase scalability and reliability </a:t>
            </a:r>
          </a:p>
          <a:p>
            <a:pPr lvl="1"/>
            <a:r>
              <a:rPr lang="en-US" dirty="0" smtClean="0"/>
              <a:t>Easy for function combination, achieving co-existence with hardware based network platform</a:t>
            </a:r>
          </a:p>
          <a:p>
            <a:pPr lvl="1"/>
            <a:r>
              <a:rPr lang="en-US" dirty="0" smtClean="0"/>
              <a:t>Rapid Service prototyping</a:t>
            </a:r>
          </a:p>
          <a:p>
            <a:pPr lvl="1"/>
            <a:r>
              <a:rPr lang="en-US" dirty="0" smtClean="0"/>
              <a:t>Service/Access agility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81E4-F2C0-4160-B92E-22023870216A}" type="slidenum">
              <a:rPr lang="en-US" altLang="zh-CN" smtClean="0"/>
              <a:pPr/>
              <a:t>7</a:t>
            </a:fld>
            <a:endParaRPr lang="en-US" altLang="zh-CN" dirty="0"/>
          </a:p>
        </p:txBody>
      </p:sp>
    </p:spTree>
    <p:extLst>
      <p:ext uri="{BB962C8B-B14F-4D97-AF65-F5344CB8AC3E}">
        <p14:creationId xmlns="" xmlns:p14="http://schemas.microsoft.com/office/powerpoint/2010/main" val="333645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Requirements (control and forward elements virtualization)</a:t>
            </a:r>
          </a:p>
          <a:p>
            <a:pPr lvl="1"/>
            <a:r>
              <a:rPr lang="en-US" dirty="0" smtClean="0"/>
              <a:t>Tunnel gateway elements: IPSec/</a:t>
            </a:r>
            <a:r>
              <a:rPr lang="en-US" dirty="0" err="1" smtClean="0"/>
              <a:t>SSL</a:t>
            </a:r>
            <a:r>
              <a:rPr lang="en-US" dirty="0" smtClean="0"/>
              <a:t> </a:t>
            </a:r>
            <a:r>
              <a:rPr lang="en-US" dirty="0" err="1" smtClean="0"/>
              <a:t>VPN</a:t>
            </a:r>
            <a:r>
              <a:rPr lang="en-US" dirty="0" smtClean="0"/>
              <a:t> gateway</a:t>
            </a:r>
          </a:p>
          <a:p>
            <a:pPr lvl="1"/>
            <a:r>
              <a:rPr lang="en-US" dirty="0" smtClean="0"/>
              <a:t>Traffic analytics: DPI, </a:t>
            </a:r>
            <a:r>
              <a:rPr lang="en-US" dirty="0" err="1" smtClean="0"/>
              <a:t>QoS</a:t>
            </a:r>
            <a:r>
              <a:rPr lang="en-US" dirty="0" smtClean="0"/>
              <a:t> measurement, SLA agent</a:t>
            </a:r>
          </a:p>
          <a:p>
            <a:pPr lvl="1"/>
            <a:r>
              <a:rPr lang="en-US" dirty="0" smtClean="0"/>
              <a:t>Converged and network-wide function: AAA Server, policy control and charging platform</a:t>
            </a:r>
          </a:p>
          <a:p>
            <a:pPr lvl="1"/>
            <a:r>
              <a:rPr lang="en-US" dirty="0" smtClean="0"/>
              <a:t>Security function: Firewalls, virus scanners, instruction detection and prevention systems, spam protection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81E4-F2C0-4160-B92E-22023870216A}" type="slidenum">
              <a:rPr lang="en-US" altLang="zh-CN" smtClean="0"/>
              <a:pPr/>
              <a:t>8</a:t>
            </a:fld>
            <a:endParaRPr lang="en-US" altLang="zh-CN" dirty="0"/>
          </a:p>
        </p:txBody>
      </p:sp>
    </p:spTree>
    <p:extLst>
      <p:ext uri="{BB962C8B-B14F-4D97-AF65-F5344CB8AC3E}">
        <p14:creationId xmlns="" xmlns:p14="http://schemas.microsoft.com/office/powerpoint/2010/main" val="333645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Overlay + Network Virtualization Structure</a:t>
            </a:r>
            <a:endParaRPr lang="zh-CN" altLang="en-US" sz="3600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1B65B15-32B3-482A-9ADF-F2EA24D4B7E8}" type="slidenum">
              <a:rPr lang="zh-CN" altLang="en-US" smtClean="0"/>
              <a:pPr algn="ctr"/>
              <a:t>9</a:t>
            </a:fld>
            <a:endParaRPr lang="zh-CN" altLang="en-US" dirty="0"/>
          </a:p>
        </p:txBody>
      </p:sp>
      <p:grpSp>
        <p:nvGrpSpPr>
          <p:cNvPr id="3" name="Group 55"/>
          <p:cNvGrpSpPr/>
          <p:nvPr/>
        </p:nvGrpSpPr>
        <p:grpSpPr>
          <a:xfrm>
            <a:off x="533400" y="1600200"/>
            <a:ext cx="8089727" cy="3707475"/>
            <a:chOff x="453772" y="1628800"/>
            <a:chExt cx="8280920" cy="4471749"/>
          </a:xfrm>
        </p:grpSpPr>
        <p:sp>
          <p:nvSpPr>
            <p:cNvPr id="8" name="圆角矩形 7"/>
            <p:cNvSpPr/>
            <p:nvPr/>
          </p:nvSpPr>
          <p:spPr>
            <a:xfrm>
              <a:off x="2339752" y="3429000"/>
              <a:ext cx="4490114" cy="2671549"/>
            </a:xfrm>
            <a:prstGeom prst="roundRect">
              <a:avLst/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3478108" y="4437113"/>
              <a:ext cx="805218" cy="79157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5715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 dirty="0" smtClean="0">
                  <a:solidFill>
                    <a:schemeClr val="tx1"/>
                  </a:solidFill>
                </a:rPr>
                <a:t>Core</a:t>
              </a:r>
            </a:p>
            <a:p>
              <a:pPr algn="ctr"/>
              <a:r>
                <a:rPr lang="en-US" altLang="zh-CN" sz="1200" b="1" dirty="0" smtClean="0">
                  <a:solidFill>
                    <a:schemeClr val="tx1"/>
                  </a:solidFill>
                </a:rPr>
                <a:t>Router/Switch</a:t>
              </a:r>
              <a:endParaRPr lang="zh-CN" alt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圆角矩形 6"/>
            <p:cNvSpPr/>
            <p:nvPr/>
          </p:nvSpPr>
          <p:spPr>
            <a:xfrm>
              <a:off x="1965940" y="3861049"/>
              <a:ext cx="805218" cy="79157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 dirty="0" smtClean="0">
                  <a:solidFill>
                    <a:schemeClr val="tx1"/>
                  </a:solidFill>
                </a:rPr>
                <a:t>Edge Router</a:t>
              </a:r>
              <a:endParaRPr lang="zh-CN" alt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4918268" y="4437113"/>
              <a:ext cx="805218" cy="79157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5715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 dirty="0" smtClean="0">
                  <a:solidFill>
                    <a:schemeClr val="tx1"/>
                  </a:solidFill>
                </a:rPr>
                <a:t>Core Router/Switch</a:t>
              </a:r>
              <a:endParaRPr lang="zh-CN" alt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圆角矩形 9"/>
            <p:cNvSpPr/>
            <p:nvPr/>
          </p:nvSpPr>
          <p:spPr>
            <a:xfrm>
              <a:off x="1965940" y="4941169"/>
              <a:ext cx="805218" cy="79157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 dirty="0" smtClean="0">
                  <a:solidFill>
                    <a:schemeClr val="tx1"/>
                  </a:solidFill>
                </a:rPr>
                <a:t>Edge Router</a:t>
              </a:r>
              <a:endParaRPr lang="zh-CN" alt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6358428" y="3861049"/>
              <a:ext cx="805218" cy="79157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 dirty="0" smtClean="0">
                  <a:solidFill>
                    <a:schemeClr val="tx1"/>
                  </a:solidFill>
                </a:rPr>
                <a:t>Edge Router</a:t>
              </a:r>
              <a:endParaRPr lang="zh-CN" alt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圆角矩形 11"/>
            <p:cNvSpPr/>
            <p:nvPr/>
          </p:nvSpPr>
          <p:spPr>
            <a:xfrm>
              <a:off x="6358428" y="5013177"/>
              <a:ext cx="805218" cy="79157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 dirty="0" smtClean="0">
                  <a:solidFill>
                    <a:schemeClr val="tx1"/>
                  </a:solidFill>
                </a:rPr>
                <a:t>Edge Router</a:t>
              </a:r>
              <a:endParaRPr lang="zh-CN" altLang="en-US" sz="1200" b="1" dirty="0">
                <a:solidFill>
                  <a:schemeClr val="tx1"/>
                </a:solidFill>
              </a:endParaRPr>
            </a:p>
          </p:txBody>
        </p:sp>
        <p:grpSp>
          <p:nvGrpSpPr>
            <p:cNvPr id="4" name="组合 17"/>
            <p:cNvGrpSpPr/>
            <p:nvPr/>
          </p:nvGrpSpPr>
          <p:grpSpPr>
            <a:xfrm>
              <a:off x="525780" y="1772817"/>
              <a:ext cx="792088" cy="648072"/>
              <a:chOff x="1043608" y="1772816"/>
              <a:chExt cx="792088" cy="648072"/>
            </a:xfrm>
          </p:grpSpPr>
          <p:sp>
            <p:nvSpPr>
              <p:cNvPr id="13" name="圆角矩形 12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043608" y="1844824"/>
                <a:ext cx="7920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/>
                  <a:t>Server</a:t>
                </a:r>
              </a:p>
              <a:p>
                <a:pPr algn="ctr"/>
                <a:r>
                  <a:rPr lang="en-US" altLang="zh-CN" sz="1400" b="1" dirty="0" smtClean="0"/>
                  <a:t>DPI</a:t>
                </a:r>
                <a:endParaRPr lang="zh-CN" altLang="en-US" sz="1400" b="1" dirty="0"/>
              </a:p>
            </p:txBody>
          </p:sp>
        </p:grpSp>
        <p:grpSp>
          <p:nvGrpSpPr>
            <p:cNvPr id="14" name="组合 18"/>
            <p:cNvGrpSpPr/>
            <p:nvPr/>
          </p:nvGrpSpPr>
          <p:grpSpPr>
            <a:xfrm>
              <a:off x="1317868" y="1772817"/>
              <a:ext cx="792088" cy="648072"/>
              <a:chOff x="1043608" y="1772816"/>
              <a:chExt cx="792088" cy="648072"/>
            </a:xfrm>
          </p:grpSpPr>
          <p:sp>
            <p:nvSpPr>
              <p:cNvPr id="20" name="圆角矩形 19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043608" y="1844824"/>
                <a:ext cx="7920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/>
                  <a:t>Server</a:t>
                </a:r>
              </a:p>
              <a:p>
                <a:pPr algn="ctr"/>
                <a:r>
                  <a:rPr lang="en-US" altLang="zh-CN" sz="1400" b="1" dirty="0" smtClean="0"/>
                  <a:t>FW</a:t>
                </a:r>
                <a:endParaRPr lang="zh-CN" altLang="en-US" sz="1400" b="1" dirty="0"/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525780" y="2564905"/>
              <a:ext cx="792088" cy="648072"/>
              <a:chOff x="1043608" y="1772816"/>
              <a:chExt cx="792088" cy="648072"/>
            </a:xfrm>
          </p:grpSpPr>
          <p:sp>
            <p:nvSpPr>
              <p:cNvPr id="24" name="圆角矩形 23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043608" y="1844824"/>
                <a:ext cx="7920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/>
                  <a:t>Server</a:t>
                </a:r>
              </a:p>
              <a:p>
                <a:pPr algn="ctr"/>
                <a:r>
                  <a:rPr lang="en-US" altLang="zh-CN" sz="1400" b="1" dirty="0" smtClean="0"/>
                  <a:t>NAT</a:t>
                </a:r>
                <a:endParaRPr lang="zh-CN" altLang="en-US" sz="1400" b="1" dirty="0"/>
              </a:p>
            </p:txBody>
          </p:sp>
        </p:grpSp>
        <p:grpSp>
          <p:nvGrpSpPr>
            <p:cNvPr id="16" name="组合 25"/>
            <p:cNvGrpSpPr/>
            <p:nvPr/>
          </p:nvGrpSpPr>
          <p:grpSpPr>
            <a:xfrm>
              <a:off x="1317868" y="2564905"/>
              <a:ext cx="792088" cy="648072"/>
              <a:chOff x="1043608" y="1772816"/>
              <a:chExt cx="792088" cy="648072"/>
            </a:xfrm>
          </p:grpSpPr>
          <p:sp>
            <p:nvSpPr>
              <p:cNvPr id="27" name="圆角矩形 26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043608" y="1844824"/>
                <a:ext cx="7920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/>
                  <a:t>Server</a:t>
                </a:r>
              </a:p>
              <a:p>
                <a:pPr algn="ctr"/>
                <a:r>
                  <a:rPr lang="en-US" altLang="zh-CN" sz="1400" b="1" dirty="0" smtClean="0"/>
                  <a:t>BRAS</a:t>
                </a:r>
                <a:endParaRPr lang="zh-CN" altLang="en-US" sz="1400" b="1" dirty="0"/>
              </a:p>
            </p:txBody>
          </p:sp>
        </p:grpSp>
        <p:grpSp>
          <p:nvGrpSpPr>
            <p:cNvPr id="18" name="组合 28"/>
            <p:cNvGrpSpPr/>
            <p:nvPr/>
          </p:nvGrpSpPr>
          <p:grpSpPr>
            <a:xfrm>
              <a:off x="3851920" y="1772816"/>
              <a:ext cx="792088" cy="703087"/>
              <a:chOff x="1043608" y="1772816"/>
              <a:chExt cx="792088" cy="703087"/>
            </a:xfrm>
          </p:grpSpPr>
          <p:sp>
            <p:nvSpPr>
              <p:cNvPr id="30" name="圆角矩形 29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043608" y="1844824"/>
                <a:ext cx="792088" cy="6310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err="1" smtClean="0"/>
                  <a:t>I2RS</a:t>
                </a:r>
                <a:endParaRPr lang="en-US" altLang="zh-CN" sz="1400" b="1" dirty="0" smtClean="0"/>
              </a:p>
              <a:p>
                <a:pPr algn="ctr"/>
                <a:r>
                  <a:rPr lang="en-US" altLang="zh-CN" sz="1400" b="1" dirty="0" smtClean="0"/>
                  <a:t>Client</a:t>
                </a:r>
                <a:endParaRPr lang="zh-CN" altLang="en-US" sz="1400" b="1" dirty="0"/>
              </a:p>
            </p:txBody>
          </p:sp>
        </p:grpSp>
        <p:sp>
          <p:nvSpPr>
            <p:cNvPr id="32" name="矩形 31"/>
            <p:cNvSpPr/>
            <p:nvPr/>
          </p:nvSpPr>
          <p:spPr>
            <a:xfrm>
              <a:off x="453772" y="1628801"/>
              <a:ext cx="1728192" cy="1728192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9" name="组合 32"/>
            <p:cNvGrpSpPr/>
            <p:nvPr/>
          </p:nvGrpSpPr>
          <p:grpSpPr>
            <a:xfrm>
              <a:off x="7078508" y="1772817"/>
              <a:ext cx="792088" cy="648072"/>
              <a:chOff x="1043608" y="1772816"/>
              <a:chExt cx="792088" cy="648072"/>
            </a:xfrm>
          </p:grpSpPr>
          <p:sp>
            <p:nvSpPr>
              <p:cNvPr id="34" name="圆角矩形 33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043608" y="1844824"/>
                <a:ext cx="7920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/>
                  <a:t>Server</a:t>
                </a:r>
              </a:p>
              <a:p>
                <a:pPr algn="ctr"/>
                <a:r>
                  <a:rPr lang="en-US" altLang="zh-CN" sz="1400" b="1" dirty="0" smtClean="0"/>
                  <a:t>DPI</a:t>
                </a:r>
                <a:endParaRPr lang="zh-CN" altLang="en-US" sz="1400" b="1" dirty="0"/>
              </a:p>
            </p:txBody>
          </p:sp>
        </p:grpSp>
        <p:grpSp>
          <p:nvGrpSpPr>
            <p:cNvPr id="22" name="组合 35"/>
            <p:cNvGrpSpPr/>
            <p:nvPr/>
          </p:nvGrpSpPr>
          <p:grpSpPr>
            <a:xfrm>
              <a:off x="7870596" y="1772817"/>
              <a:ext cx="792088" cy="648072"/>
              <a:chOff x="1043608" y="1772816"/>
              <a:chExt cx="792088" cy="648072"/>
            </a:xfrm>
          </p:grpSpPr>
          <p:sp>
            <p:nvSpPr>
              <p:cNvPr id="37" name="圆角矩形 36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1043608" y="1844824"/>
                <a:ext cx="7920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/>
                  <a:t>Server</a:t>
                </a:r>
              </a:p>
              <a:p>
                <a:pPr algn="ctr"/>
                <a:r>
                  <a:rPr lang="en-US" altLang="zh-CN" sz="1400" b="1" dirty="0" smtClean="0"/>
                  <a:t>FW</a:t>
                </a:r>
                <a:endParaRPr lang="zh-CN" altLang="en-US" sz="1400" b="1" dirty="0"/>
              </a:p>
            </p:txBody>
          </p:sp>
        </p:grpSp>
        <p:grpSp>
          <p:nvGrpSpPr>
            <p:cNvPr id="23" name="组合 38"/>
            <p:cNvGrpSpPr/>
            <p:nvPr/>
          </p:nvGrpSpPr>
          <p:grpSpPr>
            <a:xfrm>
              <a:off x="7078508" y="2564905"/>
              <a:ext cx="792088" cy="648072"/>
              <a:chOff x="1043608" y="1772816"/>
              <a:chExt cx="792088" cy="648072"/>
            </a:xfrm>
          </p:grpSpPr>
          <p:sp>
            <p:nvSpPr>
              <p:cNvPr id="40" name="圆角矩形 39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043608" y="1844824"/>
                <a:ext cx="7920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/>
                  <a:t>Server</a:t>
                </a:r>
              </a:p>
              <a:p>
                <a:pPr algn="ctr"/>
                <a:r>
                  <a:rPr lang="en-US" altLang="zh-CN" sz="1400" b="1" dirty="0" smtClean="0"/>
                  <a:t>NAT</a:t>
                </a:r>
                <a:endParaRPr lang="zh-CN" altLang="en-US" sz="1400" b="1" dirty="0"/>
              </a:p>
            </p:txBody>
          </p:sp>
        </p:grpSp>
        <p:grpSp>
          <p:nvGrpSpPr>
            <p:cNvPr id="26" name="组合 41"/>
            <p:cNvGrpSpPr/>
            <p:nvPr/>
          </p:nvGrpSpPr>
          <p:grpSpPr>
            <a:xfrm>
              <a:off x="7870596" y="2564905"/>
              <a:ext cx="792088" cy="648072"/>
              <a:chOff x="1043608" y="1772816"/>
              <a:chExt cx="792088" cy="648072"/>
            </a:xfrm>
          </p:grpSpPr>
          <p:sp>
            <p:nvSpPr>
              <p:cNvPr id="43" name="圆角矩形 42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1043608" y="1844824"/>
                <a:ext cx="7920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/>
                  <a:t>Server</a:t>
                </a:r>
              </a:p>
              <a:p>
                <a:pPr algn="ctr"/>
                <a:r>
                  <a:rPr lang="en-US" altLang="zh-CN" sz="1400" b="1" dirty="0" smtClean="0"/>
                  <a:t>BRAS</a:t>
                </a:r>
                <a:endParaRPr lang="zh-CN" altLang="en-US" sz="1400" b="1" dirty="0"/>
              </a:p>
            </p:txBody>
          </p:sp>
        </p:grpSp>
        <p:sp>
          <p:nvSpPr>
            <p:cNvPr id="45" name="矩形 44"/>
            <p:cNvSpPr/>
            <p:nvPr/>
          </p:nvSpPr>
          <p:spPr>
            <a:xfrm>
              <a:off x="7006500" y="1628801"/>
              <a:ext cx="1728192" cy="1728192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3779912" y="1628800"/>
              <a:ext cx="1728192" cy="919082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9" name="组合 46"/>
            <p:cNvGrpSpPr/>
            <p:nvPr/>
          </p:nvGrpSpPr>
          <p:grpSpPr>
            <a:xfrm>
              <a:off x="4644008" y="1772816"/>
              <a:ext cx="792088" cy="703087"/>
              <a:chOff x="1043608" y="1772816"/>
              <a:chExt cx="792088" cy="703087"/>
            </a:xfrm>
          </p:grpSpPr>
          <p:sp>
            <p:nvSpPr>
              <p:cNvPr id="48" name="圆角矩形 47"/>
              <p:cNvSpPr/>
              <p:nvPr/>
            </p:nvSpPr>
            <p:spPr>
              <a:xfrm>
                <a:off x="1115616" y="1772816"/>
                <a:ext cx="648072" cy="64807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1043608" y="1844824"/>
                <a:ext cx="792088" cy="631079"/>
              </a:xfrm>
              <a:prstGeom prst="rect">
                <a:avLst/>
              </a:prstGeom>
              <a:noFill/>
              <a:ln>
                <a:noFill/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err="1" smtClean="0"/>
                  <a:t>I2RS</a:t>
                </a:r>
                <a:endParaRPr lang="en-US" altLang="zh-CN" sz="1400" b="1" dirty="0" smtClean="0"/>
              </a:p>
              <a:p>
                <a:pPr algn="ctr"/>
                <a:r>
                  <a:rPr lang="en-US" altLang="zh-CN" sz="1400" b="1" dirty="0" smtClean="0"/>
                  <a:t>Client</a:t>
                </a:r>
                <a:endParaRPr lang="zh-CN" altLang="en-US" sz="1400" b="1" dirty="0"/>
              </a:p>
            </p:txBody>
          </p:sp>
        </p:grpSp>
        <p:cxnSp>
          <p:nvCxnSpPr>
            <p:cNvPr id="59" name="肘形连接符 58"/>
            <p:cNvCxnSpPr>
              <a:stCxn id="32" idx="2"/>
              <a:endCxn id="7" idx="1"/>
            </p:cNvCxnSpPr>
            <p:nvPr/>
          </p:nvCxnSpPr>
          <p:spPr>
            <a:xfrm rot="16200000" flipH="1">
              <a:off x="1191984" y="3482877"/>
              <a:ext cx="899841" cy="648072"/>
            </a:xfrm>
            <a:prstGeom prst="bentConnector2">
              <a:avLst/>
            </a:prstGeom>
            <a:ln w="571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肘形连接符 64"/>
            <p:cNvCxnSpPr>
              <a:stCxn id="32" idx="2"/>
              <a:endCxn id="10" idx="1"/>
            </p:cNvCxnSpPr>
            <p:nvPr/>
          </p:nvCxnSpPr>
          <p:spPr>
            <a:xfrm rot="16200000" flipH="1">
              <a:off x="651924" y="4022937"/>
              <a:ext cx="1979961" cy="648072"/>
            </a:xfrm>
            <a:prstGeom prst="bentConnector2">
              <a:avLst/>
            </a:prstGeom>
            <a:ln w="571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肘形连接符 70"/>
            <p:cNvCxnSpPr>
              <a:stCxn id="45" idx="2"/>
              <a:endCxn id="11" idx="3"/>
            </p:cNvCxnSpPr>
            <p:nvPr/>
          </p:nvCxnSpPr>
          <p:spPr>
            <a:xfrm rot="5400000">
              <a:off x="7067201" y="3453438"/>
              <a:ext cx="899841" cy="706950"/>
            </a:xfrm>
            <a:prstGeom prst="bentConnector2">
              <a:avLst/>
            </a:prstGeom>
            <a:ln w="571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肘形连接符 73"/>
            <p:cNvCxnSpPr>
              <a:stCxn id="45" idx="2"/>
              <a:endCxn id="12" idx="3"/>
            </p:cNvCxnSpPr>
            <p:nvPr/>
          </p:nvCxnSpPr>
          <p:spPr>
            <a:xfrm rot="5400000">
              <a:off x="6491137" y="4029502"/>
              <a:ext cx="2051969" cy="706950"/>
            </a:xfrm>
            <a:prstGeom prst="bentConnector2">
              <a:avLst/>
            </a:prstGeom>
            <a:ln w="571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肘形连接符 76"/>
            <p:cNvCxnSpPr>
              <a:stCxn id="46" idx="2"/>
              <a:endCxn id="8" idx="0"/>
            </p:cNvCxnSpPr>
            <p:nvPr/>
          </p:nvCxnSpPr>
          <p:spPr>
            <a:xfrm rot="5400000">
              <a:off x="4173851" y="2958841"/>
              <a:ext cx="881118" cy="59199"/>
            </a:xfrm>
            <a:prstGeom prst="bentConnector3">
              <a:avLst>
                <a:gd name="adj1" fmla="val 106047"/>
              </a:avLst>
            </a:prstGeom>
            <a:ln w="571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4038600" y="4724400"/>
            <a:ext cx="101359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Overlay network</a:t>
            </a:r>
            <a:endParaRPr lang="zh-CN" altLang="en-US" sz="1400" dirty="0"/>
          </a:p>
        </p:txBody>
      </p:sp>
      <p:sp>
        <p:nvSpPr>
          <p:cNvPr id="60" name="TextBox 59"/>
          <p:cNvSpPr txBox="1"/>
          <p:nvPr/>
        </p:nvSpPr>
        <p:spPr>
          <a:xfrm>
            <a:off x="533400" y="56388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 Server DPI(FW, NAT) is located in the application model in the </a:t>
            </a:r>
            <a:r>
              <a:rPr lang="en-US" altLang="zh-CN" dirty="0" err="1" smtClean="0"/>
              <a:t>I2RS</a:t>
            </a:r>
            <a:r>
              <a:rPr lang="en-US" altLang="zh-CN" dirty="0" smtClean="0"/>
              <a:t> structure</a:t>
            </a:r>
            <a:endParaRPr lang="zh-CN" altLang="en-US" dirty="0"/>
          </a:p>
        </p:txBody>
      </p:sp>
      <p:cxnSp>
        <p:nvCxnSpPr>
          <p:cNvPr id="72" name="Straight Connector 71"/>
          <p:cNvCxnSpPr>
            <a:stCxn id="7" idx="3"/>
            <a:endCxn id="6" idx="1"/>
          </p:cNvCxnSpPr>
          <p:nvPr/>
        </p:nvCxnSpPr>
        <p:spPr>
          <a:xfrm>
            <a:off x="2797281" y="3779073"/>
            <a:ext cx="690628" cy="477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" idx="3"/>
            <a:endCxn id="9" idx="1"/>
          </p:cNvCxnSpPr>
          <p:nvPr/>
        </p:nvCxnSpPr>
        <p:spPr>
          <a:xfrm>
            <a:off x="4274536" y="4256681"/>
            <a:ext cx="6202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9" idx="3"/>
            <a:endCxn id="11" idx="1"/>
          </p:cNvCxnSpPr>
          <p:nvPr/>
        </p:nvCxnSpPr>
        <p:spPr>
          <a:xfrm flipV="1">
            <a:off x="5681445" y="3779073"/>
            <a:ext cx="620282" cy="477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9" idx="3"/>
            <a:endCxn id="12" idx="1"/>
          </p:cNvCxnSpPr>
          <p:nvPr/>
        </p:nvCxnSpPr>
        <p:spPr>
          <a:xfrm>
            <a:off x="5681445" y="4256681"/>
            <a:ext cx="620282" cy="477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6" idx="1"/>
            <a:endCxn id="10" idx="3"/>
          </p:cNvCxnSpPr>
          <p:nvPr/>
        </p:nvCxnSpPr>
        <p:spPr>
          <a:xfrm flipH="1">
            <a:off x="2797281" y="4256681"/>
            <a:ext cx="690628" cy="417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6848</TotalTime>
  <Words>430</Words>
  <Application>Microsoft Office PowerPoint</Application>
  <PresentationFormat>On-screen Show (4:3)</PresentationFormat>
  <Paragraphs>129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I2RS Overlay usecase   </vt:lpstr>
      <vt:lpstr>Goals</vt:lpstr>
      <vt:lpstr>Overlay Model </vt:lpstr>
      <vt:lpstr>Overlay Structure</vt:lpstr>
      <vt:lpstr>Core Router (CR): high capability, and simplicity</vt:lpstr>
      <vt:lpstr>Edge Router (ER) </vt:lpstr>
      <vt:lpstr>Network Virtualization (NV) </vt:lpstr>
      <vt:lpstr>Network Virtualization</vt:lpstr>
      <vt:lpstr>Overlay + Network Virtualization Structure</vt:lpstr>
      <vt:lpstr>Next Step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draft-zjns-mpls-lsp-ping-relay-reply-00</dc:title>
  <dc:creator>IETF 84</dc:creator>
  <cp:lastModifiedBy>Fangwei Hu</cp:lastModifiedBy>
  <cp:revision>744</cp:revision>
  <cp:lastPrinted>2012-11-02T13:29:20Z</cp:lastPrinted>
  <dcterms:created xsi:type="dcterms:W3CDTF">2006-08-16T00:00:00Z</dcterms:created>
  <dcterms:modified xsi:type="dcterms:W3CDTF">2013-03-08T01:59:54Z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1289119092</vt:lpwstr>
  </property>
</Properties>
</file>