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4" r:id="rId10"/>
    <p:sldId id="267" r:id="rId11"/>
    <p:sldId id="266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>
        <p:scale>
          <a:sx n="66" d="100"/>
          <a:sy n="66" d="100"/>
        </p:scale>
        <p:origin x="-612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63" d="100"/>
        <a:sy n="163" d="100"/>
      </p:scale>
      <p:origin x="0" y="0"/>
    </p:cViewPr>
  </p:sorterViewPr>
  <p:notesViewPr>
    <p:cSldViewPr snapToObjects="1">
      <p:cViewPr varScale="1">
        <p:scale>
          <a:sx n="85" d="100"/>
          <a:sy n="85" d="100"/>
        </p:scale>
        <p:origin x="-2364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9A4957-715B-4861-9BB8-D2898D65F61F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56D77A-9FDB-471C-9DDC-8B06432A8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863B87-26B2-4EF8-8785-D1C8CFAA9F81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E19F43-D534-4445-96B8-C9CCCF10F13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19F43-D534-4445-96B8-C9CCCF10F13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62437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BA5335D-D980-0541-BFD1-80F7A712CB08}" type="datetimeFigureOut">
              <a:rPr/>
              <a:pPr/>
              <a:t>21/07/2011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55637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BA5335D-D980-0541-BFD1-80F7A712CB08}" type="datetimeFigureOut">
              <a:rPr/>
              <a:pPr/>
              <a:t>21/07/2011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0461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3196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23959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15831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BA5335D-D980-0541-BFD1-80F7A712CB08}" type="datetimeFigureOut">
              <a:rPr/>
              <a:pPr/>
              <a:t>21/07/2011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12310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13/03/2013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96242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BA5335D-D980-0541-BFD1-80F7A712CB08}" type="datetimeFigureOut">
              <a:rPr/>
              <a:pPr/>
              <a:t>21/07/2011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28870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BA5335D-D980-0541-BFD1-80F7A712CB08}" type="datetimeFigureOut">
              <a:rPr/>
              <a:pPr/>
              <a:t>21/07/2011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51710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BA5335D-D980-0541-BFD1-80F7A712CB08}" type="datetimeFigureOut">
              <a:rPr/>
              <a:pPr/>
              <a:t>21/07/2011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1071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323528" y="6597352"/>
            <a:ext cx="187577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solidFill>
                  <a:srgbClr val="7F7F7F"/>
                </a:solidFill>
              </a:rPr>
              <a:t>IETF</a:t>
            </a:r>
            <a:r>
              <a:rPr lang="en-US" sz="1200" baseline="0" dirty="0">
                <a:solidFill>
                  <a:srgbClr val="7F7F7F"/>
                </a:solidFill>
              </a:rPr>
              <a:t> </a:t>
            </a:r>
            <a:r>
              <a:rPr lang="en-US" sz="1200" dirty="0" smtClean="0">
                <a:solidFill>
                  <a:srgbClr val="7F7F7F"/>
                </a:solidFill>
              </a:rPr>
              <a:t>86</a:t>
            </a:r>
            <a:r>
              <a:rPr lang="en-US" sz="1200" baseline="0" dirty="0" smtClean="0">
                <a:solidFill>
                  <a:srgbClr val="7F7F7F"/>
                </a:solidFill>
              </a:rPr>
              <a:t> i2rs</a:t>
            </a:r>
            <a:r>
              <a:rPr lang="en-US" sz="1200" dirty="0" smtClean="0">
                <a:solidFill>
                  <a:srgbClr val="7F7F7F"/>
                </a:solidFill>
              </a:rPr>
              <a:t> 14</a:t>
            </a:r>
            <a:r>
              <a:rPr lang="en-US" sz="1200" baseline="0" dirty="0" smtClean="0">
                <a:solidFill>
                  <a:srgbClr val="7F7F7F"/>
                </a:solidFill>
              </a:rPr>
              <a:t> March 2013</a:t>
            </a:r>
            <a:endParaRPr lang="en-US" sz="1200" dirty="0">
              <a:solidFill>
                <a:srgbClr val="7F7F7F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8382859" y="6597352"/>
            <a:ext cx="36560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50D549F8-80C5-8C40-89C4-BD2AEBABBF10}" type="slidenum">
              <a:rPr lang="en-US" sz="1200">
                <a:solidFill>
                  <a:srgbClr val="7F7F7F"/>
                </a:solidFill>
              </a:rPr>
              <a:pPr/>
              <a:t>‹#›</a:t>
            </a:fld>
            <a:endParaRPr lang="en-US" sz="1200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97588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1484785"/>
            <a:ext cx="8568952" cy="2115666"/>
          </a:xfrm>
        </p:spPr>
        <p:txBody>
          <a:bodyPr>
            <a:noAutofit/>
          </a:bodyPr>
          <a:lstStyle/>
          <a:p>
            <a:r>
              <a:rPr lang="de-DE" sz="4000" dirty="0" smtClean="0"/>
              <a:t/>
            </a:r>
            <a:br>
              <a:rPr lang="de-DE" sz="4000" dirty="0" smtClean="0"/>
            </a:br>
            <a:r>
              <a:rPr lang="de-DE" sz="4000" dirty="0" smtClean="0"/>
              <a:t/>
            </a:r>
            <a:br>
              <a:rPr lang="de-DE" sz="4000" dirty="0" smtClean="0"/>
            </a:br>
            <a:r>
              <a:rPr lang="de-DE" sz="4000" dirty="0" smtClean="0"/>
              <a:t>Functional Analysis of I2RS:</a:t>
            </a:r>
            <a:br>
              <a:rPr lang="de-DE" sz="4000" dirty="0" smtClean="0"/>
            </a:br>
            <a:r>
              <a:rPr lang="de-DE" sz="4000" dirty="0" smtClean="0"/>
              <a:t>What Are We Putting in the Mixture?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65104"/>
            <a:ext cx="6400800" cy="1273696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de-DE" sz="2000" u="sng" dirty="0" smtClean="0">
                <a:solidFill>
                  <a:schemeClr val="tx1"/>
                </a:solidFill>
              </a:rPr>
              <a:t>Alia Atlas</a:t>
            </a:r>
            <a:endParaRPr lang="de-DE" sz="2000" dirty="0" smtClean="0"/>
          </a:p>
          <a:p>
            <a:pPr>
              <a:lnSpc>
                <a:spcPct val="80000"/>
              </a:lnSpc>
            </a:pPr>
            <a:endParaRPr lang="de-DE" sz="2000" dirty="0"/>
          </a:p>
          <a:p>
            <a:pPr>
              <a:lnSpc>
                <a:spcPct val="80000"/>
              </a:lnSpc>
            </a:pPr>
            <a:r>
              <a:rPr lang="de-DE" sz="2000" dirty="0"/>
              <a:t>IETF </a:t>
            </a:r>
            <a:r>
              <a:rPr lang="de-DE" sz="2000" dirty="0" smtClean="0"/>
              <a:t>86, Orlando, FL</a:t>
            </a:r>
            <a:endParaRPr lang="de-DE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="" xmlns:p14="http://schemas.microsoft.com/office/powerpoint/2010/main" val="3324115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Role-Based Client Identity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application can identify as a client even with:</a:t>
            </a:r>
          </a:p>
          <a:p>
            <a:pPr lvl="1"/>
            <a:r>
              <a:rPr lang="en-US" dirty="0" smtClean="0"/>
              <a:t>Different IP address</a:t>
            </a:r>
          </a:p>
          <a:p>
            <a:pPr lvl="1"/>
            <a:r>
              <a:rPr lang="en-US" dirty="0" smtClean="0"/>
              <a:t>Different TCP session</a:t>
            </a:r>
          </a:p>
          <a:p>
            <a:pPr lvl="1"/>
            <a:r>
              <a:rPr lang="en-US" dirty="0" smtClean="0"/>
              <a:t>Etc.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Supports distributed applications, standby for applications, etc.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 Limited Authorization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Ability to limit client ability to read and write based upon role.</a:t>
            </a:r>
          </a:p>
          <a:p>
            <a:pPr lvl="1"/>
            <a:r>
              <a:rPr lang="en-US" dirty="0" smtClean="0"/>
              <a:t>Can learn subset of topology</a:t>
            </a:r>
          </a:p>
          <a:p>
            <a:pPr lvl="1"/>
            <a:r>
              <a:rPr lang="en-US" dirty="0" smtClean="0"/>
              <a:t>Define write-scope in terms of values/ranges as well as data objects in model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Client-Specific Priority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Client can specify a priority for each operation</a:t>
            </a:r>
          </a:p>
          <a:p>
            <a:pPr lvl="1"/>
            <a:r>
              <a:rPr lang="en-US" dirty="0" smtClean="0"/>
              <a:t>Allows in-flight and ASAP operations</a:t>
            </a:r>
          </a:p>
          <a:p>
            <a:pPr lvl="1"/>
            <a:r>
              <a:rPr lang="en-US" dirty="0" smtClean="0"/>
              <a:t>Operations across multiple channels can be put into desired order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Standard Information and Data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RIB interactions:</a:t>
            </a:r>
          </a:p>
          <a:p>
            <a:pPr lvl="1"/>
            <a:r>
              <a:rPr lang="en-US" dirty="0" smtClean="0"/>
              <a:t>Static routes, redistribution into other protocols, varying admin-distance</a:t>
            </a:r>
          </a:p>
          <a:p>
            <a:pPr lvl="1"/>
            <a:r>
              <a:rPr lang="en-US" dirty="0" smtClean="0"/>
              <a:t>Variety of next-hop types</a:t>
            </a:r>
          </a:p>
          <a:p>
            <a:pPr lvl="1"/>
            <a:r>
              <a:rPr lang="en-US" dirty="0" smtClean="0"/>
              <a:t>Unicast, multicast, </a:t>
            </a:r>
            <a:r>
              <a:rPr lang="en-US" dirty="0" smtClean="0"/>
              <a:t>LFIB</a:t>
            </a:r>
            <a:r>
              <a:rPr lang="en-US" dirty="0" smtClean="0"/>
              <a:t>, etc.</a:t>
            </a:r>
          </a:p>
          <a:p>
            <a:r>
              <a:rPr lang="en-US" dirty="0" smtClean="0"/>
              <a:t>BGP policy:</a:t>
            </a:r>
          </a:p>
          <a:p>
            <a:pPr lvl="1"/>
            <a:r>
              <a:rPr lang="en-US" dirty="0" smtClean="0"/>
              <a:t>Actions, etc.</a:t>
            </a:r>
          </a:p>
          <a:p>
            <a:r>
              <a:rPr lang="en-US" dirty="0" smtClean="0"/>
              <a:t>IGP local policy</a:t>
            </a:r>
          </a:p>
          <a:p>
            <a:r>
              <a:rPr lang="en-US" dirty="0" smtClean="0"/>
              <a:t>PIM local policy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n-US" dirty="0" smtClean="0"/>
              <a:t>Topology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898776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Varieties of Data</a:t>
            </a:r>
          </a:p>
          <a:p>
            <a:pPr lvl="1"/>
            <a:r>
              <a:rPr lang="en-US" dirty="0" smtClean="0"/>
              <a:t>Active IGP topology</a:t>
            </a:r>
          </a:p>
          <a:p>
            <a:pPr lvl="1"/>
            <a:r>
              <a:rPr lang="en-US" dirty="0" smtClean="0"/>
              <a:t>Active components (e.g. customer or peer links)</a:t>
            </a:r>
          </a:p>
          <a:p>
            <a:pPr lvl="1"/>
            <a:r>
              <a:rPr lang="en-US" dirty="0" smtClean="0"/>
              <a:t>Passive components (can be detected)</a:t>
            </a:r>
          </a:p>
          <a:p>
            <a:pPr lvl="1"/>
            <a:r>
              <a:rPr lang="en-US" dirty="0" smtClean="0"/>
              <a:t>Passive components (undectable)</a:t>
            </a:r>
          </a:p>
          <a:p>
            <a:pPr lvl="1"/>
            <a:r>
              <a:rPr lang="en-US" dirty="0" smtClean="0"/>
              <a:t>Minimal historical (last up, last peer, etc.)</a:t>
            </a:r>
          </a:p>
          <a:p>
            <a:pPr lvl="1"/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788024" y="1600200"/>
            <a:ext cx="4176464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Network Abstractions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Service points-of-presence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VPN topologies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lang="en-US" sz="2800" dirty="0" smtClean="0"/>
              <a:t>unsummarized topology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Motherhood and Apple-Pie:</a:t>
            </a:r>
            <a:br>
              <a:rPr lang="en-US" dirty="0" smtClean="0"/>
            </a:br>
            <a:r>
              <a:rPr lang="en-US" dirty="0" smtClean="0"/>
              <a:t>Pick Your Recipe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/>
          <a:lstStyle/>
          <a:p>
            <a:r>
              <a:rPr lang="en-US" dirty="0" smtClean="0"/>
              <a:t>Atomic Operations</a:t>
            </a:r>
          </a:p>
          <a:p>
            <a:r>
              <a:rPr lang="en-US" dirty="0" smtClean="0"/>
              <a:t>Preemptable Locking: take ownership at precedence for blocking changes or to write</a:t>
            </a:r>
          </a:p>
          <a:p>
            <a:r>
              <a:rPr lang="en-US" dirty="0" smtClean="0"/>
              <a:t>Rollback by client</a:t>
            </a:r>
          </a:p>
          <a:p>
            <a:r>
              <a:rPr lang="en-US" dirty="0" smtClean="0"/>
              <a:t>Capabilities</a:t>
            </a:r>
          </a:p>
          <a:p>
            <a:r>
              <a:rPr lang="en-US" dirty="0" smtClean="0"/>
              <a:t>Optional garbage collection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Flexible Components to Consider</a:t>
            </a:r>
            <a:endParaRPr lang="en-US" dirty="0"/>
          </a:p>
        </p:txBody>
      </p:sp>
      <p:sp>
        <p:nvSpPr>
          <p:cNvPr id="4" name="Can 3"/>
          <p:cNvSpPr/>
          <p:nvPr/>
        </p:nvSpPr>
        <p:spPr>
          <a:xfrm>
            <a:off x="1187624" y="1772816"/>
            <a:ext cx="1296144" cy="1296144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 Modeling Language</a:t>
            </a:r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2843808" y="2564904"/>
            <a:ext cx="2232248" cy="1944216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  Protocol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051720" y="3068960"/>
            <a:ext cx="1296144" cy="89523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Transfer Syntax</a:t>
            </a:r>
            <a:endParaRPr lang="en-US" dirty="0"/>
          </a:p>
        </p:txBody>
      </p:sp>
      <p:sp>
        <p:nvSpPr>
          <p:cNvPr id="9" name="L-Shape 8"/>
          <p:cNvSpPr/>
          <p:nvPr/>
        </p:nvSpPr>
        <p:spPr>
          <a:xfrm rot="10800000" flipV="1">
            <a:off x="2483768" y="3964198"/>
            <a:ext cx="3600400" cy="1224136"/>
          </a:xfrm>
          <a:prstGeom prst="corner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Transport</a:t>
            </a:r>
            <a:endParaRPr lang="en-US" dirty="0"/>
          </a:p>
        </p:txBody>
      </p:sp>
      <p:sp>
        <p:nvSpPr>
          <p:cNvPr id="10" name="Line Callout 1 9"/>
          <p:cNvSpPr/>
          <p:nvPr/>
        </p:nvSpPr>
        <p:spPr>
          <a:xfrm>
            <a:off x="2735796" y="1417638"/>
            <a:ext cx="1224136" cy="571202"/>
          </a:xfrm>
          <a:prstGeom prst="borderCallout1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YANG, ASN.1</a:t>
            </a:r>
            <a:endParaRPr lang="en-US" dirty="0"/>
          </a:p>
        </p:txBody>
      </p:sp>
      <p:sp>
        <p:nvSpPr>
          <p:cNvPr id="11" name="Line Callout 2 10"/>
          <p:cNvSpPr/>
          <p:nvPr/>
        </p:nvSpPr>
        <p:spPr>
          <a:xfrm>
            <a:off x="457200" y="4074641"/>
            <a:ext cx="1594520" cy="1003250"/>
          </a:xfrm>
          <a:prstGeom prst="borderCallout2">
            <a:avLst>
              <a:gd name="adj1" fmla="val -2951"/>
              <a:gd name="adj2" fmla="val 83491"/>
              <a:gd name="adj3" fmla="val -47800"/>
              <a:gd name="adj4" fmla="val 88798"/>
              <a:gd name="adj5" fmla="val -68341"/>
              <a:gd name="adj6" fmla="val 101350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XML, Google ProtoBufs,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Binary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Line Callout 1 11"/>
          <p:cNvSpPr/>
          <p:nvPr/>
        </p:nvSpPr>
        <p:spPr>
          <a:xfrm>
            <a:off x="5076056" y="1772816"/>
            <a:ext cx="1440160" cy="1080120"/>
          </a:xfrm>
          <a:prstGeom prst="borderCallout1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NetConf</a:t>
            </a:r>
            <a:r>
              <a:rPr lang="en-US" dirty="0" smtClean="0"/>
              <a:t>,</a:t>
            </a:r>
          </a:p>
          <a:p>
            <a:pPr algn="ctr"/>
            <a:r>
              <a:rPr lang="en-US" dirty="0" smtClean="0"/>
              <a:t>XMPP</a:t>
            </a:r>
          </a:p>
        </p:txBody>
      </p:sp>
      <p:sp>
        <p:nvSpPr>
          <p:cNvPr id="13" name="Line Callout 1 12"/>
          <p:cNvSpPr/>
          <p:nvPr/>
        </p:nvSpPr>
        <p:spPr>
          <a:xfrm>
            <a:off x="6814592" y="4396247"/>
            <a:ext cx="1645840" cy="792088"/>
          </a:xfrm>
          <a:prstGeom prst="borderCallout1">
            <a:avLst>
              <a:gd name="adj1" fmla="val 18750"/>
              <a:gd name="adj2" fmla="val -8333"/>
              <a:gd name="adj3" fmla="val 70225"/>
              <a:gd name="adj4" fmla="val -45388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TCP, UDP, TLS,</a:t>
            </a:r>
          </a:p>
          <a:p>
            <a:pPr algn="ctr"/>
            <a:r>
              <a:rPr lang="en-US" dirty="0" smtClean="0"/>
              <a:t>SCTP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to keep?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functionality drives and determines the architecture…</a:t>
            </a:r>
          </a:p>
          <a:p>
            <a:r>
              <a:rPr lang="en-US" dirty="0" smtClean="0"/>
              <a:t>Some can be added later…</a:t>
            </a:r>
          </a:p>
          <a:p>
            <a:endParaRPr lang="en-US" dirty="0" smtClean="0"/>
          </a:p>
          <a:p>
            <a:r>
              <a:rPr lang="en-US" dirty="0" smtClean="0"/>
              <a:t>Need to justify with use-cases and consensus</a:t>
            </a:r>
          </a:p>
          <a:p>
            <a:endParaRPr lang="en-US" dirty="0" smtClean="0"/>
          </a:p>
          <a:p>
            <a:pPr algn="ctr">
              <a:buNone/>
            </a:pPr>
            <a:r>
              <a:rPr lang="en-US" sz="4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TIME to DISCUSS</a:t>
            </a:r>
            <a:endParaRPr lang="en-US" sz="44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9737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Refining I2RS: the Feedback Loop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366616" y="1134375"/>
            <a:ext cx="8229600" cy="970196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 lvl="1"/>
            <a:r>
              <a:rPr lang="en-US" dirty="0" smtClean="0"/>
              <a:t>Keep it reasonably scoped</a:t>
            </a:r>
          </a:p>
          <a:p>
            <a:pPr lvl="1"/>
            <a:r>
              <a:rPr lang="en-US" dirty="0" smtClean="0"/>
              <a:t>Don’t  rush to the technology (but proto-typing could be useful)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71830" y="3780135"/>
            <a:ext cx="75713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17699982" rev="21299999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New Functionality</a:t>
            </a:r>
            <a:endParaRPr lang="en-US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pSp>
        <p:nvGrpSpPr>
          <p:cNvPr id="6" name="Group 11"/>
          <p:cNvGrpSpPr/>
          <p:nvPr/>
        </p:nvGrpSpPr>
        <p:grpSpPr>
          <a:xfrm>
            <a:off x="1988456" y="2502878"/>
            <a:ext cx="4978401" cy="1923979"/>
            <a:chOff x="1988456" y="2502878"/>
            <a:chExt cx="4978401" cy="1923979"/>
          </a:xfrm>
        </p:grpSpPr>
        <p:sp>
          <p:nvSpPr>
            <p:cNvPr id="4" name="Rectangle 3"/>
            <p:cNvSpPr/>
            <p:nvPr/>
          </p:nvSpPr>
          <p:spPr>
            <a:xfrm>
              <a:off x="2314742" y="2502878"/>
              <a:ext cx="4224234" cy="923330"/>
            </a:xfrm>
            <a:prstGeom prst="rect">
              <a:avLst/>
            </a:prstGeom>
            <a:noFill/>
            <a:scene3d>
              <a:camera prst="orthographicFront">
                <a:rot lat="20999997" lon="2999968" rev="21299999"/>
              </a:camera>
              <a:lightRig rig="threePt" dir="t"/>
            </a:scene3d>
            <a:sp3d z="19050"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5400" b="1" cap="all" spc="0" dirty="0" smtClean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</a:rPr>
                <a:t>Use-Cases</a:t>
              </a:r>
              <a:endParaRPr lang="en-US" sz="5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endParaRPr>
            </a:p>
          </p:txBody>
        </p:sp>
        <p:sp>
          <p:nvSpPr>
            <p:cNvPr id="9" name="Curved Left Arrow 8"/>
            <p:cNvSpPr/>
            <p:nvPr/>
          </p:nvSpPr>
          <p:spPr>
            <a:xfrm>
              <a:off x="6226629" y="2757714"/>
              <a:ext cx="740228" cy="1669143"/>
            </a:xfrm>
            <a:prstGeom prst="curved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" name="Curved Right Arrow 10"/>
            <p:cNvSpPr/>
            <p:nvPr/>
          </p:nvSpPr>
          <p:spPr>
            <a:xfrm flipV="1">
              <a:off x="1988456" y="2859313"/>
              <a:ext cx="841829" cy="1291772"/>
            </a:xfrm>
            <a:prstGeom prst="curved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366616" y="5196114"/>
            <a:ext cx="83839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/>
              <a:t> Use-cases justify and clarify the need for functionality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New Functionality triggers ideas for new Use-Cases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It’s Just Like $foo Except…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Trying to capture what is new/different/critical</a:t>
            </a:r>
          </a:p>
          <a:p>
            <a:r>
              <a:rPr lang="en-US" dirty="0" smtClean="0"/>
              <a:t>Concepts pulled from:</a:t>
            </a:r>
          </a:p>
          <a:p>
            <a:pPr lvl="1"/>
            <a:r>
              <a:rPr lang="en-US" dirty="0" smtClean="0"/>
              <a:t>draft-ward-i2rs-framework-00</a:t>
            </a:r>
          </a:p>
          <a:p>
            <a:pPr lvl="1"/>
            <a:r>
              <a:rPr lang="en-US" dirty="0" smtClean="0"/>
              <a:t>draft-atlas-i2rs-policy-framework-00</a:t>
            </a:r>
          </a:p>
          <a:p>
            <a:pPr lvl="1"/>
            <a:r>
              <a:rPr lang="en-US" dirty="0" smtClean="0"/>
              <a:t>draft-rfernando-irs-framework-requirement-00</a:t>
            </a:r>
          </a:p>
          <a:p>
            <a:pPr lvl="1"/>
            <a:r>
              <a:rPr lang="en-US" dirty="0" smtClean="0"/>
              <a:t>Other discussions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>
            <a:normAutofit lnSpcReduction="10000"/>
          </a:bodyPr>
          <a:lstStyle/>
          <a:p>
            <a:r>
              <a:rPr lang="en-US" dirty="0" smtClean="0"/>
              <a:t>The </a:t>
            </a:r>
            <a:r>
              <a:rPr lang="en-US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NEED</a:t>
            </a:r>
            <a:r>
              <a:rPr lang="en-US" dirty="0" smtClean="0"/>
              <a:t> for </a:t>
            </a:r>
            <a:r>
              <a:rPr lang="en-US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SPEED</a:t>
            </a:r>
          </a:p>
          <a:p>
            <a:pPr lvl="1"/>
            <a:r>
              <a:rPr lang="en-US" dirty="0" smtClean="0"/>
              <a:t>ability to react in sub-second time</a:t>
            </a:r>
          </a:p>
          <a:p>
            <a:pPr lvl="1"/>
            <a:r>
              <a:rPr lang="en-US" dirty="0" smtClean="0"/>
              <a:t>Handled 100s, 1000s, etc. of operations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Reasonable Programmatic Interface for Network Applications</a:t>
            </a:r>
          </a:p>
          <a:p>
            <a:pPr lvl="1"/>
            <a:r>
              <a:rPr lang="en-US" dirty="0" smtClean="0"/>
              <a:t>Asynchronous</a:t>
            </a:r>
          </a:p>
          <a:p>
            <a:pPr lvl="1"/>
            <a:r>
              <a:rPr lang="en-US" dirty="0" smtClean="0"/>
              <a:t>Not </a:t>
            </a:r>
            <a:r>
              <a:rPr lang="en-US" dirty="0" smtClean="0"/>
              <a:t>&gt;5 different protocols to accomplish a thing</a:t>
            </a:r>
          </a:p>
          <a:p>
            <a:pPr lvl="1"/>
            <a:r>
              <a:rPr lang="en-US" dirty="0" smtClean="0"/>
              <a:t>Pub/Sub model for Events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Multi-Headed Control (motivation)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Multiple Clients (or Client + CLI) may want to write or modify the same state</a:t>
            </a:r>
          </a:p>
          <a:p>
            <a:pPr lvl="1"/>
            <a:r>
              <a:rPr lang="en-US" dirty="0" smtClean="0"/>
              <a:t>CLI comes in to override client application state</a:t>
            </a:r>
          </a:p>
          <a:p>
            <a:pPr lvl="1"/>
            <a:r>
              <a:rPr lang="en-US" dirty="0" smtClean="0"/>
              <a:t>Client application wants to override CLI (e.g. to enforce a policy)</a:t>
            </a:r>
          </a:p>
          <a:p>
            <a:pPr lvl="1"/>
            <a:r>
              <a:rPr lang="en-US" dirty="0" smtClean="0">
                <a:solidFill>
                  <a:srgbClr val="00B050"/>
                </a:solidFill>
              </a:rPr>
              <a:t>Use-Case: </a:t>
            </a:r>
            <a:r>
              <a:rPr lang="en-US" dirty="0" smtClean="0"/>
              <a:t>Large-flow router and </a:t>
            </a:r>
            <a:r>
              <a:rPr lang="en-US" dirty="0" err="1" smtClean="0"/>
              <a:t>DoS</a:t>
            </a:r>
            <a:r>
              <a:rPr lang="en-US" dirty="0" smtClean="0"/>
              <a:t> mitigation both identify the same flow/destination to route. </a:t>
            </a:r>
          </a:p>
          <a:p>
            <a:r>
              <a:rPr lang="en-US" dirty="0" smtClean="0"/>
              <a:t>Depending on timing of processing of requests  leads to </a:t>
            </a:r>
            <a:r>
              <a:rPr lang="en-US" i="1" dirty="0" smtClean="0">
                <a:solidFill>
                  <a:srgbClr val="FF0000"/>
                </a:solidFill>
              </a:rPr>
              <a:t>unknown</a:t>
            </a:r>
            <a:r>
              <a:rPr lang="en-US" dirty="0" smtClean="0"/>
              <a:t> router state (which socket read first in a select, latency from an application)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Multi-Headed Control (implications)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I2rs agent-based arbitration: enforce policy as to which client gets to modify contested state</a:t>
            </a:r>
          </a:p>
          <a:p>
            <a:pPr lvl="1"/>
            <a:r>
              <a:rPr lang="en-US" dirty="0" smtClean="0"/>
              <a:t>Store if not best (like RIB policy)</a:t>
            </a:r>
          </a:p>
          <a:p>
            <a:r>
              <a:rPr lang="en-US" dirty="0" smtClean="0"/>
              <a:t>Client ownership: determines who can modify vs. delete/replace</a:t>
            </a:r>
          </a:p>
          <a:p>
            <a:r>
              <a:rPr lang="en-US" dirty="0" smtClean="0"/>
              <a:t>Notifications on subscription when state is changed by another client</a:t>
            </a:r>
          </a:p>
          <a:p>
            <a:r>
              <a:rPr lang="en-US" dirty="0" smtClean="0"/>
              <a:t>Optional garbage collection ephemeral state when client goes away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Different Operation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r>
              <a:rPr lang="en-US" dirty="0" smtClean="0"/>
              <a:t>Three characteristics to an operation:</a:t>
            </a:r>
          </a:p>
          <a:p>
            <a:pPr lvl="1"/>
            <a:r>
              <a:rPr lang="en-US" dirty="0" smtClean="0"/>
              <a:t>Start-Time (immediate, temporal, triggered)</a:t>
            </a:r>
          </a:p>
          <a:p>
            <a:pPr lvl="1"/>
            <a:r>
              <a:rPr lang="en-US" dirty="0" smtClean="0"/>
              <a:t>Persistence across reboots (permanent, ephemeral)</a:t>
            </a:r>
          </a:p>
          <a:p>
            <a:pPr lvl="1"/>
            <a:r>
              <a:rPr lang="en-US" dirty="0" smtClean="0"/>
              <a:t>Duration/State-expiration (unbounded, temporal)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CLI and Netconf generally give:</a:t>
            </a:r>
          </a:p>
          <a:p>
            <a:pPr lvl="1">
              <a:buNone/>
            </a:pPr>
            <a:r>
              <a:rPr lang="en-US" dirty="0" smtClean="0"/>
              <a:t>Immediate, Permanent, Unbounded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Subscriptions and Notifications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To be responsive to uncontrollable events, network applications learn via notifications</a:t>
            </a:r>
          </a:p>
          <a:p>
            <a:pPr lvl="1"/>
            <a:r>
              <a:rPr lang="en-US" dirty="0" smtClean="0"/>
              <a:t>Has state been overwritten?</a:t>
            </a:r>
          </a:p>
          <a:p>
            <a:pPr lvl="1"/>
            <a:r>
              <a:rPr lang="en-US" dirty="0" smtClean="0"/>
              <a:t>Has a next-hop changed?</a:t>
            </a:r>
          </a:p>
          <a:p>
            <a:pPr lvl="1"/>
            <a:r>
              <a:rPr lang="en-US" dirty="0" smtClean="0"/>
              <a:t>Has a threshold been passed?</a:t>
            </a:r>
          </a:p>
          <a:p>
            <a:pPr lvl="1"/>
            <a:r>
              <a:rPr lang="en-US" dirty="0" smtClean="0"/>
              <a:t>Has a route been installed?</a:t>
            </a:r>
          </a:p>
          <a:p>
            <a:r>
              <a:rPr lang="en-US" dirty="0" smtClean="0"/>
              <a:t>Ability to filter and specify thresholds per subscription request.</a:t>
            </a:r>
          </a:p>
          <a:p>
            <a:r>
              <a:rPr lang="en-US" dirty="0" smtClean="0"/>
              <a:t>Events and data-publication streams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Transport Sessions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Different communications have different requirements</a:t>
            </a:r>
          </a:p>
          <a:p>
            <a:pPr lvl="1"/>
            <a:r>
              <a:rPr lang="en-US" dirty="0" smtClean="0"/>
              <a:t>Reliability, secrecy, replay, etc.</a:t>
            </a:r>
          </a:p>
          <a:p>
            <a:r>
              <a:rPr lang="en-US" dirty="0" smtClean="0"/>
              <a:t>Clients and agents part of distributed systems</a:t>
            </a:r>
          </a:p>
          <a:p>
            <a:pPr lvl="1"/>
            <a:r>
              <a:rPr lang="en-US" dirty="0" smtClean="0"/>
              <a:t>A network application may be distributed to different locations.</a:t>
            </a:r>
          </a:p>
          <a:p>
            <a:pPr lvl="1"/>
            <a:r>
              <a:rPr lang="en-US" dirty="0" smtClean="0"/>
              <a:t>A network element may provide services via different system elements, want to distribute notifications and analytics from where they are learn or measured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5045</TotalTime>
  <Words>673</Words>
  <Application>Microsoft Office PowerPoint</Application>
  <PresentationFormat>On-screen Show (4:3)</PresentationFormat>
  <Paragraphs>123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  Functional Analysis of I2RS: What Are We Putting in the Mixture?</vt:lpstr>
      <vt:lpstr>Refining I2RS: the Feedback Loop</vt:lpstr>
      <vt:lpstr>It’s Just Like $foo Except…</vt:lpstr>
      <vt:lpstr>The Basics</vt:lpstr>
      <vt:lpstr>Multi-Headed Control (motivation)</vt:lpstr>
      <vt:lpstr>Multi-Headed Control (implications)</vt:lpstr>
      <vt:lpstr>Different Operation Models</vt:lpstr>
      <vt:lpstr>Subscriptions and Notifications</vt:lpstr>
      <vt:lpstr>Multiple Transport Sessions</vt:lpstr>
      <vt:lpstr>Role-Based Client Identity</vt:lpstr>
      <vt:lpstr>Client Limited Authorization</vt:lpstr>
      <vt:lpstr>Client-Specific Priority</vt:lpstr>
      <vt:lpstr>Standard Information and Data Models</vt:lpstr>
      <vt:lpstr>Topology</vt:lpstr>
      <vt:lpstr>Motherhood and Apple-Pie: Pick Your Recipe</vt:lpstr>
      <vt:lpstr>Flexible Components to Consider</vt:lpstr>
      <vt:lpstr>What to keep?</vt:lpstr>
    </vt:vector>
  </TitlesOfParts>
  <Company>juniper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Maciek</dc:creator>
  <cp:lastModifiedBy>Alia Atlas</cp:lastModifiedBy>
  <cp:revision>275</cp:revision>
  <cp:lastPrinted>2011-07-21T09:37:05Z</cp:lastPrinted>
  <dcterms:created xsi:type="dcterms:W3CDTF">2011-07-20T11:37:26Z</dcterms:created>
  <dcterms:modified xsi:type="dcterms:W3CDTF">2013-03-14T04:47:55Z</dcterms:modified>
</cp:coreProperties>
</file>