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85" r:id="rId3"/>
    <p:sldId id="284" r:id="rId4"/>
    <p:sldId id="287" r:id="rId5"/>
    <p:sldId id="286" r:id="rId6"/>
    <p:sldId id="288" r:id="rId7"/>
    <p:sldId id="289" r:id="rId8"/>
  </p:sldIdLst>
  <p:sldSz cx="9144000" cy="6858000" type="screen4x3"/>
  <p:notesSz cx="6858000" cy="9144000"/>
  <p:defaultTextStyle>
    <a:defPPr>
      <a:defRPr lang="en-US"/>
    </a:defPPr>
    <a:lvl1pPr marL="0" algn="l" defTabSz="4571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3" algn="l" defTabSz="4571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5" algn="l" defTabSz="4571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58" algn="l" defTabSz="4571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0" algn="l" defTabSz="4571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63" algn="l" defTabSz="4571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15" algn="l" defTabSz="4571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68" algn="l" defTabSz="4571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20" algn="l" defTabSz="4571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563" autoAdjust="0"/>
  </p:normalViewPr>
  <p:slideViewPr>
    <p:cSldViewPr snapToGrid="0" snapToObjects="1">
      <p:cViewPr varScale="1">
        <p:scale>
          <a:sx n="68" d="100"/>
          <a:sy n="68" d="100"/>
        </p:scale>
        <p:origin x="94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ASRG</c:v>
                </c:pt>
              </c:strCache>
            </c:strRef>
          </c:tx>
          <c:invertIfNegative val="0"/>
          <c:cat>
            <c:strRef>
              <c:f>Sheet1!$A$2:$A$17</c:f>
              <c:strCache>
                <c:ptCount val="16"/>
                <c:pt idx="0">
                  <c:v>IETF-71</c:v>
                </c:pt>
                <c:pt idx="1">
                  <c:v>IETF-72</c:v>
                </c:pt>
                <c:pt idx="2">
                  <c:v>IETF-73</c:v>
                </c:pt>
                <c:pt idx="3">
                  <c:v>IETF-74</c:v>
                </c:pt>
                <c:pt idx="4">
                  <c:v>IETF-75</c:v>
                </c:pt>
                <c:pt idx="5">
                  <c:v>IETF-76</c:v>
                </c:pt>
                <c:pt idx="6">
                  <c:v>IETF-77</c:v>
                </c:pt>
                <c:pt idx="7">
                  <c:v>IETF-78</c:v>
                </c:pt>
                <c:pt idx="8">
                  <c:v>IETF-79</c:v>
                </c:pt>
                <c:pt idx="9">
                  <c:v>IETF-80</c:v>
                </c:pt>
                <c:pt idx="10">
                  <c:v>IETF-81</c:v>
                </c:pt>
                <c:pt idx="11">
                  <c:v>IETF-82</c:v>
                </c:pt>
                <c:pt idx="12">
                  <c:v>IETF-83</c:v>
                </c:pt>
                <c:pt idx="13">
                  <c:v>IETF-84</c:v>
                </c:pt>
                <c:pt idx="14">
                  <c:v>IETF-85</c:v>
                </c:pt>
                <c:pt idx="15">
                  <c:v>IETF-86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1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DTNRG</c:v>
                </c:pt>
              </c:strCache>
            </c:strRef>
          </c:tx>
          <c:invertIfNegative val="0"/>
          <c:cat>
            <c:strRef>
              <c:f>Sheet1!$A$2:$A$17</c:f>
              <c:strCache>
                <c:ptCount val="16"/>
                <c:pt idx="0">
                  <c:v>IETF-71</c:v>
                </c:pt>
                <c:pt idx="1">
                  <c:v>IETF-72</c:v>
                </c:pt>
                <c:pt idx="2">
                  <c:v>IETF-73</c:v>
                </c:pt>
                <c:pt idx="3">
                  <c:v>IETF-74</c:v>
                </c:pt>
                <c:pt idx="4">
                  <c:v>IETF-75</c:v>
                </c:pt>
                <c:pt idx="5">
                  <c:v>IETF-76</c:v>
                </c:pt>
                <c:pt idx="6">
                  <c:v>IETF-77</c:v>
                </c:pt>
                <c:pt idx="7">
                  <c:v>IETF-78</c:v>
                </c:pt>
                <c:pt idx="8">
                  <c:v>IETF-79</c:v>
                </c:pt>
                <c:pt idx="9">
                  <c:v>IETF-80</c:v>
                </c:pt>
                <c:pt idx="10">
                  <c:v>IETF-81</c:v>
                </c:pt>
                <c:pt idx="11">
                  <c:v>IETF-82</c:v>
                </c:pt>
                <c:pt idx="12">
                  <c:v>IETF-83</c:v>
                </c:pt>
                <c:pt idx="13">
                  <c:v>IETF-84</c:v>
                </c:pt>
                <c:pt idx="14">
                  <c:v>IETF-85</c:v>
                </c:pt>
                <c:pt idx="15">
                  <c:v>IETF-86</c:v>
                </c:pt>
              </c:strCache>
            </c:str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3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6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1</c:v>
                </c:pt>
                <c:pt idx="15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HIPRG</c:v>
                </c:pt>
              </c:strCache>
            </c:strRef>
          </c:tx>
          <c:invertIfNegative val="0"/>
          <c:cat>
            <c:strRef>
              <c:f>Sheet1!$A$2:$A$17</c:f>
              <c:strCache>
                <c:ptCount val="16"/>
                <c:pt idx="0">
                  <c:v>IETF-71</c:v>
                </c:pt>
                <c:pt idx="1">
                  <c:v>IETF-72</c:v>
                </c:pt>
                <c:pt idx="2">
                  <c:v>IETF-73</c:v>
                </c:pt>
                <c:pt idx="3">
                  <c:v>IETF-74</c:v>
                </c:pt>
                <c:pt idx="4">
                  <c:v>IETF-75</c:v>
                </c:pt>
                <c:pt idx="5">
                  <c:v>IETF-76</c:v>
                </c:pt>
                <c:pt idx="6">
                  <c:v>IETF-77</c:v>
                </c:pt>
                <c:pt idx="7">
                  <c:v>IETF-78</c:v>
                </c:pt>
                <c:pt idx="8">
                  <c:v>IETF-79</c:v>
                </c:pt>
                <c:pt idx="9">
                  <c:v>IETF-80</c:v>
                </c:pt>
                <c:pt idx="10">
                  <c:v>IETF-81</c:v>
                </c:pt>
                <c:pt idx="11">
                  <c:v>IETF-82</c:v>
                </c:pt>
                <c:pt idx="12">
                  <c:v>IETF-83</c:v>
                </c:pt>
                <c:pt idx="13">
                  <c:v>IETF-84</c:v>
                </c:pt>
                <c:pt idx="14">
                  <c:v>IETF-85</c:v>
                </c:pt>
                <c:pt idx="15">
                  <c:v>IETF-86</c:v>
                </c:pt>
              </c:strCache>
            </c:strRef>
          </c:cat>
          <c:val>
            <c:numRef>
              <c:f>Sheet1!$D$2:$D$17</c:f>
              <c:numCache>
                <c:formatCode>General</c:formatCode>
                <c:ptCount val="16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2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ICCRG</c:v>
                </c:pt>
              </c:strCache>
            </c:strRef>
          </c:tx>
          <c:invertIfNegative val="0"/>
          <c:cat>
            <c:strRef>
              <c:f>Sheet1!$A$2:$A$17</c:f>
              <c:strCache>
                <c:ptCount val="16"/>
                <c:pt idx="0">
                  <c:v>IETF-71</c:v>
                </c:pt>
                <c:pt idx="1">
                  <c:v>IETF-72</c:v>
                </c:pt>
                <c:pt idx="2">
                  <c:v>IETF-73</c:v>
                </c:pt>
                <c:pt idx="3">
                  <c:v>IETF-74</c:v>
                </c:pt>
                <c:pt idx="4">
                  <c:v>IETF-75</c:v>
                </c:pt>
                <c:pt idx="5">
                  <c:v>IETF-76</c:v>
                </c:pt>
                <c:pt idx="6">
                  <c:v>IETF-77</c:v>
                </c:pt>
                <c:pt idx="7">
                  <c:v>IETF-78</c:v>
                </c:pt>
                <c:pt idx="8">
                  <c:v>IETF-79</c:v>
                </c:pt>
                <c:pt idx="9">
                  <c:v>IETF-80</c:v>
                </c:pt>
                <c:pt idx="10">
                  <c:v>IETF-81</c:v>
                </c:pt>
                <c:pt idx="11">
                  <c:v>IETF-82</c:v>
                </c:pt>
                <c:pt idx="12">
                  <c:v>IETF-83</c:v>
                </c:pt>
                <c:pt idx="13">
                  <c:v>IETF-84</c:v>
                </c:pt>
                <c:pt idx="14">
                  <c:v>IETF-85</c:v>
                </c:pt>
                <c:pt idx="15">
                  <c:v>IETF-86</c:v>
                </c:pt>
              </c:strCache>
            </c:strRef>
          </c:cat>
          <c:val>
            <c:numRef>
              <c:f>Sheet1!$E$2:$E$17</c:f>
              <c:numCache>
                <c:formatCode>General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IRTF</c:v>
                </c:pt>
              </c:strCache>
            </c:strRef>
          </c:tx>
          <c:invertIfNegative val="0"/>
          <c:cat>
            <c:strRef>
              <c:f>Sheet1!$A$2:$A$17</c:f>
              <c:strCache>
                <c:ptCount val="16"/>
                <c:pt idx="0">
                  <c:v>IETF-71</c:v>
                </c:pt>
                <c:pt idx="1">
                  <c:v>IETF-72</c:v>
                </c:pt>
                <c:pt idx="2">
                  <c:v>IETF-73</c:v>
                </c:pt>
                <c:pt idx="3">
                  <c:v>IETF-74</c:v>
                </c:pt>
                <c:pt idx="4">
                  <c:v>IETF-75</c:v>
                </c:pt>
                <c:pt idx="5">
                  <c:v>IETF-76</c:v>
                </c:pt>
                <c:pt idx="6">
                  <c:v>IETF-77</c:v>
                </c:pt>
                <c:pt idx="7">
                  <c:v>IETF-78</c:v>
                </c:pt>
                <c:pt idx="8">
                  <c:v>IETF-79</c:v>
                </c:pt>
                <c:pt idx="9">
                  <c:v>IETF-80</c:v>
                </c:pt>
                <c:pt idx="10">
                  <c:v>IETF-81</c:v>
                </c:pt>
                <c:pt idx="11">
                  <c:v>IETF-82</c:v>
                </c:pt>
                <c:pt idx="12">
                  <c:v>IETF-83</c:v>
                </c:pt>
                <c:pt idx="13">
                  <c:v>IETF-84</c:v>
                </c:pt>
                <c:pt idx="14">
                  <c:v>IETF-85</c:v>
                </c:pt>
                <c:pt idx="15">
                  <c:v>IETF-86</c:v>
                </c:pt>
              </c:strCache>
            </c:strRef>
          </c:cat>
          <c:val>
            <c:numRef>
              <c:f>Sheet1!$F$2:$F$17</c:f>
              <c:numCache>
                <c:formatCode>General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MOBOPTS</c:v>
                </c:pt>
              </c:strCache>
            </c:strRef>
          </c:tx>
          <c:invertIfNegative val="0"/>
          <c:cat>
            <c:strRef>
              <c:f>Sheet1!$A$2:$A$17</c:f>
              <c:strCache>
                <c:ptCount val="16"/>
                <c:pt idx="0">
                  <c:v>IETF-71</c:v>
                </c:pt>
                <c:pt idx="1">
                  <c:v>IETF-72</c:v>
                </c:pt>
                <c:pt idx="2">
                  <c:v>IETF-73</c:v>
                </c:pt>
                <c:pt idx="3">
                  <c:v>IETF-74</c:v>
                </c:pt>
                <c:pt idx="4">
                  <c:v>IETF-75</c:v>
                </c:pt>
                <c:pt idx="5">
                  <c:v>IETF-76</c:v>
                </c:pt>
                <c:pt idx="6">
                  <c:v>IETF-77</c:v>
                </c:pt>
                <c:pt idx="7">
                  <c:v>IETF-78</c:v>
                </c:pt>
                <c:pt idx="8">
                  <c:v>IETF-79</c:v>
                </c:pt>
                <c:pt idx="9">
                  <c:v>IETF-80</c:v>
                </c:pt>
                <c:pt idx="10">
                  <c:v>IETF-81</c:v>
                </c:pt>
                <c:pt idx="11">
                  <c:v>IETF-82</c:v>
                </c:pt>
                <c:pt idx="12">
                  <c:v>IETF-83</c:v>
                </c:pt>
                <c:pt idx="13">
                  <c:v>IETF-84</c:v>
                </c:pt>
                <c:pt idx="14">
                  <c:v>IETF-85</c:v>
                </c:pt>
                <c:pt idx="15">
                  <c:v>IETF-86</c:v>
                </c:pt>
              </c:strCache>
            </c:strRef>
          </c:cat>
          <c:val>
            <c:numRef>
              <c:f>Sheet1!$G$2:$G$17</c:f>
              <c:numCache>
                <c:formatCode>General</c:formatCode>
                <c:ptCount val="16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2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NMRG</c:v>
                </c:pt>
              </c:strCache>
            </c:strRef>
          </c:tx>
          <c:invertIfNegative val="0"/>
          <c:cat>
            <c:strRef>
              <c:f>Sheet1!$A$2:$A$17</c:f>
              <c:strCache>
                <c:ptCount val="16"/>
                <c:pt idx="0">
                  <c:v>IETF-71</c:v>
                </c:pt>
                <c:pt idx="1">
                  <c:v>IETF-72</c:v>
                </c:pt>
                <c:pt idx="2">
                  <c:v>IETF-73</c:v>
                </c:pt>
                <c:pt idx="3">
                  <c:v>IETF-74</c:v>
                </c:pt>
                <c:pt idx="4">
                  <c:v>IETF-75</c:v>
                </c:pt>
                <c:pt idx="5">
                  <c:v>IETF-76</c:v>
                </c:pt>
                <c:pt idx="6">
                  <c:v>IETF-77</c:v>
                </c:pt>
                <c:pt idx="7">
                  <c:v>IETF-78</c:v>
                </c:pt>
                <c:pt idx="8">
                  <c:v>IETF-79</c:v>
                </c:pt>
                <c:pt idx="9">
                  <c:v>IETF-80</c:v>
                </c:pt>
                <c:pt idx="10">
                  <c:v>IETF-81</c:v>
                </c:pt>
                <c:pt idx="11">
                  <c:v>IETF-82</c:v>
                </c:pt>
                <c:pt idx="12">
                  <c:v>IETF-83</c:v>
                </c:pt>
                <c:pt idx="13">
                  <c:v>IETF-84</c:v>
                </c:pt>
                <c:pt idx="14">
                  <c:v>IETF-85</c:v>
                </c:pt>
                <c:pt idx="15">
                  <c:v>IETF-86</c:v>
                </c:pt>
              </c:strCache>
            </c:strRef>
          </c:cat>
          <c:val>
            <c:numRef>
              <c:f>Sheet1!$H$2:$H$17</c:f>
              <c:numCache>
                <c:formatCode>General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P2PRG</c:v>
                </c:pt>
              </c:strCache>
            </c:strRef>
          </c:tx>
          <c:invertIfNegative val="0"/>
          <c:cat>
            <c:strRef>
              <c:f>Sheet1!$A$2:$A$17</c:f>
              <c:strCache>
                <c:ptCount val="16"/>
                <c:pt idx="0">
                  <c:v>IETF-71</c:v>
                </c:pt>
                <c:pt idx="1">
                  <c:v>IETF-72</c:v>
                </c:pt>
                <c:pt idx="2">
                  <c:v>IETF-73</c:v>
                </c:pt>
                <c:pt idx="3">
                  <c:v>IETF-74</c:v>
                </c:pt>
                <c:pt idx="4">
                  <c:v>IETF-75</c:v>
                </c:pt>
                <c:pt idx="5">
                  <c:v>IETF-76</c:v>
                </c:pt>
                <c:pt idx="6">
                  <c:v>IETF-77</c:v>
                </c:pt>
                <c:pt idx="7">
                  <c:v>IETF-78</c:v>
                </c:pt>
                <c:pt idx="8">
                  <c:v>IETF-79</c:v>
                </c:pt>
                <c:pt idx="9">
                  <c:v>IETF-80</c:v>
                </c:pt>
                <c:pt idx="10">
                  <c:v>IETF-81</c:v>
                </c:pt>
                <c:pt idx="11">
                  <c:v>IETF-82</c:v>
                </c:pt>
                <c:pt idx="12">
                  <c:v>IETF-83</c:v>
                </c:pt>
                <c:pt idx="13">
                  <c:v>IETF-84</c:v>
                </c:pt>
                <c:pt idx="14">
                  <c:v>IETF-85</c:v>
                </c:pt>
                <c:pt idx="15">
                  <c:v>IETF-86</c:v>
                </c:pt>
              </c:strCache>
            </c:strRef>
          </c:cat>
          <c:val>
            <c:numRef>
              <c:f>Sheet1!$I$2:$I$17</c:f>
              <c:numCache>
                <c:formatCode>General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1</c:v>
                </c:pt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RRG</c:v>
                </c:pt>
              </c:strCache>
            </c:strRef>
          </c:tx>
          <c:invertIfNegative val="0"/>
          <c:cat>
            <c:strRef>
              <c:f>Sheet1!$A$2:$A$17</c:f>
              <c:strCache>
                <c:ptCount val="16"/>
                <c:pt idx="0">
                  <c:v>IETF-71</c:v>
                </c:pt>
                <c:pt idx="1">
                  <c:v>IETF-72</c:v>
                </c:pt>
                <c:pt idx="2">
                  <c:v>IETF-73</c:v>
                </c:pt>
                <c:pt idx="3">
                  <c:v>IETF-74</c:v>
                </c:pt>
                <c:pt idx="4">
                  <c:v>IETF-75</c:v>
                </c:pt>
                <c:pt idx="5">
                  <c:v>IETF-76</c:v>
                </c:pt>
                <c:pt idx="6">
                  <c:v>IETF-77</c:v>
                </c:pt>
                <c:pt idx="7">
                  <c:v>IETF-78</c:v>
                </c:pt>
                <c:pt idx="8">
                  <c:v>IETF-79</c:v>
                </c:pt>
                <c:pt idx="9">
                  <c:v>IETF-80</c:v>
                </c:pt>
                <c:pt idx="10">
                  <c:v>IETF-81</c:v>
                </c:pt>
                <c:pt idx="11">
                  <c:v>IETF-82</c:v>
                </c:pt>
                <c:pt idx="12">
                  <c:v>IETF-83</c:v>
                </c:pt>
                <c:pt idx="13">
                  <c:v>IETF-84</c:v>
                </c:pt>
                <c:pt idx="14">
                  <c:v>IETF-85</c:v>
                </c:pt>
                <c:pt idx="15">
                  <c:v>IETF-86</c:v>
                </c:pt>
              </c:strCache>
            </c:strRef>
          </c:cat>
          <c:val>
            <c:numRef>
              <c:f>Sheet1!$J$2:$J$17</c:f>
              <c:numCache>
                <c:formatCode>General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2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9</c:v>
                </c:pt>
              </c:numCache>
            </c:numRef>
          </c:val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TMRG</c:v>
                </c:pt>
              </c:strCache>
            </c:strRef>
          </c:tx>
          <c:invertIfNegative val="0"/>
          <c:cat>
            <c:strRef>
              <c:f>Sheet1!$A$2:$A$17</c:f>
              <c:strCache>
                <c:ptCount val="16"/>
                <c:pt idx="0">
                  <c:v>IETF-71</c:v>
                </c:pt>
                <c:pt idx="1">
                  <c:v>IETF-72</c:v>
                </c:pt>
                <c:pt idx="2">
                  <c:v>IETF-73</c:v>
                </c:pt>
                <c:pt idx="3">
                  <c:v>IETF-74</c:v>
                </c:pt>
                <c:pt idx="4">
                  <c:v>IETF-75</c:v>
                </c:pt>
                <c:pt idx="5">
                  <c:v>IETF-76</c:v>
                </c:pt>
                <c:pt idx="6">
                  <c:v>IETF-77</c:v>
                </c:pt>
                <c:pt idx="7">
                  <c:v>IETF-78</c:v>
                </c:pt>
                <c:pt idx="8">
                  <c:v>IETF-79</c:v>
                </c:pt>
                <c:pt idx="9">
                  <c:v>IETF-80</c:v>
                </c:pt>
                <c:pt idx="10">
                  <c:v>IETF-81</c:v>
                </c:pt>
                <c:pt idx="11">
                  <c:v>IETF-82</c:v>
                </c:pt>
                <c:pt idx="12">
                  <c:v>IETF-83</c:v>
                </c:pt>
                <c:pt idx="13">
                  <c:v>IETF-84</c:v>
                </c:pt>
                <c:pt idx="14">
                  <c:v>IETF-85</c:v>
                </c:pt>
                <c:pt idx="15">
                  <c:v>IETF-86</c:v>
                </c:pt>
              </c:strCache>
            </c:strRef>
          </c:cat>
          <c:val>
            <c:numRef>
              <c:f>Sheet1!$K$2:$K$17</c:f>
              <c:numCache>
                <c:formatCode>General</c:formatCode>
                <c:ptCount val="16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100"/>
        <c:axId val="235122304"/>
        <c:axId val="235119952"/>
      </c:barChart>
      <c:catAx>
        <c:axId val="2351223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600000"/>
          <a:lstStyle/>
          <a:p>
            <a:pPr>
              <a:defRPr/>
            </a:pPr>
            <a:endParaRPr lang="en-US"/>
          </a:p>
        </c:txPr>
        <c:crossAx val="235119952"/>
        <c:crosses val="autoZero"/>
        <c:auto val="1"/>
        <c:lblAlgn val="ctr"/>
        <c:lblOffset val="100"/>
        <c:noMultiLvlLbl val="0"/>
      </c:catAx>
      <c:valAx>
        <c:axId val="2351199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35122304"/>
        <c:crosses val="autoZero"/>
        <c:crossBetween val="between"/>
      </c:valAx>
      <c:spPr>
        <a:noFill/>
      </c:spPr>
    </c:plotArea>
    <c:legend>
      <c:legendPos val="r"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CE9BBA-F854-5146-AFFE-ABE30BF01B58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0D0DB-3EE9-F943-AEB3-507BD3466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3093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4DA37B-DC6D-5D4F-9BD2-F2BED3B9F1D4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90E9F-D76D-F941-ADE2-618083AA7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1560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1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3" algn="l" defTabSz="4571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05" algn="l" defTabSz="4571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58" algn="l" defTabSz="4571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10" algn="l" defTabSz="4571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63" algn="l" defTabSz="4571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15" algn="l" defTabSz="4571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68" algn="l" defTabSz="4571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20" algn="l" defTabSz="4571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93988"/>
            <a:ext cx="7772400" cy="1470025"/>
          </a:xfrm>
        </p:spPr>
        <p:txBody>
          <a:bodyPr/>
          <a:lstStyle>
            <a:lvl1pPr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8488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2013-3-12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 Update on the Internet Research Task Force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7A5C-0869-8240-8523-C20CFB44C05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irtf-logo-1600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971" y="424907"/>
            <a:ext cx="2862857" cy="2050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796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2013-3-12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 Update on the Internet Research Task Force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7A5C-0869-8240-8523-C20CFB44C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453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2013-3-12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 Update on the Internet Research Task Force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7A5C-0869-8240-8523-C20CFB44C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348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2013-3-12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 Update on the Internet Research Task Force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7A5C-0869-8240-8523-C20CFB44C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540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899950"/>
            <a:ext cx="7772400" cy="1362075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406901"/>
            <a:ext cx="7772400" cy="1500187"/>
          </a:xfrm>
        </p:spPr>
        <p:txBody>
          <a:bodyPr anchor="t" anchorCtr="0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2013-3-12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 Update on the Internet Research Task Force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7A5C-0869-8240-8523-C20CFB44C05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irtf-logo-1600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971" y="424907"/>
            <a:ext cx="2862857" cy="2050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585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2013-3-12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 Update on the Internet Research Task Force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7A5C-0869-8240-8523-C20CFB44C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831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3" indent="0">
              <a:buNone/>
              <a:defRPr sz="2000" b="1"/>
            </a:lvl2pPr>
            <a:lvl3pPr marL="914305" indent="0">
              <a:buNone/>
              <a:defRPr sz="1800" b="1"/>
            </a:lvl3pPr>
            <a:lvl4pPr marL="1371458" indent="0">
              <a:buNone/>
              <a:defRPr sz="1600" b="1"/>
            </a:lvl4pPr>
            <a:lvl5pPr marL="1828610" indent="0">
              <a:buNone/>
              <a:defRPr sz="1600" b="1"/>
            </a:lvl5pPr>
            <a:lvl6pPr marL="2285763" indent="0">
              <a:buNone/>
              <a:defRPr sz="1600" b="1"/>
            </a:lvl6pPr>
            <a:lvl7pPr marL="2742915" indent="0">
              <a:buNone/>
              <a:defRPr sz="1600" b="1"/>
            </a:lvl7pPr>
            <a:lvl8pPr marL="3200068" indent="0">
              <a:buNone/>
              <a:defRPr sz="1600" b="1"/>
            </a:lvl8pPr>
            <a:lvl9pPr marL="365722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3" indent="0">
              <a:buNone/>
              <a:defRPr sz="2000" b="1"/>
            </a:lvl2pPr>
            <a:lvl3pPr marL="914305" indent="0">
              <a:buNone/>
              <a:defRPr sz="1800" b="1"/>
            </a:lvl3pPr>
            <a:lvl4pPr marL="1371458" indent="0">
              <a:buNone/>
              <a:defRPr sz="1600" b="1"/>
            </a:lvl4pPr>
            <a:lvl5pPr marL="1828610" indent="0">
              <a:buNone/>
              <a:defRPr sz="1600" b="1"/>
            </a:lvl5pPr>
            <a:lvl6pPr marL="2285763" indent="0">
              <a:buNone/>
              <a:defRPr sz="1600" b="1"/>
            </a:lvl6pPr>
            <a:lvl7pPr marL="2742915" indent="0">
              <a:buNone/>
              <a:defRPr sz="1600" b="1"/>
            </a:lvl7pPr>
            <a:lvl8pPr marL="3200068" indent="0">
              <a:buNone/>
              <a:defRPr sz="1600" b="1"/>
            </a:lvl8pPr>
            <a:lvl9pPr marL="365722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2013-3-12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 Update on the Internet Research Task Force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7A5C-0869-8240-8523-C20CFB44C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783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2013-3-12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 Update on the Internet Research Task Force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7A5C-0869-8240-8523-C20CFB44C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2013-3-12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 Update on the Internet Research Task Force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7A5C-0869-8240-8523-C20CFB44C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957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1"/>
            <a:ext cx="5111750" cy="5853113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53" indent="0">
              <a:buNone/>
              <a:defRPr sz="1200"/>
            </a:lvl2pPr>
            <a:lvl3pPr marL="914305" indent="0">
              <a:buNone/>
              <a:defRPr sz="1000"/>
            </a:lvl3pPr>
            <a:lvl4pPr marL="1371458" indent="0">
              <a:buNone/>
              <a:defRPr sz="900"/>
            </a:lvl4pPr>
            <a:lvl5pPr marL="1828610" indent="0">
              <a:buNone/>
              <a:defRPr sz="900"/>
            </a:lvl5pPr>
            <a:lvl6pPr marL="2285763" indent="0">
              <a:buNone/>
              <a:defRPr sz="900"/>
            </a:lvl6pPr>
            <a:lvl7pPr marL="2742915" indent="0">
              <a:buNone/>
              <a:defRPr sz="900"/>
            </a:lvl7pPr>
            <a:lvl8pPr marL="3200068" indent="0">
              <a:buNone/>
              <a:defRPr sz="900"/>
            </a:lvl8pPr>
            <a:lvl9pPr marL="365722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2013-3-12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 Update on the Internet Research Task Force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7A5C-0869-8240-8523-C20CFB44C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04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53" indent="0">
              <a:buNone/>
              <a:defRPr sz="2800"/>
            </a:lvl2pPr>
            <a:lvl3pPr marL="914305" indent="0">
              <a:buNone/>
              <a:defRPr sz="2400"/>
            </a:lvl3pPr>
            <a:lvl4pPr marL="1371458" indent="0">
              <a:buNone/>
              <a:defRPr sz="2000"/>
            </a:lvl4pPr>
            <a:lvl5pPr marL="1828610" indent="0">
              <a:buNone/>
              <a:defRPr sz="2000"/>
            </a:lvl5pPr>
            <a:lvl6pPr marL="2285763" indent="0">
              <a:buNone/>
              <a:defRPr sz="2000"/>
            </a:lvl6pPr>
            <a:lvl7pPr marL="2742915" indent="0">
              <a:buNone/>
              <a:defRPr sz="2000"/>
            </a:lvl7pPr>
            <a:lvl8pPr marL="3200068" indent="0">
              <a:buNone/>
              <a:defRPr sz="2000"/>
            </a:lvl8pPr>
            <a:lvl9pPr marL="365722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53" indent="0">
              <a:buNone/>
              <a:defRPr sz="1200"/>
            </a:lvl2pPr>
            <a:lvl3pPr marL="914305" indent="0">
              <a:buNone/>
              <a:defRPr sz="1000"/>
            </a:lvl3pPr>
            <a:lvl4pPr marL="1371458" indent="0">
              <a:buNone/>
              <a:defRPr sz="900"/>
            </a:lvl4pPr>
            <a:lvl5pPr marL="1828610" indent="0">
              <a:buNone/>
              <a:defRPr sz="900"/>
            </a:lvl5pPr>
            <a:lvl6pPr marL="2285763" indent="0">
              <a:buNone/>
              <a:defRPr sz="900"/>
            </a:lvl6pPr>
            <a:lvl7pPr marL="2742915" indent="0">
              <a:buNone/>
              <a:defRPr sz="900"/>
            </a:lvl7pPr>
            <a:lvl8pPr marL="3200068" indent="0">
              <a:buNone/>
              <a:defRPr sz="900"/>
            </a:lvl8pPr>
            <a:lvl9pPr marL="365722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2013-3-12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 Update on the Internet Research Task Force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7A5C-0869-8240-8523-C20CFB44C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448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0" tIns="45715" rIns="91430" bIns="4571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30" tIns="45715" rIns="91430" bIns="45715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2013-3-12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6356351"/>
            <a:ext cx="3962400" cy="365125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IETF-86 Update on the Internet Research Task Force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17A5C-0869-8240-8523-C20CFB44C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587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15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65" indent="-342865" algn="l" defTabSz="457153" rtl="0" eaLnBrk="1" latinLnBrk="0" hangingPunct="1">
        <a:spcBef>
          <a:spcPct val="20000"/>
        </a:spcBef>
        <a:buFont typeface="Wingdings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73" indent="-285720" algn="l" defTabSz="457153" rtl="0" eaLnBrk="1" latinLnBrk="0" hangingPunct="1">
        <a:spcBef>
          <a:spcPct val="20000"/>
        </a:spcBef>
        <a:buFont typeface="Wingdings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2" indent="-228577" algn="l" defTabSz="457153" rtl="0" eaLnBrk="1" latinLnBrk="0" hangingPunct="1">
        <a:spcBef>
          <a:spcPct val="20000"/>
        </a:spcBef>
        <a:buFont typeface="Wingdings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34" indent="-228577" algn="l" defTabSz="457153" rtl="0" eaLnBrk="1" latinLnBrk="0" hangingPunct="1">
        <a:spcBef>
          <a:spcPct val="20000"/>
        </a:spcBef>
        <a:buFont typeface="Wingdings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87" indent="-228577" algn="l" defTabSz="457153" rtl="0" eaLnBrk="1" latinLnBrk="0" hangingPunct="1">
        <a:spcBef>
          <a:spcPct val="20000"/>
        </a:spcBef>
        <a:buFont typeface="Wingdings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0" indent="-228577" algn="l" defTabSz="457153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92" indent="-228577" algn="l" defTabSz="457153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45" indent="-228577" algn="l" defTabSz="457153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97" indent="-228577" algn="l" defTabSz="457153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3" algn="l" defTabSz="4571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5" algn="l" defTabSz="4571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58" algn="l" defTabSz="4571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0" algn="l" defTabSz="4571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63" algn="l" defTabSz="4571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15" algn="l" defTabSz="4571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68" algn="l" defTabSz="4571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20" algn="l" defTabSz="4571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Update on the</a:t>
            </a:r>
            <a:br>
              <a:rPr lang="en-US" dirty="0"/>
            </a:br>
            <a:r>
              <a:rPr lang="en-US" dirty="0"/>
              <a:t>Internet Research Task Force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Lars Eggert</a:t>
            </a:r>
          </a:p>
          <a:p>
            <a:r>
              <a:rPr lang="en-US" dirty="0"/>
              <a:t>IRTF Chair</a:t>
            </a:r>
          </a:p>
          <a:p>
            <a:r>
              <a:rPr lang="en-US" dirty="0"/>
              <a:t>IETF-</a:t>
            </a:r>
            <a:r>
              <a:rPr lang="en-US" dirty="0" smtClean="0"/>
              <a:t>86, Orlando, FL,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34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IRTF Meetings This Week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Six RGs are meeting this week, one proposed RG is meeting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Information-Centric Networking (</a:t>
            </a:r>
            <a:r>
              <a:rPr lang="en-US" b="1" dirty="0" smtClean="0">
                <a:solidFill>
                  <a:srgbClr val="C0504D"/>
                </a:solidFill>
              </a:rPr>
              <a:t>ICNRG</a:t>
            </a:r>
            <a:r>
              <a:rPr lang="en-US" dirty="0" smtClean="0"/>
              <a:t>)</a:t>
            </a:r>
          </a:p>
          <a:p>
            <a:r>
              <a:rPr lang="en-US" dirty="0" smtClean="0"/>
              <a:t>Internet Congestion Control (</a:t>
            </a:r>
            <a:r>
              <a:rPr lang="en-US" b="1" dirty="0" smtClean="0">
                <a:solidFill>
                  <a:srgbClr val="C0504D"/>
                </a:solidFill>
              </a:rPr>
              <a:t>ICCRG</a:t>
            </a:r>
            <a:r>
              <a:rPr lang="en-US" dirty="0" smtClean="0"/>
              <a:t>)</a:t>
            </a:r>
          </a:p>
          <a:p>
            <a:r>
              <a:rPr lang="en-US" dirty="0" smtClean="0"/>
              <a:t>Network Complexity (</a:t>
            </a:r>
            <a:r>
              <a:rPr lang="en-US" b="1" dirty="0" smtClean="0">
                <a:solidFill>
                  <a:schemeClr val="accent2"/>
                </a:solidFill>
              </a:rPr>
              <a:t>NCRG</a:t>
            </a:r>
            <a:r>
              <a:rPr lang="en-US" dirty="0" smtClean="0"/>
              <a:t>)</a:t>
            </a:r>
          </a:p>
          <a:p>
            <a:r>
              <a:rPr lang="en-US" dirty="0" smtClean="0"/>
              <a:t>Network Management (</a:t>
            </a:r>
            <a:r>
              <a:rPr lang="en-US" b="1" dirty="0" smtClean="0">
                <a:solidFill>
                  <a:schemeClr val="accent2"/>
                </a:solidFill>
              </a:rPr>
              <a:t>NMRG</a:t>
            </a:r>
            <a:r>
              <a:rPr lang="en-US" dirty="0" smtClean="0"/>
              <a:t>)</a:t>
            </a:r>
          </a:p>
          <a:p>
            <a:r>
              <a:rPr lang="en-US" dirty="0" smtClean="0"/>
              <a:t>Software-Defined Networking (</a:t>
            </a:r>
            <a:r>
              <a:rPr lang="en-US" b="1" dirty="0" smtClean="0">
                <a:solidFill>
                  <a:srgbClr val="C0504D"/>
                </a:solidFill>
              </a:rPr>
              <a:t>SDNRG</a:t>
            </a:r>
            <a:r>
              <a:rPr lang="en-US" dirty="0" smtClean="0"/>
              <a:t>)</a:t>
            </a:r>
          </a:p>
          <a:p>
            <a:r>
              <a:rPr lang="en-US" dirty="0" smtClean="0"/>
              <a:t>Crypto Forum (</a:t>
            </a:r>
            <a:r>
              <a:rPr lang="en-US" b="1" dirty="0" smtClean="0">
                <a:solidFill>
                  <a:srgbClr val="C0504D"/>
                </a:solidFill>
              </a:rPr>
              <a:t>CFRG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smtClean="0"/>
              <a:t>Network Coding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b="1" dirty="0" smtClean="0">
                <a:solidFill>
                  <a:srgbClr val="C0504D"/>
                </a:solidFill>
              </a:rPr>
              <a:t>NWCRG</a:t>
            </a:r>
            <a:r>
              <a:rPr lang="en-US" dirty="0" smtClean="0"/>
              <a:t>; Proposed)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Other IRTF-related meetings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504D"/>
                </a:solidFill>
              </a:rPr>
              <a:t>IRTF Open Meeting</a:t>
            </a:r>
            <a:br>
              <a:rPr lang="en-US" b="1" dirty="0" smtClean="0">
                <a:solidFill>
                  <a:srgbClr val="C0504D"/>
                </a:solidFill>
              </a:rPr>
            </a:br>
            <a:r>
              <a:rPr lang="en-US" dirty="0" smtClean="0"/>
              <a:t>Tuesday, 10:30</a:t>
            </a:r>
          </a:p>
          <a:p>
            <a:r>
              <a:rPr lang="en-US" dirty="0" smtClean="0"/>
              <a:t>Reviewing the </a:t>
            </a:r>
            <a:r>
              <a:rPr lang="en-US" b="1" dirty="0" smtClean="0">
                <a:solidFill>
                  <a:srgbClr val="C0504D"/>
                </a:solidFill>
              </a:rPr>
              <a:t>ICNRG</a:t>
            </a:r>
            <a:r>
              <a:rPr lang="en-US" dirty="0" smtClean="0">
                <a:solidFill>
                  <a:srgbClr val="C0504D"/>
                </a:solidFill>
              </a:rPr>
              <a:t> </a:t>
            </a:r>
            <a:r>
              <a:rPr lang="en-US" dirty="0" smtClean="0"/>
              <a:t>with the IAB on Thursday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 Update on the Internet Research Task Force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2013-3-12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7A5C-0869-8240-8523-C20CFB44C05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14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IRTF Open Meeting Agenda</a:t>
            </a:r>
            <a:br>
              <a:rPr lang="en-US" dirty="0" smtClean="0"/>
            </a:br>
            <a:r>
              <a:rPr lang="en-US" dirty="0" smtClean="0"/>
              <a:t>Tuesday, 10:30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4588732"/>
              </p:ext>
            </p:extLst>
          </p:nvPr>
        </p:nvGraphicFramePr>
        <p:xfrm>
          <a:off x="457201" y="1991000"/>
          <a:ext cx="8232739" cy="252324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290459"/>
                <a:gridCol w="4548254"/>
                <a:gridCol w="2394026"/>
              </a:tblGrid>
              <a:tr h="45720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>
                          <a:solidFill>
                            <a:schemeClr val="tx2"/>
                          </a:solidFill>
                        </a:rPr>
                        <a:t>10:30 </a:t>
                      </a:r>
                      <a:endParaRPr lang="en-US" sz="2400" b="1" dirty="0">
                        <a:solidFill>
                          <a:schemeClr val="tx2"/>
                        </a:solidFill>
                      </a:endParaRPr>
                    </a:p>
                  </a:txBody>
                  <a:tcPr marL="108000" marR="108000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C0504D"/>
                          </a:solidFill>
                        </a:rPr>
                        <a:t>State of the IRTF</a:t>
                      </a:r>
                      <a:endParaRPr lang="en-US" sz="2400" b="1" dirty="0">
                        <a:solidFill>
                          <a:srgbClr val="C0504D"/>
                        </a:solidFill>
                      </a:endParaRPr>
                    </a:p>
                  </a:txBody>
                  <a:tcPr marL="108000" marR="108000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IRTF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&amp; RG Chairs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108000" marR="108000"/>
                </a:tc>
              </a:tr>
              <a:tr h="785880">
                <a:tc>
                  <a:txBody>
                    <a:bodyPr/>
                    <a:lstStyle/>
                    <a:p>
                      <a:endParaRPr lang="en-US" sz="2400" b="1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108000" marR="108000" marT="187200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>
                        <a:spcBef>
                          <a:spcPts val="2400"/>
                        </a:spcBef>
                      </a:pPr>
                      <a:r>
                        <a:rPr lang="en-US" sz="2400" b="1" dirty="0" smtClean="0">
                          <a:solidFill>
                            <a:srgbClr val="C0504D"/>
                          </a:solidFill>
                        </a:rPr>
                        <a:t>Applied Networking Prize 2012 (ANRP) Award</a:t>
                      </a:r>
                    </a:p>
                  </a:txBody>
                  <a:tcPr marL="108000" marR="108000" marT="37440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>
                          <a:solidFill>
                            <a:schemeClr val="tx2"/>
                          </a:solidFill>
                        </a:rPr>
                        <a:t>10:45</a:t>
                      </a:r>
                      <a:endParaRPr lang="en-US" sz="2400" b="1" dirty="0">
                        <a:solidFill>
                          <a:schemeClr val="tx2"/>
                        </a:solidFill>
                      </a:endParaRPr>
                    </a:p>
                  </a:txBody>
                  <a:tcPr marL="108000" marR="108000"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2400" dirty="0" smtClean="0"/>
                        <a:t>Routing State Distance: A Path-based Metric For Network Analysis</a:t>
                      </a:r>
                    </a:p>
                  </a:txBody>
                  <a:tcPr marL="108000" marR="108000"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Gonca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Gürsun</a:t>
                      </a:r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08000" marR="108000"/>
                </a:tc>
              </a:tr>
              <a:tr h="457200">
                <a:tc>
                  <a:txBody>
                    <a:bodyPr/>
                    <a:lstStyle/>
                    <a:p>
                      <a:pPr algn="r"/>
                      <a:endParaRPr lang="en-US" sz="2400" b="1" dirty="0">
                        <a:solidFill>
                          <a:schemeClr val="tx2"/>
                        </a:solidFill>
                      </a:endParaRPr>
                    </a:p>
                  </a:txBody>
                  <a:tcPr marL="108000" marR="108000"/>
                </a:tc>
                <a:tc>
                  <a:txBody>
                    <a:bodyPr/>
                    <a:lstStyle/>
                    <a:p>
                      <a:pPr marL="0" marR="0" lvl="0" indent="0" algn="l" defTabSz="4571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 smtClean="0"/>
                    </a:p>
                  </a:txBody>
                  <a:tcPr marL="108000" marR="108000"/>
                </a:tc>
                <a:tc>
                  <a:txBody>
                    <a:bodyPr/>
                    <a:lstStyle/>
                    <a:p>
                      <a:pPr marL="0" marR="0" indent="0" algn="l" defTabSz="4571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08000" marR="108000"/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 Update on the Internet Research Task Force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2013-3-12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7A5C-0869-8240-8523-C20CFB44C05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98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Group Status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 Update on the Internet Research Task Force</a:t>
            </a:r>
            <a:endParaRPr lang="en-US"/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tabLst>
                <a:tab pos="271435" algn="l"/>
              </a:tabLst>
            </a:pPr>
            <a:r>
              <a:rPr lang="en-US" b="1" dirty="0" smtClean="0">
                <a:solidFill>
                  <a:schemeClr val="accent3"/>
                </a:solidFill>
              </a:rPr>
              <a:t>Active</a:t>
            </a:r>
          </a:p>
          <a:p>
            <a:pPr lvl="1"/>
            <a:r>
              <a:rPr lang="en-US" dirty="0" smtClean="0"/>
              <a:t>CFRG, DTNRG, ICCRG, ICNRG, SDNRG</a:t>
            </a:r>
          </a:p>
          <a:p>
            <a:r>
              <a:rPr lang="en-US" b="1" dirty="0" smtClean="0">
                <a:solidFill>
                  <a:schemeClr val="accent6"/>
                </a:solidFill>
              </a:rPr>
              <a:t>Little activity</a:t>
            </a:r>
          </a:p>
          <a:p>
            <a:pPr lvl="1"/>
            <a:r>
              <a:rPr lang="en-US" dirty="0" smtClean="0"/>
              <a:t>NCRG, NMRG, RRG</a:t>
            </a:r>
          </a:p>
          <a:p>
            <a:r>
              <a:rPr lang="en-US" b="1" dirty="0" smtClean="0">
                <a:solidFill>
                  <a:srgbClr val="C0504D"/>
                </a:solidFill>
              </a:rPr>
              <a:t>Closing</a:t>
            </a:r>
          </a:p>
          <a:p>
            <a:pPr lvl="1"/>
            <a:r>
              <a:rPr lang="en-US" dirty="0" smtClean="0"/>
              <a:t>ASRG, SAMRG</a:t>
            </a:r>
          </a:p>
          <a:p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Closed</a:t>
            </a:r>
          </a:p>
          <a:p>
            <a:pPr lvl="1"/>
            <a:r>
              <a:rPr lang="en-US" dirty="0" smtClean="0"/>
              <a:t>P2PRG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2013-3-12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7A5C-0869-8240-8523-C20CFB44C05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56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IRTF Stream RFC Publications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9868843"/>
              </p:ext>
            </p:extLst>
          </p:nvPr>
        </p:nvGraphicFramePr>
        <p:xfrm>
          <a:off x="457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 Update on the Internet Research Task Force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2013-3-12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7A5C-0869-8240-8523-C20CFB44C0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06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Applied Networking Research </a:t>
            </a:r>
            <a:r>
              <a:rPr lang="en-US" dirty="0" smtClean="0"/>
              <a:t>Prize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766656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Jointly with ISOC</a:t>
            </a:r>
          </a:p>
          <a:p>
            <a:r>
              <a:rPr lang="en-US" dirty="0" smtClean="0"/>
              <a:t>36 nominations for 2013</a:t>
            </a:r>
          </a:p>
          <a:p>
            <a:r>
              <a:rPr lang="en-US" dirty="0" smtClean="0"/>
              <a:t>IETF/IRTF selection committee</a:t>
            </a:r>
          </a:p>
          <a:p>
            <a:r>
              <a:rPr lang="en-US" dirty="0" smtClean="0"/>
              <a:t>Four prize winners for 2013</a:t>
            </a:r>
          </a:p>
          <a:p>
            <a:pPr lvl="1"/>
            <a:r>
              <a:rPr lang="en-US" b="1" dirty="0" err="1">
                <a:solidFill>
                  <a:srgbClr val="C0504D"/>
                </a:solidFill>
              </a:rPr>
              <a:t>Gonca</a:t>
            </a:r>
            <a:r>
              <a:rPr lang="en-US" b="1" dirty="0">
                <a:solidFill>
                  <a:srgbClr val="C0504D"/>
                </a:solidFill>
              </a:rPr>
              <a:t> </a:t>
            </a:r>
            <a:r>
              <a:rPr lang="en-US" b="1" dirty="0" err="1" smtClean="0">
                <a:solidFill>
                  <a:srgbClr val="C0504D"/>
                </a:solidFill>
              </a:rPr>
              <a:t>Gürsun</a:t>
            </a:r>
            <a:endParaRPr lang="en-US" b="1" dirty="0" smtClean="0">
              <a:solidFill>
                <a:srgbClr val="C0504D"/>
              </a:solidFill>
            </a:endParaRPr>
          </a:p>
          <a:p>
            <a:pPr lvl="1"/>
            <a:r>
              <a:rPr lang="en-US" dirty="0" smtClean="0"/>
              <a:t>(Three others later in 2013)</a:t>
            </a:r>
          </a:p>
          <a:p>
            <a:r>
              <a:rPr lang="en-US" dirty="0" smtClean="0"/>
              <a:t>Talks at the IRTF Open Meeting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5223856" y="1600201"/>
            <a:ext cx="3462943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i="1" dirty="0">
                <a:solidFill>
                  <a:schemeClr val="accent1"/>
                </a:solidFill>
              </a:rPr>
              <a:t>“…awarded for recent results in applied networking research that are relevant for transitioning into shipping Internet products and related standardization efforts…”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C0504D"/>
                </a:solidFill>
              </a:rPr>
              <a:t>Nomination </a:t>
            </a:r>
            <a:r>
              <a:rPr lang="en-US" b="1" dirty="0">
                <a:solidFill>
                  <a:srgbClr val="C0504D"/>
                </a:solidFill>
              </a:rPr>
              <a:t>period for </a:t>
            </a:r>
            <a:r>
              <a:rPr lang="en-US" b="1" dirty="0" smtClean="0">
                <a:solidFill>
                  <a:srgbClr val="C0504D"/>
                </a:solidFill>
              </a:rPr>
              <a:t>2014 begins in the fall!</a:t>
            </a:r>
          </a:p>
          <a:p>
            <a:pPr marL="0" indent="0">
              <a:buNone/>
            </a:pPr>
            <a:r>
              <a:rPr lang="en-US" dirty="0" smtClean="0"/>
              <a:t>http://</a:t>
            </a:r>
            <a:r>
              <a:rPr lang="en-US" dirty="0" err="1" smtClean="0"/>
              <a:t>irtf.org</a:t>
            </a:r>
            <a:r>
              <a:rPr lang="en-US" dirty="0" smtClean="0"/>
              <a:t>/</a:t>
            </a:r>
            <a:r>
              <a:rPr lang="en-US" dirty="0" err="1" smtClean="0"/>
              <a:t>anrp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IETF-86 Update on the Internet Research Task Force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2013-3-12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7A5C-0869-8240-8523-C20CFB44C05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60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mtClean="0">
                <a:solidFill>
                  <a:schemeClr val="tx2"/>
                </a:solidFill>
              </a:rPr>
              <a:t>http://irtf.org/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Join </a:t>
            </a:r>
            <a:r>
              <a:rPr lang="en-US" b="1" dirty="0" err="1" smtClean="0">
                <a:solidFill>
                  <a:srgbClr val="C0504D"/>
                </a:solidFill>
              </a:rPr>
              <a:t>irtf-discuss@irtf.org</a:t>
            </a:r>
            <a:r>
              <a:rPr lang="en-US" b="1" dirty="0" smtClean="0">
                <a:solidFill>
                  <a:srgbClr val="C0504D"/>
                </a:solidFill>
              </a:rPr>
              <a:t> </a:t>
            </a:r>
            <a:r>
              <a:rPr lang="en-US" dirty="0" smtClean="0"/>
              <a:t>to stay</a:t>
            </a:r>
            <a:br>
              <a:rPr lang="en-US" dirty="0" smtClean="0"/>
            </a:br>
            <a:r>
              <a:rPr lang="en-US" dirty="0" smtClean="0"/>
              <a:t>up-to-date with IRTF happenings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503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1846</TotalTime>
  <Words>260</Words>
  <Application>Microsoft Office PowerPoint</Application>
  <PresentationFormat>On-screen Show (4:3)</PresentationFormat>
  <Paragraphs>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Office Theme</vt:lpstr>
      <vt:lpstr>Update on the Internet Research Task Force</vt:lpstr>
      <vt:lpstr>IRTF Meetings This Week</vt:lpstr>
      <vt:lpstr>IRTF Open Meeting Agenda Tuesday, 10:30</vt:lpstr>
      <vt:lpstr>Research Group Status</vt:lpstr>
      <vt:lpstr>IRTF Stream RFC Publications</vt:lpstr>
      <vt:lpstr>Applied Networking Research Prize</vt:lpstr>
      <vt:lpstr>http://irtf.org/</vt:lpstr>
    </vt:vector>
  </TitlesOfParts>
  <Company>Nokia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IRTF Open Meeting</dc:title>
  <dc:creator>Lars Eggert</dc:creator>
  <cp:lastModifiedBy>Bernard Aboba</cp:lastModifiedBy>
  <cp:revision>182</cp:revision>
  <dcterms:created xsi:type="dcterms:W3CDTF">2011-07-24T18:30:06Z</dcterms:created>
  <dcterms:modified xsi:type="dcterms:W3CDTF">2013-03-10T18:52:55Z</dcterms:modified>
</cp:coreProperties>
</file>