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9" r:id="rId2"/>
    <p:sldId id="258" r:id="rId3"/>
    <p:sldId id="260" r:id="rId4"/>
    <p:sldId id="261"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7" d="100"/>
          <a:sy n="77" d="100"/>
        </p:scale>
        <p:origin x="1206"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A0713AE-9C3C-4110-BCEB-C14727481F72}" type="datetimeFigureOut">
              <a:rPr lang="en-GB" smtClean="0"/>
              <a:pPr/>
              <a:t>14/03/2013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CEE0EB-BA87-4520-B308-D30F8991D208}" type="slidenum">
              <a:rPr lang="en-GB" smtClean="0"/>
              <a:pPr/>
              <a:t>‹#›</a:t>
            </a:fld>
            <a:endParaRPr lang="en-GB"/>
          </a:p>
        </p:txBody>
      </p:sp>
    </p:spTree>
    <p:extLst>
      <p:ext uri="{BB962C8B-B14F-4D97-AF65-F5344CB8AC3E}">
        <p14:creationId xmlns:p14="http://schemas.microsoft.com/office/powerpoint/2010/main" val="849555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0713AE-9C3C-4110-BCEB-C14727481F72}" type="datetimeFigureOut">
              <a:rPr lang="en-GB" smtClean="0"/>
              <a:pPr/>
              <a:t>14/03/2013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CEE0EB-BA87-4520-B308-D30F8991D208}" type="slidenum">
              <a:rPr lang="en-GB" smtClean="0"/>
              <a:pPr/>
              <a:t>‹#›</a:t>
            </a:fld>
            <a:endParaRPr lang="en-GB"/>
          </a:p>
        </p:txBody>
      </p:sp>
    </p:spTree>
    <p:extLst>
      <p:ext uri="{BB962C8B-B14F-4D97-AF65-F5344CB8AC3E}">
        <p14:creationId xmlns:p14="http://schemas.microsoft.com/office/powerpoint/2010/main" val="28941020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0713AE-9C3C-4110-BCEB-C14727481F72}" type="datetimeFigureOut">
              <a:rPr lang="en-GB" smtClean="0"/>
              <a:pPr/>
              <a:t>14/03/2013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CEE0EB-BA87-4520-B308-D30F8991D208}" type="slidenum">
              <a:rPr lang="en-GB" smtClean="0"/>
              <a:pPr/>
              <a:t>‹#›</a:t>
            </a:fld>
            <a:endParaRPr lang="en-GB"/>
          </a:p>
        </p:txBody>
      </p:sp>
    </p:spTree>
    <p:extLst>
      <p:ext uri="{BB962C8B-B14F-4D97-AF65-F5344CB8AC3E}">
        <p14:creationId xmlns:p14="http://schemas.microsoft.com/office/powerpoint/2010/main" val="1197908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A0713AE-9C3C-4110-BCEB-C14727481F72}" type="datetimeFigureOut">
              <a:rPr lang="en-GB" smtClean="0"/>
              <a:pPr/>
              <a:t>14/03/2013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CEE0EB-BA87-4520-B308-D30F8991D208}" type="slidenum">
              <a:rPr lang="en-GB" smtClean="0"/>
              <a:pPr/>
              <a:t>‹#›</a:t>
            </a:fld>
            <a:endParaRPr lang="en-GB"/>
          </a:p>
        </p:txBody>
      </p:sp>
    </p:spTree>
    <p:extLst>
      <p:ext uri="{BB962C8B-B14F-4D97-AF65-F5344CB8AC3E}">
        <p14:creationId xmlns:p14="http://schemas.microsoft.com/office/powerpoint/2010/main" val="15152522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A0713AE-9C3C-4110-BCEB-C14727481F72}" type="datetimeFigureOut">
              <a:rPr lang="en-GB" smtClean="0"/>
              <a:pPr/>
              <a:t>14/03/2013</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7CEE0EB-BA87-4520-B308-D30F8991D208}" type="slidenum">
              <a:rPr lang="en-GB" smtClean="0"/>
              <a:pPr/>
              <a:t>‹#›</a:t>
            </a:fld>
            <a:endParaRPr lang="en-GB"/>
          </a:p>
        </p:txBody>
      </p:sp>
    </p:spTree>
    <p:extLst>
      <p:ext uri="{BB962C8B-B14F-4D97-AF65-F5344CB8AC3E}">
        <p14:creationId xmlns:p14="http://schemas.microsoft.com/office/powerpoint/2010/main" val="37662016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A0713AE-9C3C-4110-BCEB-C14727481F72}" type="datetimeFigureOut">
              <a:rPr lang="en-GB" smtClean="0"/>
              <a:pPr/>
              <a:t>14/03/2013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CEE0EB-BA87-4520-B308-D30F8991D208}" type="slidenum">
              <a:rPr lang="en-GB" smtClean="0"/>
              <a:pPr/>
              <a:t>‹#›</a:t>
            </a:fld>
            <a:endParaRPr lang="en-GB"/>
          </a:p>
        </p:txBody>
      </p:sp>
    </p:spTree>
    <p:extLst>
      <p:ext uri="{BB962C8B-B14F-4D97-AF65-F5344CB8AC3E}">
        <p14:creationId xmlns:p14="http://schemas.microsoft.com/office/powerpoint/2010/main" val="18677848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A0713AE-9C3C-4110-BCEB-C14727481F72}" type="datetimeFigureOut">
              <a:rPr lang="en-GB" smtClean="0"/>
              <a:pPr/>
              <a:t>14/03/2013</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7CEE0EB-BA87-4520-B308-D30F8991D208}" type="slidenum">
              <a:rPr lang="en-GB" smtClean="0"/>
              <a:pPr/>
              <a:t>‹#›</a:t>
            </a:fld>
            <a:endParaRPr lang="en-GB"/>
          </a:p>
        </p:txBody>
      </p:sp>
    </p:spTree>
    <p:extLst>
      <p:ext uri="{BB962C8B-B14F-4D97-AF65-F5344CB8AC3E}">
        <p14:creationId xmlns:p14="http://schemas.microsoft.com/office/powerpoint/2010/main" val="12231031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A0713AE-9C3C-4110-BCEB-C14727481F72}" type="datetimeFigureOut">
              <a:rPr lang="en-GB" smtClean="0"/>
              <a:pPr/>
              <a:t>14/03/2013</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7CEE0EB-BA87-4520-B308-D30F8991D208}" type="slidenum">
              <a:rPr lang="en-GB" smtClean="0"/>
              <a:pPr/>
              <a:t>‹#›</a:t>
            </a:fld>
            <a:endParaRPr lang="en-GB"/>
          </a:p>
        </p:txBody>
      </p:sp>
    </p:spTree>
    <p:extLst>
      <p:ext uri="{BB962C8B-B14F-4D97-AF65-F5344CB8AC3E}">
        <p14:creationId xmlns:p14="http://schemas.microsoft.com/office/powerpoint/2010/main" val="12264750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A0713AE-9C3C-4110-BCEB-C14727481F72}" type="datetimeFigureOut">
              <a:rPr lang="en-GB" smtClean="0"/>
              <a:pPr/>
              <a:t>14/03/2013</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7CEE0EB-BA87-4520-B308-D30F8991D208}" type="slidenum">
              <a:rPr lang="en-GB" smtClean="0"/>
              <a:pPr/>
              <a:t>‹#›</a:t>
            </a:fld>
            <a:endParaRPr lang="en-GB"/>
          </a:p>
        </p:txBody>
      </p:sp>
    </p:spTree>
    <p:extLst>
      <p:ext uri="{BB962C8B-B14F-4D97-AF65-F5344CB8AC3E}">
        <p14:creationId xmlns:p14="http://schemas.microsoft.com/office/powerpoint/2010/main" val="3100247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0713AE-9C3C-4110-BCEB-C14727481F72}" type="datetimeFigureOut">
              <a:rPr lang="en-GB" smtClean="0"/>
              <a:pPr/>
              <a:t>14/03/2013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CEE0EB-BA87-4520-B308-D30F8991D208}" type="slidenum">
              <a:rPr lang="en-GB" smtClean="0"/>
              <a:pPr/>
              <a:t>‹#›</a:t>
            </a:fld>
            <a:endParaRPr lang="en-GB"/>
          </a:p>
        </p:txBody>
      </p:sp>
    </p:spTree>
    <p:extLst>
      <p:ext uri="{BB962C8B-B14F-4D97-AF65-F5344CB8AC3E}">
        <p14:creationId xmlns:p14="http://schemas.microsoft.com/office/powerpoint/2010/main" val="21802042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A0713AE-9C3C-4110-BCEB-C14727481F72}" type="datetimeFigureOut">
              <a:rPr lang="en-GB" smtClean="0"/>
              <a:pPr/>
              <a:t>14/03/2013</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7CEE0EB-BA87-4520-B308-D30F8991D208}" type="slidenum">
              <a:rPr lang="en-GB" smtClean="0"/>
              <a:pPr/>
              <a:t>‹#›</a:t>
            </a:fld>
            <a:endParaRPr lang="en-GB"/>
          </a:p>
        </p:txBody>
      </p:sp>
    </p:spTree>
    <p:extLst>
      <p:ext uri="{BB962C8B-B14F-4D97-AF65-F5344CB8AC3E}">
        <p14:creationId xmlns:p14="http://schemas.microsoft.com/office/powerpoint/2010/main" val="1430928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A0713AE-9C3C-4110-BCEB-C14727481F72}" type="datetimeFigureOut">
              <a:rPr lang="en-GB" smtClean="0"/>
              <a:pPr/>
              <a:t>14/03/2013</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CEE0EB-BA87-4520-B308-D30F8991D208}" type="slidenum">
              <a:rPr lang="en-GB" smtClean="0"/>
              <a:pPr/>
              <a:t>‹#›</a:t>
            </a:fld>
            <a:endParaRPr lang="en-GB"/>
          </a:p>
        </p:txBody>
      </p:sp>
    </p:spTree>
    <p:extLst>
      <p:ext uri="{BB962C8B-B14F-4D97-AF65-F5344CB8AC3E}">
        <p14:creationId xmlns:p14="http://schemas.microsoft.com/office/powerpoint/2010/main" val="223726345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www.ietf.org/rfc/rfc3979.txt" TargetMode="External"/><Relationship Id="rId2" Type="http://schemas.openxmlformats.org/officeDocument/2006/relationships/hyperlink" Target="http://www.ietf.org/rfc/rfc5378.txt" TargetMode="External"/><Relationship Id="rId1" Type="http://schemas.openxmlformats.org/officeDocument/2006/relationships/slideLayout" Target="../slideLayouts/slideLayout2.xml"/><Relationship Id="rId4" Type="http://schemas.openxmlformats.org/officeDocument/2006/relationships/hyperlink" Target="http://www.ietf.org/rfc/rfc4879.txt"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685800" y="1772817"/>
            <a:ext cx="7772400" cy="1827634"/>
          </a:xfrm>
        </p:spPr>
        <p:txBody>
          <a:bodyPr>
            <a:normAutofit/>
          </a:bodyPr>
          <a:lstStyle/>
          <a:p>
            <a:r>
              <a:rPr lang="en-US" dirty="0" smtClean="0"/>
              <a:t>IAB WCIT Information session</a:t>
            </a:r>
            <a:endParaRPr lang="en-US" dirty="0"/>
          </a:p>
        </p:txBody>
      </p:sp>
      <p:sp>
        <p:nvSpPr>
          <p:cNvPr id="5" name="Subtitle 4"/>
          <p:cNvSpPr>
            <a:spLocks noGrp="1"/>
          </p:cNvSpPr>
          <p:nvPr>
            <p:ph type="subTitle" idx="1"/>
          </p:nvPr>
        </p:nvSpPr>
        <p:spPr/>
        <p:txBody>
          <a:bodyPr/>
          <a:lstStyle/>
          <a:p>
            <a:r>
              <a:rPr lang="en-US" dirty="0" smtClean="0">
                <a:solidFill>
                  <a:schemeClr val="tx1"/>
                </a:solidFill>
              </a:rPr>
              <a:t>IETF 86, </a:t>
            </a:r>
            <a:r>
              <a:rPr lang="en-US" sz="2800" dirty="0" smtClean="0">
                <a:solidFill>
                  <a:schemeClr val="tx1"/>
                </a:solidFill>
              </a:rPr>
              <a:t>Orlando</a:t>
            </a:r>
            <a:endParaRPr lang="en-US" dirty="0" smtClean="0">
              <a:solidFill>
                <a:schemeClr val="tx1"/>
              </a:solidFill>
            </a:endParaRPr>
          </a:p>
          <a:p>
            <a:r>
              <a:rPr lang="en-US" dirty="0" smtClean="0">
                <a:solidFill>
                  <a:schemeClr val="tx1"/>
                </a:solidFill>
              </a:rPr>
              <a:t>March 2013</a:t>
            </a:r>
            <a:endParaRPr lang="en-US" dirty="0">
              <a:solidFill>
                <a:schemeClr val="tx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US" dirty="0" smtClean="0"/>
              <a:t>Note Well</a:t>
            </a:r>
            <a:endParaRPr lang="en-US" dirty="0"/>
          </a:p>
        </p:txBody>
      </p:sp>
      <p:sp>
        <p:nvSpPr>
          <p:cNvPr id="3" name="Content Placeholder 2"/>
          <p:cNvSpPr>
            <a:spLocks noGrp="1"/>
          </p:cNvSpPr>
          <p:nvPr>
            <p:ph idx="1"/>
          </p:nvPr>
        </p:nvSpPr>
        <p:spPr>
          <a:xfrm>
            <a:off x="457200" y="1124744"/>
            <a:ext cx="8291264" cy="5256584"/>
          </a:xfrm>
        </p:spPr>
        <p:txBody>
          <a:bodyPr>
            <a:normAutofit lnSpcReduction="10000"/>
          </a:bodyPr>
          <a:lstStyle/>
          <a:p>
            <a:pPr>
              <a:lnSpc>
                <a:spcPct val="80000"/>
              </a:lnSpc>
            </a:pPr>
            <a:r>
              <a:rPr lang="en-GB" sz="1800" dirty="0" smtClean="0"/>
              <a:t>Any submission to the IETF intended by the Contributor for publication as all or part of an IETF Internet-Draft or RFC and any statement made within the context of an IETF activity is considered an "IETF Contribution". Such statements include oral statements in IETF sessions, as well as written and electronic communications made at any time or place, which are addressed to:</a:t>
            </a:r>
          </a:p>
          <a:p>
            <a:pPr lvl="1">
              <a:lnSpc>
                <a:spcPct val="80000"/>
              </a:lnSpc>
            </a:pPr>
            <a:r>
              <a:rPr lang="en-GB" sz="1600" dirty="0" smtClean="0"/>
              <a:t>The IETF plenary session </a:t>
            </a:r>
          </a:p>
          <a:p>
            <a:pPr lvl="1">
              <a:lnSpc>
                <a:spcPct val="80000"/>
              </a:lnSpc>
            </a:pPr>
            <a:r>
              <a:rPr lang="en-GB" sz="1600" dirty="0" smtClean="0"/>
              <a:t>The IESG, or any member thereof on behalf of the IESG </a:t>
            </a:r>
          </a:p>
          <a:p>
            <a:pPr lvl="1">
              <a:lnSpc>
                <a:spcPct val="80000"/>
              </a:lnSpc>
            </a:pPr>
            <a:r>
              <a:rPr lang="en-GB" sz="1600" dirty="0" smtClean="0"/>
              <a:t>Any IETF mailing list, including the IETF list itself, any working group or design team list, or any other list functioning under IETF auspices </a:t>
            </a:r>
          </a:p>
          <a:p>
            <a:pPr lvl="1">
              <a:lnSpc>
                <a:spcPct val="80000"/>
              </a:lnSpc>
            </a:pPr>
            <a:r>
              <a:rPr lang="en-GB" sz="1600" dirty="0" smtClean="0"/>
              <a:t>Any IETF working group or portion thereof </a:t>
            </a:r>
          </a:p>
          <a:p>
            <a:pPr lvl="1">
              <a:lnSpc>
                <a:spcPct val="80000"/>
              </a:lnSpc>
            </a:pPr>
            <a:r>
              <a:rPr lang="en-GB" sz="1600" dirty="0" smtClean="0"/>
              <a:t>The IAB or any member thereof on behalf of the IAB </a:t>
            </a:r>
          </a:p>
          <a:p>
            <a:pPr lvl="1">
              <a:lnSpc>
                <a:spcPct val="80000"/>
              </a:lnSpc>
            </a:pPr>
            <a:r>
              <a:rPr lang="en-GB" sz="1600" dirty="0" smtClean="0"/>
              <a:t>The RFC Editor or the Internet-Drafts function </a:t>
            </a:r>
          </a:p>
          <a:p>
            <a:pPr>
              <a:lnSpc>
                <a:spcPct val="80000"/>
              </a:lnSpc>
            </a:pPr>
            <a:r>
              <a:rPr lang="en-GB" sz="1800" dirty="0" smtClean="0"/>
              <a:t>All IETF Contributions are subject to the rules of </a:t>
            </a:r>
            <a:r>
              <a:rPr lang="en-GB" sz="1800" dirty="0" smtClean="0">
                <a:hlinkClick r:id="rId2"/>
              </a:rPr>
              <a:t>RFC 5378</a:t>
            </a:r>
            <a:r>
              <a:rPr lang="en-GB" sz="1800" dirty="0" smtClean="0"/>
              <a:t> and </a:t>
            </a:r>
            <a:r>
              <a:rPr lang="en-GB" sz="1800" dirty="0" smtClean="0">
                <a:hlinkClick r:id="rId3"/>
              </a:rPr>
              <a:t>RFC 3979</a:t>
            </a:r>
            <a:r>
              <a:rPr lang="en-GB" sz="1800" dirty="0" smtClean="0"/>
              <a:t> (updated by </a:t>
            </a:r>
            <a:r>
              <a:rPr lang="en-GB" sz="1800" dirty="0" smtClean="0">
                <a:hlinkClick r:id="rId4"/>
              </a:rPr>
              <a:t>RFC 4879</a:t>
            </a:r>
            <a:r>
              <a:rPr lang="en-GB" sz="1800" dirty="0" smtClean="0"/>
              <a:t>). </a:t>
            </a:r>
          </a:p>
          <a:p>
            <a:pPr>
              <a:lnSpc>
                <a:spcPct val="80000"/>
              </a:lnSpc>
            </a:pPr>
            <a:r>
              <a:rPr lang="en-GB" sz="1800" dirty="0" smtClean="0"/>
              <a:t>Statements made outside of an IETF session, mailing list or other function, that are clearly not intended to be input to an IETF activity, group or function, are not IETF Contributions in the context of this notice.</a:t>
            </a:r>
          </a:p>
          <a:p>
            <a:pPr>
              <a:lnSpc>
                <a:spcPct val="80000"/>
              </a:lnSpc>
            </a:pPr>
            <a:r>
              <a:rPr lang="en-GB" sz="1800" dirty="0" smtClean="0"/>
              <a:t>Please consult </a:t>
            </a:r>
            <a:r>
              <a:rPr lang="en-GB" sz="1800" dirty="0" smtClean="0">
                <a:hlinkClick r:id="rId2"/>
              </a:rPr>
              <a:t>RFC 5378</a:t>
            </a:r>
            <a:r>
              <a:rPr lang="en-GB" sz="1800" dirty="0" smtClean="0"/>
              <a:t> and </a:t>
            </a:r>
            <a:r>
              <a:rPr lang="en-GB" sz="1800" dirty="0" smtClean="0">
                <a:hlinkClick r:id="rId3"/>
              </a:rPr>
              <a:t>RFC 3979</a:t>
            </a:r>
            <a:r>
              <a:rPr lang="en-GB" sz="1800" dirty="0" smtClean="0"/>
              <a:t> for details.</a:t>
            </a:r>
          </a:p>
          <a:p>
            <a:pPr>
              <a:lnSpc>
                <a:spcPct val="80000"/>
              </a:lnSpc>
            </a:pPr>
            <a:r>
              <a:rPr lang="en-GB" sz="1800" dirty="0" smtClean="0"/>
              <a:t>A participant in any IETF activity is deemed to accept all IETF rules of process, as documented in Best Current Practices RFCs and IESG Statements.</a:t>
            </a:r>
          </a:p>
          <a:p>
            <a:pPr>
              <a:lnSpc>
                <a:spcPct val="80000"/>
              </a:lnSpc>
            </a:pPr>
            <a:r>
              <a:rPr lang="en-GB" sz="1800" dirty="0" smtClean="0"/>
              <a:t>A participant in any IETF activity acknowledges that written, audio and video records of meetings may be made and may be available to the public. </a:t>
            </a:r>
            <a:endParaRPr lang="en-US" sz="1800" dirty="0" smtClean="0"/>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WCIT</a:t>
            </a:r>
            <a:endParaRPr lang="en-US" dirty="0"/>
          </a:p>
        </p:txBody>
      </p:sp>
      <p:sp>
        <p:nvSpPr>
          <p:cNvPr id="3" name="Content Placeholder 2"/>
          <p:cNvSpPr>
            <a:spLocks noGrp="1"/>
          </p:cNvSpPr>
          <p:nvPr>
            <p:ph idx="1"/>
          </p:nvPr>
        </p:nvSpPr>
        <p:spPr/>
        <p:txBody>
          <a:bodyPr>
            <a:normAutofit/>
          </a:bodyPr>
          <a:lstStyle/>
          <a:p>
            <a:r>
              <a:rPr lang="en-US" dirty="0" smtClean="0"/>
              <a:t>Worldwide Conference on International Telecommunications </a:t>
            </a:r>
          </a:p>
          <a:p>
            <a:r>
              <a:rPr lang="en-US" dirty="0" smtClean="0"/>
              <a:t>Agenda</a:t>
            </a:r>
          </a:p>
          <a:p>
            <a:pPr lvl="1"/>
            <a:r>
              <a:rPr lang="en-US" dirty="0" smtClean="0"/>
              <a:t>What is WCIT (Sally Wentworth)</a:t>
            </a:r>
          </a:p>
          <a:p>
            <a:pPr lvl="1"/>
            <a:r>
              <a:rPr lang="en-US" dirty="0" smtClean="0"/>
              <a:t>Open </a:t>
            </a:r>
            <a:r>
              <a:rPr lang="en-US" dirty="0" err="1" smtClean="0"/>
              <a:t>Mic</a:t>
            </a:r>
            <a:r>
              <a:rPr lang="en-US" dirty="0" smtClean="0"/>
              <a:t> (moderated by Joel Halpern and Ross Callon)</a:t>
            </a:r>
          </a:p>
          <a:p>
            <a:pPr lvl="1"/>
            <a:endParaRPr lang="en-US" dirty="0" smtClean="0"/>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a:t>
            </a:r>
            <a:r>
              <a:rPr lang="en-US" dirty="0" err="1" smtClean="0"/>
              <a:t>Mic</a:t>
            </a:r>
            <a:endParaRPr lang="en-US" dirty="0"/>
          </a:p>
        </p:txBody>
      </p:sp>
      <p:sp>
        <p:nvSpPr>
          <p:cNvPr id="3" name="Content Placeholder 2"/>
          <p:cNvSpPr>
            <a:spLocks noGrp="1"/>
          </p:cNvSpPr>
          <p:nvPr>
            <p:ph idx="1"/>
          </p:nvPr>
        </p:nvSpPr>
        <p:spPr/>
        <p:txBody>
          <a:bodyPr/>
          <a:lstStyle/>
          <a:p>
            <a:r>
              <a:rPr lang="en-US" dirty="0" smtClean="0"/>
              <a:t>Guidelines</a:t>
            </a:r>
          </a:p>
          <a:p>
            <a:pPr lvl="1"/>
            <a:r>
              <a:rPr lang="en-US" dirty="0" smtClean="0"/>
              <a:t>This is not an opportunity to Rant or Bash</a:t>
            </a:r>
          </a:p>
          <a:p>
            <a:pPr lvl="1"/>
            <a:r>
              <a:rPr lang="en-US" dirty="0" smtClean="0"/>
              <a:t>Question: What (if anything) should the IETF do differently</a:t>
            </a:r>
          </a:p>
          <a:p>
            <a:pPr lvl="1"/>
            <a:r>
              <a:rPr lang="en-US" dirty="0" smtClean="0"/>
              <a:t>Please stay constructive, no criticism of other standards bodies, we are here to discuss IETF actions</a:t>
            </a:r>
          </a:p>
          <a:p>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86</TotalTime>
  <Words>340</Words>
  <Application>Microsoft Office PowerPoint</Application>
  <PresentationFormat>On-screen Show (4:3)</PresentationFormat>
  <Paragraphs>26</Paragraphs>
  <Slides>4</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IAB WCIT Information session</vt:lpstr>
      <vt:lpstr>Note Well</vt:lpstr>
      <vt:lpstr>WCIT</vt:lpstr>
      <vt:lpstr>Open Mic</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BoF Scope and Purpose (AD)</dc:title>
  <dc:creator>Adrian Farrel</dc:creator>
  <cp:lastModifiedBy>Bernard Aboba</cp:lastModifiedBy>
  <cp:revision>6</cp:revision>
  <dcterms:created xsi:type="dcterms:W3CDTF">2012-10-31T21:44:05Z</dcterms:created>
  <dcterms:modified xsi:type="dcterms:W3CDTF">2013-03-14T12:19:51Z</dcterms:modified>
</cp:coreProperties>
</file>