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78" r:id="rId5"/>
    <p:sldId id="257" r:id="rId6"/>
    <p:sldId id="258" r:id="rId7"/>
    <p:sldId id="259" r:id="rId8"/>
    <p:sldId id="260" r:id="rId9"/>
    <p:sldId id="272" r:id="rId10"/>
    <p:sldId id="270" r:id="rId11"/>
    <p:sldId id="271"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6" autoAdjust="0"/>
    <p:restoredTop sz="94660"/>
  </p:normalViewPr>
  <p:slideViewPr>
    <p:cSldViewPr>
      <p:cViewPr>
        <p:scale>
          <a:sx n="50" d="100"/>
          <a:sy n="50" d="100"/>
        </p:scale>
        <p:origin x="-2408" y="-752"/>
      </p:cViewPr>
      <p:guideLst>
        <p:guide orient="horz" pos="2160"/>
        <p:guide pos="2880"/>
      </p:guideLst>
    </p:cSldViewPr>
  </p:slideViewPr>
  <p:notesTextViewPr>
    <p:cViewPr>
      <p:scale>
        <a:sx n="1" d="1"/>
        <a:sy n="1" d="1"/>
      </p:scale>
      <p:origin x="0" y="0"/>
    </p:cViewPr>
  </p:notesTextViewPr>
  <p:sorterViewPr>
    <p:cViewPr>
      <p:scale>
        <a:sx n="100" d="100"/>
        <a:sy n="100" d="100"/>
      </p:scale>
      <p:origin x="0" y="3708"/>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2AAF8A-BEF0-4E2B-BDD7-25481167E5F1}" type="datetimeFigureOut">
              <a:rPr lang="en-US" smtClean="0"/>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3620187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2AAF8A-BEF0-4E2B-BDD7-25481167E5F1}" type="datetimeFigureOut">
              <a:rPr lang="en-US" smtClean="0"/>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360420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2AAF8A-BEF0-4E2B-BDD7-25481167E5F1}" type="datetimeFigureOut">
              <a:rPr lang="en-US" smtClean="0"/>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754439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2AAF8A-BEF0-4E2B-BDD7-25481167E5F1}" type="datetimeFigureOut">
              <a:rPr lang="en-US" smtClean="0"/>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3232709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2AAF8A-BEF0-4E2B-BDD7-25481167E5F1}" type="datetimeFigureOut">
              <a:rPr lang="en-US" smtClean="0"/>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3464670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2AAF8A-BEF0-4E2B-BDD7-25481167E5F1}" type="datetimeFigureOut">
              <a:rPr lang="en-US" smtClean="0"/>
              <a:t>3/12/13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247393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2AAF8A-BEF0-4E2B-BDD7-25481167E5F1}" type="datetimeFigureOut">
              <a:rPr lang="en-US" smtClean="0"/>
              <a:t>3/12/13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604012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2AAF8A-BEF0-4E2B-BDD7-25481167E5F1}" type="datetimeFigureOut">
              <a:rPr lang="en-US" smtClean="0"/>
              <a:t>3/12/13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3083480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2AAF8A-BEF0-4E2B-BDD7-25481167E5F1}" type="datetimeFigureOut">
              <a:rPr lang="en-US" smtClean="0"/>
              <a:t>3/12/13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2178422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2AAF8A-BEF0-4E2B-BDD7-25481167E5F1}" type="datetimeFigureOut">
              <a:rPr lang="en-US" smtClean="0"/>
              <a:t>3/12/13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1591496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2AAF8A-BEF0-4E2B-BDD7-25481167E5F1}" type="datetimeFigureOut">
              <a:rPr lang="en-US" smtClean="0"/>
              <a:t>3/12/13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2DA1DF-04C7-4A65-B1CD-3D82F184AB9E}" type="slidenum">
              <a:rPr lang="en-US" smtClean="0"/>
              <a:t>‹#›</a:t>
            </a:fld>
            <a:endParaRPr lang="en-US"/>
          </a:p>
        </p:txBody>
      </p:sp>
    </p:spTree>
    <p:extLst>
      <p:ext uri="{BB962C8B-B14F-4D97-AF65-F5344CB8AC3E}">
        <p14:creationId xmlns:p14="http://schemas.microsoft.com/office/powerpoint/2010/main" val="173676726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2AAF8A-BEF0-4E2B-BDD7-25481167E5F1}" type="datetimeFigureOut">
              <a:rPr lang="en-US" smtClean="0"/>
              <a:t>3/12/13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2DA1DF-04C7-4A65-B1CD-3D82F184AB9E}" type="slidenum">
              <a:rPr lang="en-US" smtClean="0"/>
              <a:t>‹#›</a:t>
            </a:fld>
            <a:endParaRPr lang="en-US"/>
          </a:p>
        </p:txBody>
      </p:sp>
    </p:spTree>
    <p:extLst>
      <p:ext uri="{BB962C8B-B14F-4D97-AF65-F5344CB8AC3E}">
        <p14:creationId xmlns:p14="http://schemas.microsoft.com/office/powerpoint/2010/main" val="3433044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hyperlink" Target="http://www.ietf.org/rfc/rfc5378.txt" TargetMode="External"/><Relationship Id="rId4" Type="http://schemas.openxmlformats.org/officeDocument/2006/relationships/hyperlink" Target="http://www.ietf.org/rfc/rfc3979.txt" TargetMode="External"/><Relationship Id="rId5" Type="http://schemas.openxmlformats.org/officeDocument/2006/relationships/hyperlink" Target="http://www.ietf.org/rfc/rfc4879.txt" TargetMode="External"/><Relationship Id="rId6"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hyperlink" Target="http://www.ietf.org/rfc/rfc5378.txt" TargetMode="External"/><Relationship Id="rId4" Type="http://schemas.openxmlformats.org/officeDocument/2006/relationships/hyperlink" Target="http://www.ietf.org/rfc/rfc3979.txt" TargetMode="External"/><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hyperlink" Target="http://www.ietf.org/rfc/rfc3979.txt" TargetMode="External"/><Relationship Id="rId4" Type="http://schemas.openxmlformats.org/officeDocument/2006/relationships/hyperlink" Target="http://www.ietf.org/rfc/rfc4879.txt" TargetMode="External"/><Relationship Id="rId1" Type="http://schemas.openxmlformats.org/officeDocument/2006/relationships/slideLayout" Target="../slideLayouts/slideLayout2.xml"/><Relationship Id="rId2" Type="http://schemas.openxmlformats.org/officeDocument/2006/relationships/hyperlink" Target="http://www.ietf.org/rfc/rfc5378.tx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tools.ietf.org/html/draft-ietf-idr-ls-distribution-02" TargetMode="External"/><Relationship Id="rId3" Type="http://schemas.openxmlformats.org/officeDocument/2006/relationships/hyperlink" Target="http://tools.ietf.org/html/draft-hares-idr-update-attrib-low-bits-fix-01"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datatracker.ietf.org/doc/draft-ietf-idr-deprecate-dpa-etal/" TargetMode="External"/><Relationship Id="rId4" Type="http://schemas.openxmlformats.org/officeDocument/2006/relationships/hyperlink" Target="http://datatracker.ietf.org/doc/draft-ietf-idr-as-private-reservation/" TargetMode="External"/><Relationship Id="rId5" Type="http://schemas.openxmlformats.org/officeDocument/2006/relationships/hyperlink" Target="http://datatracker.ietf.org/doc/draft-ietf-idr-rfd-usable/" TargetMode="External"/><Relationship Id="rId1" Type="http://schemas.openxmlformats.org/officeDocument/2006/relationships/slideLayout" Target="../slideLayouts/slideLayout2.xml"/><Relationship Id="rId2" Type="http://schemas.openxmlformats.org/officeDocument/2006/relationships/hyperlink" Target="http://datatracker.ietf.org/doc/draft-ietf-idr-error-handlin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IDR at IETF 86 </a:t>
            </a:r>
            <a:endParaRPr lang="en-US" dirty="0"/>
          </a:p>
        </p:txBody>
      </p:sp>
      <p:sp>
        <p:nvSpPr>
          <p:cNvPr id="5" name="Subtitle 4"/>
          <p:cNvSpPr>
            <a:spLocks noGrp="1"/>
          </p:cNvSpPr>
          <p:nvPr>
            <p:ph type="subTitle" idx="1"/>
          </p:nvPr>
        </p:nvSpPr>
        <p:spPr/>
        <p:txBody>
          <a:bodyPr/>
          <a:lstStyle/>
          <a:p>
            <a:r>
              <a:rPr lang="en-US" dirty="0" smtClean="0"/>
              <a:t>Chairs slides </a:t>
            </a:r>
            <a:endParaRPr lang="en-US" dirty="0"/>
          </a:p>
        </p:txBody>
      </p:sp>
    </p:spTree>
    <p:extLst>
      <p:ext uri="{BB962C8B-B14F-4D97-AF65-F5344CB8AC3E}">
        <p14:creationId xmlns:p14="http://schemas.microsoft.com/office/powerpoint/2010/main" val="59377834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NM - MIBS</a:t>
            </a:r>
            <a:endParaRPr lang="en-US" dirty="0"/>
          </a:p>
        </p:txBody>
      </p:sp>
      <p:sp>
        <p:nvSpPr>
          <p:cNvPr id="3" name="Content Placeholder 2"/>
          <p:cNvSpPr>
            <a:spLocks noGrp="1"/>
          </p:cNvSpPr>
          <p:nvPr>
            <p:ph idx="1"/>
          </p:nvPr>
        </p:nvSpPr>
        <p:spPr/>
        <p:txBody>
          <a:bodyPr/>
          <a:lstStyle/>
          <a:p>
            <a:r>
              <a:rPr lang="en-US" dirty="0" smtClean="0"/>
              <a:t>Draft-ietf-idr-bgp-mibv2-13 – </a:t>
            </a:r>
          </a:p>
          <a:p>
            <a:pPr lvl="1"/>
            <a:r>
              <a:rPr lang="en-US" dirty="0" smtClean="0"/>
              <a:t>Heading for Last call (see messages)</a:t>
            </a:r>
          </a:p>
          <a:p>
            <a:r>
              <a:rPr lang="en-US" dirty="0" smtClean="0"/>
              <a:t>Draft-ietf-idr-bgp-mibv2-tc-mib-03</a:t>
            </a:r>
          </a:p>
          <a:p>
            <a:pPr lvl="1"/>
            <a:r>
              <a:rPr lang="en-US" dirty="0" smtClean="0"/>
              <a:t>Will be coming </a:t>
            </a:r>
          </a:p>
          <a:p>
            <a:endParaRPr lang="en-US" dirty="0" smtClean="0"/>
          </a:p>
          <a:p>
            <a:pPr lvl="1"/>
            <a:endParaRPr lang="en-US" dirty="0"/>
          </a:p>
          <a:p>
            <a:endParaRPr lang="en-US" dirty="0" smtClean="0"/>
          </a:p>
          <a:p>
            <a:endParaRPr lang="en-US" dirty="0" smtClean="0"/>
          </a:p>
          <a:p>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98501151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Q &amp; A  </a:t>
            </a:r>
            <a:endParaRPr lang="en-US" dirty="0"/>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1037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00850"/>
          </a:xfrm>
          <a:prstGeom prst="rect">
            <a:avLst/>
          </a:prstGeom>
        </p:spPr>
      </p:pic>
      <p:sp>
        <p:nvSpPr>
          <p:cNvPr id="5" name="Title 1"/>
          <p:cNvSpPr>
            <a:spLocks noGrp="1"/>
          </p:cNvSpPr>
          <p:nvPr>
            <p:ph type="title"/>
          </p:nvPr>
        </p:nvSpPr>
        <p:spPr>
          <a:xfrm>
            <a:off x="2971800" y="1752600"/>
            <a:ext cx="4343400" cy="792162"/>
          </a:xfrm>
        </p:spPr>
        <p:txBody>
          <a:bodyPr/>
          <a:lstStyle/>
          <a:p>
            <a:r>
              <a:rPr lang="en-US" dirty="0" smtClean="0"/>
              <a:t>Note Well</a:t>
            </a:r>
            <a:endParaRPr lang="en-US" dirty="0"/>
          </a:p>
        </p:txBody>
      </p:sp>
      <p:sp>
        <p:nvSpPr>
          <p:cNvPr id="6" name="Rounded Rectangular Callout 5"/>
          <p:cNvSpPr/>
          <p:nvPr/>
        </p:nvSpPr>
        <p:spPr>
          <a:xfrm>
            <a:off x="0" y="1295400"/>
            <a:ext cx="2819400" cy="5105400"/>
          </a:xfrm>
          <a:prstGeom prst="wedgeRoundRectCallout">
            <a:avLst>
              <a:gd name="adj1" fmla="val 119381"/>
              <a:gd name="adj2" fmla="val 36521"/>
              <a:gd name="adj3" fmla="val 16667"/>
            </a:avLst>
          </a:prstGeom>
          <a:solidFill>
            <a:schemeClr val="bg1">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p:txBody>
      </p:sp>
    </p:spTree>
    <p:extLst>
      <p:ext uri="{BB962C8B-B14F-4D97-AF65-F5344CB8AC3E}">
        <p14:creationId xmlns:p14="http://schemas.microsoft.com/office/powerpoint/2010/main" val="3758821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3.gstatic.com/images?q=tbn:ANd9GcSxHIi38hp_6mhCYWi2BrAw2W-KpU59wrQYbvswv830OOy4VMP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119063"/>
            <a:ext cx="3905250" cy="34385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886200" y="873267"/>
            <a:ext cx="5048249" cy="5909310"/>
          </a:xfrm>
          <a:prstGeom prst="rect">
            <a:avLst/>
          </a:prstGeom>
          <a:noFill/>
        </p:spPr>
        <p:txBody>
          <a:bodyPr wrap="square" rtlCol="0">
            <a:spAutoFit/>
          </a:bodyPr>
          <a:lstStyle/>
          <a:p>
            <a:pPr marL="742950" lvl="1" indent="-285750">
              <a:buFont typeface="Arial" pitchFamily="34" charset="0"/>
              <a:buChar char="•"/>
            </a:pPr>
            <a:r>
              <a:rPr lang="en-US" dirty="0"/>
              <a:t>The IETF plenary session</a:t>
            </a:r>
          </a:p>
          <a:p>
            <a:pPr marL="742950" lvl="1" indent="-285750">
              <a:buFont typeface="Arial" pitchFamily="34" charset="0"/>
              <a:buChar char="•"/>
            </a:pPr>
            <a:r>
              <a:rPr lang="en-US" dirty="0"/>
              <a:t>The IESG, or any member thereof on behalf of the IESG</a:t>
            </a:r>
          </a:p>
          <a:p>
            <a:pPr marL="742950" lvl="1" indent="-285750">
              <a:buFont typeface="Arial" pitchFamily="34" charset="0"/>
              <a:buChar char="•"/>
            </a:pPr>
            <a:r>
              <a:rPr lang="en-US" dirty="0"/>
              <a:t>Any IETF mailing list, including the IETF list itself, any working group or design team list, or any other list functioning under IETF auspices </a:t>
            </a:r>
          </a:p>
          <a:p>
            <a:pPr marL="742950" lvl="1" indent="-285750">
              <a:buFont typeface="Arial" pitchFamily="34" charset="0"/>
              <a:buChar char="•"/>
            </a:pPr>
            <a:r>
              <a:rPr lang="en-US" dirty="0"/>
              <a:t>Any IETF working group or portion thereof</a:t>
            </a:r>
          </a:p>
          <a:p>
            <a:pPr marL="742950" lvl="1" indent="-285750">
              <a:buFont typeface="Arial" pitchFamily="34" charset="0"/>
              <a:buChar char="•"/>
            </a:pPr>
            <a:r>
              <a:rPr lang="en-US" dirty="0"/>
              <a:t>Any Birds of a Feather (BOF) </a:t>
            </a:r>
            <a:r>
              <a:rPr lang="en-US" dirty="0" smtClean="0"/>
              <a:t>session</a:t>
            </a:r>
          </a:p>
          <a:p>
            <a:pPr marL="742950" lvl="1" indent="-285750">
              <a:buFont typeface="Arial" pitchFamily="34" charset="0"/>
              <a:buChar char="•"/>
            </a:pPr>
            <a:r>
              <a:rPr lang="en-US" dirty="0" smtClean="0"/>
              <a:t>The </a:t>
            </a:r>
            <a:r>
              <a:rPr lang="en-US" dirty="0"/>
              <a:t>RFC Editor or the Internet-Drafts </a:t>
            </a:r>
            <a:r>
              <a:rPr lang="en-US" dirty="0" smtClean="0"/>
              <a:t>function</a:t>
            </a:r>
          </a:p>
          <a:p>
            <a:pPr marL="742950" lvl="1" indent="-285750">
              <a:buFont typeface="Arial" pitchFamily="34" charset="0"/>
              <a:buChar char="•"/>
            </a:pPr>
            <a:r>
              <a:rPr lang="en-US" dirty="0" smtClean="0"/>
              <a:t>All </a:t>
            </a:r>
            <a:r>
              <a:rPr lang="en-US" dirty="0"/>
              <a:t>IETF Contributions are subject to the rules of </a:t>
            </a:r>
            <a:r>
              <a:rPr lang="en-US" dirty="0">
                <a:hlinkClick r:id="rId3"/>
              </a:rPr>
              <a:t>RFC 5378</a:t>
            </a:r>
            <a:r>
              <a:rPr lang="en-US" dirty="0"/>
              <a:t> and </a:t>
            </a:r>
            <a:r>
              <a:rPr lang="en-US" dirty="0">
                <a:hlinkClick r:id="rId4"/>
              </a:rPr>
              <a:t>RFC 3979</a:t>
            </a:r>
            <a:r>
              <a:rPr lang="en-US" dirty="0"/>
              <a:t> (updated by </a:t>
            </a:r>
            <a:r>
              <a:rPr lang="en-US" dirty="0">
                <a:hlinkClick r:id="rId5"/>
              </a:rPr>
              <a:t>RFC 4879</a:t>
            </a:r>
            <a:r>
              <a:rPr lang="en-US" dirty="0"/>
              <a:t>). </a:t>
            </a:r>
            <a:endParaRPr lang="en-US" dirty="0" smtClean="0"/>
          </a:p>
          <a:p>
            <a:pPr marL="742950" lvl="1" indent="-285750">
              <a:buFont typeface="Arial" pitchFamily="34" charset="0"/>
              <a:buChar char="•"/>
            </a:pPr>
            <a:r>
              <a:rPr lang="en-US" dirty="0" smtClean="0"/>
              <a:t>Statements </a:t>
            </a:r>
            <a:r>
              <a:rPr lang="en-US" dirty="0"/>
              <a:t>made outside of an IETF session, mailing list or other function, that are clearly not intended to be input to an IETF activity, group or function, are not IETF Contributions in the context of this notice.</a:t>
            </a:r>
          </a:p>
          <a:p>
            <a:pPr marL="742950" lvl="1" indent="-285750">
              <a:buFont typeface="Arial" pitchFamily="34" charset="0"/>
              <a:buChar char="•"/>
            </a:pPr>
            <a:endParaRPr lang="en-US" dirty="0" smtClean="0"/>
          </a:p>
          <a:p>
            <a:pPr marL="742950" lvl="1" indent="-285750">
              <a:buFont typeface="Arial" pitchFamily="34" charset="0"/>
              <a:buChar char="•"/>
            </a:pPr>
            <a:endParaRPr lang="en-US" dirty="0"/>
          </a:p>
        </p:txBody>
      </p:sp>
      <p:pic>
        <p:nvPicPr>
          <p:cNvPr id="1028" name="Picture 4" descr="http://images5.fanpop.com/image/photos/25100000/sweet-cat-Sikander-Zaman-03127996363-taarak-mehta-ka-ooltah-chashmah-25152862-1280-1024.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3743595"/>
            <a:ext cx="3810000" cy="3045648"/>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title"/>
          </p:nvPr>
        </p:nvSpPr>
        <p:spPr>
          <a:xfrm>
            <a:off x="4325936" y="0"/>
            <a:ext cx="4343400" cy="792162"/>
          </a:xfrm>
        </p:spPr>
        <p:txBody>
          <a:bodyPr>
            <a:normAutofit fontScale="90000"/>
          </a:bodyPr>
          <a:lstStyle/>
          <a:p>
            <a:r>
              <a:rPr lang="en-US" dirty="0" smtClean="0"/>
              <a:t>Which is address to: </a:t>
            </a:r>
            <a:endParaRPr lang="en-US" dirty="0"/>
          </a:p>
        </p:txBody>
      </p:sp>
    </p:spTree>
    <p:extLst>
      <p:ext uri="{BB962C8B-B14F-4D97-AF65-F5344CB8AC3E}">
        <p14:creationId xmlns:p14="http://schemas.microsoft.com/office/powerpoint/2010/main" val="3882441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t3.gstatic.com/images?q=tbn:ANd9GcQvG2vdoINbWvT5IiOybOSqhBo5YixOTXHznyv-P9Z3EXbdSM2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 y="0"/>
            <a:ext cx="6743698" cy="4495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09600" y="4800600"/>
            <a:ext cx="7772400" cy="1754326"/>
          </a:xfrm>
          <a:prstGeom prst="rect">
            <a:avLst/>
          </a:prstGeom>
          <a:noFill/>
        </p:spPr>
        <p:txBody>
          <a:bodyPr wrap="square" rtlCol="0">
            <a:spAutoFit/>
          </a:bodyPr>
          <a:lstStyle/>
          <a:p>
            <a:pPr lvl="1"/>
            <a:r>
              <a:rPr lang="en-US" dirty="0"/>
              <a:t>Please consult </a:t>
            </a:r>
            <a:r>
              <a:rPr lang="en-US" dirty="0">
                <a:hlinkClick r:id="rId3"/>
              </a:rPr>
              <a:t>RFC 5378</a:t>
            </a:r>
            <a:r>
              <a:rPr lang="en-US" dirty="0"/>
              <a:t> and </a:t>
            </a:r>
            <a:r>
              <a:rPr lang="en-US" dirty="0">
                <a:hlinkClick r:id="rId4"/>
              </a:rPr>
              <a:t>RFC 3979</a:t>
            </a:r>
            <a:r>
              <a:rPr lang="en-US" dirty="0"/>
              <a:t> for details.</a:t>
            </a:r>
          </a:p>
          <a:p>
            <a:pPr lvl="1"/>
            <a:r>
              <a:rPr lang="en-US" dirty="0"/>
              <a:t>A participant in any IETF activity is deemed to accept all IETF rules of process, as documented in Best Current Practices RFCs and IESG Statements.</a:t>
            </a:r>
          </a:p>
          <a:p>
            <a:pPr lvl="1"/>
            <a:r>
              <a:rPr lang="en-US" dirty="0"/>
              <a:t>A participant in any IETF activity acknowledges that written, audio and video records of meetings may be made and may be available to the public. </a:t>
            </a:r>
          </a:p>
          <a:p>
            <a:endParaRPr lang="en-US" dirty="0"/>
          </a:p>
        </p:txBody>
      </p:sp>
      <p:sp>
        <p:nvSpPr>
          <p:cNvPr id="6" name="Title 1"/>
          <p:cNvSpPr>
            <a:spLocks noGrp="1"/>
          </p:cNvSpPr>
          <p:nvPr>
            <p:ph type="title"/>
          </p:nvPr>
        </p:nvSpPr>
        <p:spPr>
          <a:xfrm>
            <a:off x="762000" y="3703638"/>
            <a:ext cx="4343400" cy="792162"/>
          </a:xfrm>
        </p:spPr>
        <p:txBody>
          <a:bodyPr/>
          <a:lstStyle/>
          <a:p>
            <a:r>
              <a:rPr lang="en-US" dirty="0" smtClean="0"/>
              <a:t>Note Well</a:t>
            </a:r>
            <a:endParaRPr lang="en-US" dirty="0"/>
          </a:p>
        </p:txBody>
      </p:sp>
    </p:spTree>
    <p:extLst>
      <p:ext uri="{BB962C8B-B14F-4D97-AF65-F5344CB8AC3E}">
        <p14:creationId xmlns:p14="http://schemas.microsoft.com/office/powerpoint/2010/main" val="340114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Note Well</a:t>
            </a:r>
            <a:endParaRPr lang="en-US" dirty="0"/>
          </a:p>
        </p:txBody>
      </p:sp>
      <p:sp>
        <p:nvSpPr>
          <p:cNvPr id="3" name="Content Placeholder 2"/>
          <p:cNvSpPr>
            <a:spLocks noGrp="1"/>
          </p:cNvSpPr>
          <p:nvPr>
            <p:ph idx="1"/>
          </p:nvPr>
        </p:nvSpPr>
        <p:spPr>
          <a:xfrm>
            <a:off x="457200" y="1066800"/>
            <a:ext cx="8229600" cy="5486400"/>
          </a:xfrm>
        </p:spPr>
        <p:txBody>
          <a:bodyPr>
            <a:normAutofit fontScale="47500" lnSpcReduction="20000"/>
          </a:bodyPr>
          <a:lstStyle/>
          <a:p>
            <a:r>
              <a:rPr lang="en-US" sz="3400" dirty="0"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lvl="1"/>
            <a:r>
              <a:rPr lang="en-US" sz="3400" dirty="0" smtClean="0"/>
              <a:t>The IETF plenary session</a:t>
            </a:r>
          </a:p>
          <a:p>
            <a:pPr lvl="1"/>
            <a:r>
              <a:rPr lang="en-US" sz="3400" dirty="0" smtClean="0"/>
              <a:t>The IESG, or any member thereof on behalf of the IESG</a:t>
            </a:r>
          </a:p>
          <a:p>
            <a:pPr lvl="1"/>
            <a:r>
              <a:rPr lang="en-US" sz="3400" dirty="0" smtClean="0"/>
              <a:t>Any IETF mailing list, including the IETF list itself, any working group or design team list, or any other list functioning under IETF auspices </a:t>
            </a:r>
          </a:p>
          <a:p>
            <a:pPr lvl="1"/>
            <a:r>
              <a:rPr lang="en-US" sz="3400" dirty="0" smtClean="0"/>
              <a:t>Any IETF working group or portion thereof</a:t>
            </a:r>
          </a:p>
          <a:p>
            <a:pPr lvl="1"/>
            <a:r>
              <a:rPr lang="en-US" sz="3400" dirty="0" smtClean="0"/>
              <a:t>Any Birds of a Feather (BOF) session</a:t>
            </a:r>
          </a:p>
          <a:p>
            <a:pPr lvl="1"/>
            <a:r>
              <a:rPr lang="en-US" sz="3400" dirty="0" smtClean="0"/>
              <a:t>The IAB or any member thereof on behalf of the IAB</a:t>
            </a:r>
          </a:p>
          <a:p>
            <a:pPr lvl="1"/>
            <a:r>
              <a:rPr lang="en-US" sz="3400" dirty="0" smtClean="0"/>
              <a:t>The RFC Editor or the Internet-Drafts function</a:t>
            </a:r>
          </a:p>
          <a:p>
            <a:pPr lvl="1"/>
            <a:r>
              <a:rPr lang="en-US" sz="3400" dirty="0" smtClean="0"/>
              <a:t>All IETF Contributions are subject to the rules of </a:t>
            </a:r>
            <a:r>
              <a:rPr lang="en-US" sz="3400" dirty="0" smtClean="0">
                <a:hlinkClick r:id="rId2"/>
              </a:rPr>
              <a:t>RFC 5378</a:t>
            </a:r>
            <a:r>
              <a:rPr lang="en-US" sz="3400" dirty="0" smtClean="0"/>
              <a:t> and </a:t>
            </a:r>
            <a:r>
              <a:rPr lang="en-US" sz="3400" dirty="0" smtClean="0">
                <a:hlinkClick r:id="rId3"/>
              </a:rPr>
              <a:t>RFC 3979</a:t>
            </a:r>
            <a:r>
              <a:rPr lang="en-US" sz="3400" dirty="0" smtClean="0"/>
              <a:t> (updated by </a:t>
            </a:r>
            <a:r>
              <a:rPr lang="en-US" sz="3400" dirty="0" smtClean="0">
                <a:hlinkClick r:id="rId4"/>
              </a:rPr>
              <a:t>RFC 4879</a:t>
            </a:r>
            <a:r>
              <a:rPr lang="en-US" sz="3400" dirty="0" smtClean="0"/>
              <a:t>). </a:t>
            </a:r>
          </a:p>
          <a:p>
            <a:pPr lvl="1"/>
            <a:r>
              <a:rPr lang="en-US" sz="3400" dirty="0" smtClean="0"/>
              <a:t>Statements made outside of an IETF session, mailing list or other function, that are clearly not intended to be input to an IETF activity, group or function, are not IETF Contributions in the context of this notice.</a:t>
            </a:r>
          </a:p>
          <a:p>
            <a:pPr lvl="1"/>
            <a:r>
              <a:rPr lang="en-US" sz="3400" dirty="0" smtClean="0"/>
              <a:t>Please consult </a:t>
            </a:r>
            <a:r>
              <a:rPr lang="en-US" sz="3400" dirty="0" smtClean="0">
                <a:hlinkClick r:id="rId2"/>
              </a:rPr>
              <a:t>RFC 5378</a:t>
            </a:r>
            <a:r>
              <a:rPr lang="en-US" sz="3400" dirty="0" smtClean="0"/>
              <a:t> and </a:t>
            </a:r>
            <a:r>
              <a:rPr lang="en-US" sz="3400" dirty="0" smtClean="0">
                <a:hlinkClick r:id="rId3"/>
              </a:rPr>
              <a:t>RFC 3979</a:t>
            </a:r>
            <a:r>
              <a:rPr lang="en-US" sz="3400" dirty="0" smtClean="0"/>
              <a:t> for details.</a:t>
            </a:r>
          </a:p>
          <a:p>
            <a:pPr lvl="1"/>
            <a:r>
              <a:rPr lang="en-US" sz="3400" dirty="0" smtClean="0"/>
              <a:t>A participant in any IETF activity is deemed to accept all IETF rules of process, as documented in Best Current Practices RFCs and IESG Statements.</a:t>
            </a:r>
          </a:p>
          <a:p>
            <a:pPr lvl="1"/>
            <a:r>
              <a:rPr lang="en-US" sz="3400" dirty="0" smtClean="0"/>
              <a:t>A participant in any IETF activity acknowledges that written, audio and video records of meetings may be made and may be available to the public. </a:t>
            </a:r>
          </a:p>
          <a:p>
            <a:pPr marL="0" indent="0">
              <a:buNone/>
            </a:pPr>
            <a:endParaRPr lang="en-US" dirty="0"/>
          </a:p>
        </p:txBody>
      </p:sp>
      <p:sp>
        <p:nvSpPr>
          <p:cNvPr id="5" name="Rectangle 4"/>
          <p:cNvSpPr/>
          <p:nvPr/>
        </p:nvSpPr>
        <p:spPr>
          <a:xfrm>
            <a:off x="-2438400" y="-2819400"/>
            <a:ext cx="1600200" cy="369332"/>
          </a:xfrm>
          <a:prstGeom prst="rect">
            <a:avLst/>
          </a:prstGeom>
        </p:spPr>
        <p:txBody>
          <a:bodyPr wrap="square">
            <a:spAutoFit/>
          </a:bodyPr>
          <a:lstStyle/>
          <a:p>
            <a:r>
              <a:rPr lang="en-US" dirty="0"/>
              <a:t>Note Well</a:t>
            </a:r>
          </a:p>
        </p:txBody>
      </p:sp>
    </p:spTree>
    <p:extLst>
      <p:ext uri="{BB962C8B-B14F-4D97-AF65-F5344CB8AC3E}">
        <p14:creationId xmlns:p14="http://schemas.microsoft.com/office/powerpoint/2010/main" val="15054381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p:spPr>
        <p:txBody>
          <a:bodyPr>
            <a:normAutofit fontScale="90000"/>
          </a:bodyPr>
          <a:lstStyle/>
          <a:p>
            <a:r>
              <a:rPr lang="en-US" dirty="0" smtClean="0"/>
              <a:t>Agenda </a:t>
            </a:r>
            <a:endParaRPr lang="en-US" dirty="0"/>
          </a:p>
        </p:txBody>
      </p:sp>
      <p:sp>
        <p:nvSpPr>
          <p:cNvPr id="3" name="Content Placeholder 2"/>
          <p:cNvSpPr>
            <a:spLocks noGrp="1"/>
          </p:cNvSpPr>
          <p:nvPr>
            <p:ph idx="1"/>
          </p:nvPr>
        </p:nvSpPr>
        <p:spPr>
          <a:xfrm>
            <a:off x="457200" y="762000"/>
            <a:ext cx="8458200" cy="6096000"/>
          </a:xfrm>
        </p:spPr>
        <p:txBody>
          <a:bodyPr>
            <a:noAutofit/>
          </a:bodyPr>
          <a:lstStyle/>
          <a:p>
            <a:pPr marL="0" indent="0">
              <a:buNone/>
            </a:pPr>
            <a:endParaRPr lang="en-US" sz="2000" dirty="0" smtClean="0"/>
          </a:p>
          <a:p>
            <a:r>
              <a:rPr lang="en-US" sz="2000" dirty="0" err="1" smtClean="0"/>
              <a:t>Administrivia</a:t>
            </a:r>
            <a:r>
              <a:rPr lang="en-US" sz="2000" dirty="0" smtClean="0"/>
              <a:t> Chairs 		Sue Hares  &amp; John Scudder 	10 min. </a:t>
            </a:r>
            <a:endParaRPr lang="en-US" sz="2000" dirty="0"/>
          </a:p>
          <a:p>
            <a:pPr lvl="1"/>
            <a:r>
              <a:rPr lang="en-US" sz="2000" dirty="0" smtClean="0"/>
              <a:t>Note </a:t>
            </a:r>
            <a:r>
              <a:rPr lang="en-US" sz="2000" dirty="0"/>
              <a:t>Well </a:t>
            </a:r>
            <a:r>
              <a:rPr lang="en-US" sz="2000" dirty="0" smtClean="0"/>
              <a:t>, Scribe, </a:t>
            </a:r>
            <a:r>
              <a:rPr lang="en-US" sz="2000" dirty="0" err="1" smtClean="0"/>
              <a:t>Etherpad</a:t>
            </a:r>
            <a:r>
              <a:rPr lang="en-US" sz="2000" dirty="0" smtClean="0"/>
              <a:t>, and Blue Sheets, Document status </a:t>
            </a:r>
          </a:p>
          <a:p>
            <a:endParaRPr lang="en-US" sz="2000" dirty="0" smtClean="0"/>
          </a:p>
          <a:p>
            <a:r>
              <a:rPr lang="en-US" sz="2000" dirty="0" smtClean="0"/>
              <a:t>North-bound Distribution of Link-State and TE information using BGP </a:t>
            </a:r>
          </a:p>
          <a:p>
            <a:pPr lvl="1"/>
            <a:r>
              <a:rPr lang="en-US" sz="2000" dirty="0">
                <a:hlinkClick r:id="rId2"/>
              </a:rPr>
              <a:t>d</a:t>
            </a:r>
            <a:r>
              <a:rPr lang="en-US" sz="2000" dirty="0" smtClean="0">
                <a:hlinkClick r:id="rId2"/>
              </a:rPr>
              <a:t>raft-ietf-idr-ls-distribution-02 </a:t>
            </a:r>
            <a:r>
              <a:rPr lang="en-US" sz="2000" dirty="0" smtClean="0"/>
              <a:t>	Stefano Previdi 		20 min. </a:t>
            </a:r>
          </a:p>
          <a:p>
            <a:pPr marL="457200" lvl="1" indent="0">
              <a:buNone/>
            </a:pPr>
            <a:endParaRPr lang="en-US" sz="2000" dirty="0" smtClean="0"/>
          </a:p>
          <a:p>
            <a:r>
              <a:rPr lang="en-US" sz="2000" dirty="0" smtClean="0"/>
              <a:t>Update on Attribute Flag Low Bits     Sue Hares  &amp; John Scudder 	30 min.</a:t>
            </a:r>
          </a:p>
          <a:p>
            <a:pPr lvl="1"/>
            <a:r>
              <a:rPr lang="en-US" sz="2000" dirty="0" smtClean="0">
                <a:hlinkClick r:id="rId3"/>
              </a:rPr>
              <a:t>draft-hares-idr-update-attrib-low-bits-fix-01 </a:t>
            </a:r>
            <a:endParaRPr lang="en-US" sz="2000" dirty="0" smtClean="0"/>
          </a:p>
          <a:p>
            <a:pPr lvl="1"/>
            <a:endParaRPr lang="en-US" sz="2000" dirty="0" smtClean="0"/>
          </a:p>
          <a:p>
            <a:r>
              <a:rPr lang="en-US" sz="2000" dirty="0" smtClean="0"/>
              <a:t>Speaker shuffling time						5 min. </a:t>
            </a:r>
          </a:p>
          <a:p>
            <a:endParaRPr lang="en-US" sz="2000" dirty="0"/>
          </a:p>
          <a:p>
            <a:r>
              <a:rPr lang="en-US" sz="2000" dirty="0" smtClean="0"/>
              <a:t>Total: </a:t>
            </a:r>
            <a:r>
              <a:rPr lang="en-US" sz="2000" dirty="0"/>
              <a:t>6</a:t>
            </a:r>
            <a:r>
              <a:rPr lang="en-US" sz="2000" dirty="0" smtClean="0"/>
              <a:t>5 minutes  	</a:t>
            </a:r>
          </a:p>
          <a:p>
            <a:endParaRPr lang="en-US" sz="2000" dirty="0" smtClean="0"/>
          </a:p>
        </p:txBody>
      </p:sp>
    </p:spTree>
    <p:extLst>
      <p:ext uri="{BB962C8B-B14F-4D97-AF65-F5344CB8AC3E}">
        <p14:creationId xmlns:p14="http://schemas.microsoft.com/office/powerpoint/2010/main" val="230695527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 outgoing </a:t>
            </a:r>
            <a:endParaRPr lang="en-US" dirty="0"/>
          </a:p>
        </p:txBody>
      </p:sp>
      <p:sp>
        <p:nvSpPr>
          <p:cNvPr id="3" name="Content Placeholder 2"/>
          <p:cNvSpPr>
            <a:spLocks noGrp="1"/>
          </p:cNvSpPr>
          <p:nvPr>
            <p:ph idx="1"/>
          </p:nvPr>
        </p:nvSpPr>
        <p:spPr>
          <a:xfrm>
            <a:off x="457200" y="1219200"/>
            <a:ext cx="8229600" cy="5410200"/>
          </a:xfrm>
        </p:spPr>
        <p:txBody>
          <a:bodyPr>
            <a:normAutofit fontScale="92500" lnSpcReduction="10000"/>
          </a:bodyPr>
          <a:lstStyle/>
          <a:p>
            <a:r>
              <a:rPr lang="en-US" dirty="0" smtClean="0"/>
              <a:t>Publishing Pending RFCs (RFC editors queue) </a:t>
            </a:r>
          </a:p>
          <a:p>
            <a:pPr lvl="1"/>
            <a:r>
              <a:rPr lang="en-US" dirty="0" smtClean="0"/>
              <a:t>Draft-ietf-idr-as0-05 </a:t>
            </a:r>
          </a:p>
          <a:p>
            <a:pPr lvl="1"/>
            <a:r>
              <a:rPr lang="en-US" dirty="0" smtClean="0"/>
              <a:t>(awaiting </a:t>
            </a:r>
            <a:r>
              <a:rPr lang="en-US" dirty="0" smtClean="0">
                <a:hlinkClick r:id="rId2"/>
              </a:rPr>
              <a:t>draft-ietf-idr-error-handling-03</a:t>
            </a:r>
            <a:r>
              <a:rPr lang="en-US" dirty="0" smtClean="0"/>
              <a:t>) </a:t>
            </a:r>
          </a:p>
          <a:p>
            <a:pPr lvl="1"/>
            <a:r>
              <a:rPr lang="en-US" smtClean="0">
                <a:hlinkClick r:id="rId3"/>
              </a:rPr>
              <a:t>draft-ietf-idr-deprecate-dpa-etal-00</a:t>
            </a:r>
            <a:endParaRPr lang="en-US" dirty="0" smtClean="0"/>
          </a:p>
          <a:p>
            <a:pPr marL="457200" lvl="1" indent="0">
              <a:buNone/>
            </a:pPr>
            <a:endParaRPr lang="en-US" dirty="0" smtClean="0"/>
          </a:p>
          <a:p>
            <a:r>
              <a:rPr lang="en-US" dirty="0" smtClean="0">
                <a:effectLst/>
              </a:rPr>
              <a:t>Submitted for IESG approval </a:t>
            </a:r>
          </a:p>
          <a:p>
            <a:pPr lvl="1"/>
            <a:r>
              <a:rPr lang="en-US" dirty="0" smtClean="0">
                <a:hlinkClick r:id="rId3"/>
              </a:rPr>
              <a:t>draf</a:t>
            </a:r>
            <a:r>
              <a:rPr lang="en-US" dirty="0" smtClean="0">
                <a:hlinkClick r:id="rId4"/>
              </a:rPr>
              <a:t>draft-ietf-idr-as-private-reservation-03</a:t>
            </a:r>
            <a:endParaRPr lang="en-US" dirty="0" smtClean="0"/>
          </a:p>
          <a:p>
            <a:r>
              <a:rPr lang="en-US" dirty="0" smtClean="0"/>
              <a:t>Passed WG last call</a:t>
            </a:r>
          </a:p>
          <a:p>
            <a:pPr lvl="1"/>
            <a:r>
              <a:rPr lang="en-US" dirty="0">
                <a:hlinkClick r:id="rId5"/>
              </a:rPr>
              <a:t>draft-ietf-idr-rfd-usable-01</a:t>
            </a:r>
            <a:endParaRPr lang="en-US" dirty="0" smtClean="0"/>
          </a:p>
          <a:p>
            <a:r>
              <a:rPr lang="en-US" dirty="0" smtClean="0"/>
              <a:t>In MIB Doctor review  (need status) </a:t>
            </a:r>
          </a:p>
          <a:p>
            <a:pPr lvl="1"/>
            <a:r>
              <a:rPr lang="en-US" dirty="0" smtClean="0"/>
              <a:t>Draft-idr-bgp4-mibv2  </a:t>
            </a:r>
          </a:p>
          <a:p>
            <a:pPr marL="457200" lvl="1" indent="0">
              <a:buNone/>
            </a:pPr>
            <a:endParaRPr lang="en-US" dirty="0" smtClean="0"/>
          </a:p>
          <a:p>
            <a:pPr lvl="1"/>
            <a:endParaRPr lang="en-US" dirty="0" smtClean="0"/>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6942795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Looking for implementations</a:t>
            </a:r>
            <a:br>
              <a:rPr lang="en-US" dirty="0" smtClean="0"/>
            </a:br>
            <a:r>
              <a:rPr lang="en-US" dirty="0" smtClean="0"/>
              <a:t>- Must have 2 to progress</a:t>
            </a:r>
            <a:endParaRPr lang="en-US" dirty="0"/>
          </a:p>
        </p:txBody>
      </p:sp>
      <p:sp>
        <p:nvSpPr>
          <p:cNvPr id="3" name="Content Placeholder 2"/>
          <p:cNvSpPr>
            <a:spLocks noGrp="1"/>
          </p:cNvSpPr>
          <p:nvPr>
            <p:ph idx="1"/>
          </p:nvPr>
        </p:nvSpPr>
        <p:spPr>
          <a:xfrm>
            <a:off x="457200" y="1600200"/>
            <a:ext cx="8229600" cy="4648200"/>
          </a:xfrm>
        </p:spPr>
        <p:txBody>
          <a:bodyPr>
            <a:normAutofit fontScale="85000" lnSpcReduction="10000"/>
          </a:bodyPr>
          <a:lstStyle/>
          <a:p>
            <a:r>
              <a:rPr lang="en-US" dirty="0" smtClean="0"/>
              <a:t>draft-ietf-idr-aigp-09</a:t>
            </a:r>
          </a:p>
          <a:p>
            <a:r>
              <a:rPr lang="en-US" dirty="0"/>
              <a:t>draft-ietf-idr-as4octet-extcomm-generic-subtype-05 </a:t>
            </a:r>
            <a:endParaRPr lang="en-US" dirty="0" smtClean="0"/>
          </a:p>
          <a:p>
            <a:r>
              <a:rPr lang="en-US" dirty="0" smtClean="0"/>
              <a:t>draft-ietf-idr-bgp-enhanced-route-refresh-03</a:t>
            </a:r>
          </a:p>
          <a:p>
            <a:r>
              <a:rPr lang="en-US" dirty="0" smtClean="0"/>
              <a:t>draft-ietf-idr-bgp-flowspec-oid-01</a:t>
            </a:r>
          </a:p>
          <a:p>
            <a:r>
              <a:rPr lang="en-US" dirty="0" smtClean="0"/>
              <a:t>draft-</a:t>
            </a:r>
            <a:r>
              <a:rPr lang="en-US" dirty="0" err="1" smtClean="0"/>
              <a:t>ietf</a:t>
            </a:r>
            <a:r>
              <a:rPr lang="en-US" dirty="0" smtClean="0"/>
              <a:t>-idr-</a:t>
            </a:r>
            <a:r>
              <a:rPr lang="en-US" dirty="0" err="1" smtClean="0"/>
              <a:t>bgp</a:t>
            </a:r>
            <a:r>
              <a:rPr lang="en-US" dirty="0" smtClean="0"/>
              <a:t>-gr-notifications-</a:t>
            </a:r>
          </a:p>
          <a:p>
            <a:r>
              <a:rPr lang="en-US" dirty="0" smtClean="0"/>
              <a:t>draft-ietf-idr-bgp-ipv6-rt-constrain-01</a:t>
            </a:r>
          </a:p>
          <a:p>
            <a:r>
              <a:rPr lang="en-US" dirty="0" smtClean="0"/>
              <a:t>Draft-ietf-idr-bgp-nh-cost-01</a:t>
            </a:r>
          </a:p>
          <a:p>
            <a:r>
              <a:rPr lang="en-US" dirty="0" smtClean="0"/>
              <a:t>draft-ietf-idr-bgp-optimal-route-reflection-02</a:t>
            </a:r>
          </a:p>
          <a:p>
            <a:r>
              <a:rPr lang="en-US" b="1" dirty="0" smtClean="0">
                <a:solidFill>
                  <a:schemeClr val="tx2"/>
                </a:solidFill>
              </a:rPr>
              <a:t>Draft-ietf-idr-bgp-mibv2-13</a:t>
            </a:r>
          </a:p>
          <a:p>
            <a:r>
              <a:rPr lang="en-US" dirty="0" smtClean="0"/>
              <a:t>draft-ietf-idr-bgp-multisession-07</a:t>
            </a:r>
            <a:endParaRPr lang="en-US" dirty="0"/>
          </a:p>
          <a:p>
            <a:endParaRPr lang="en-US" dirty="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65359213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Looking for implementations </a:t>
            </a:r>
            <a:r>
              <a:rPr lang="en-US" dirty="0"/>
              <a:t/>
            </a:r>
            <a:br>
              <a:rPr lang="en-US" dirty="0"/>
            </a:br>
            <a:r>
              <a:rPr lang="en-US" dirty="0" smtClean="0"/>
              <a:t>- Must have 2 to progress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draft-ietf-idr-custom-decision-02</a:t>
            </a:r>
          </a:p>
          <a:p>
            <a:r>
              <a:rPr lang="en-US" dirty="0" smtClean="0"/>
              <a:t>draft-ietf-idr-dynamic-cap-14</a:t>
            </a:r>
          </a:p>
          <a:p>
            <a:r>
              <a:rPr lang="en-US" dirty="0" smtClean="0"/>
              <a:t>draft-ietf-idr-enhanced-gr-02</a:t>
            </a:r>
          </a:p>
          <a:p>
            <a:r>
              <a:rPr lang="en-US" dirty="0" smtClean="0"/>
              <a:t>Draft-ietf-idr-error-handling-03</a:t>
            </a:r>
          </a:p>
          <a:p>
            <a:r>
              <a:rPr lang="en-US" dirty="0" smtClean="0"/>
              <a:t>draft-ietf-idr-ext-opt-param-02</a:t>
            </a:r>
          </a:p>
          <a:p>
            <a:r>
              <a:rPr lang="en-US" dirty="0" smtClean="0"/>
              <a:t>draft-ietf-idr-ix-bgp-route-server-02</a:t>
            </a:r>
          </a:p>
          <a:p>
            <a:r>
              <a:rPr lang="en-US" dirty="0" smtClean="0"/>
              <a:t>Draft-ietf-idr-link-bandwidth-06</a:t>
            </a:r>
          </a:p>
          <a:p>
            <a:r>
              <a:rPr lang="en-US" dirty="0" smtClean="0"/>
              <a:t>Draft-ietf-idr-reserved-extended-communities-04</a:t>
            </a:r>
          </a:p>
          <a:p>
            <a:r>
              <a:rPr lang="en-US" dirty="0" smtClean="0"/>
              <a:t>Draft-ietf-idr-sla-exchange-00 </a:t>
            </a:r>
          </a:p>
          <a:p>
            <a:endParaRPr lang="en-US" dirty="0" smtClean="0"/>
          </a:p>
          <a:p>
            <a:endParaRPr lang="en-US" dirty="0"/>
          </a:p>
        </p:txBody>
      </p:sp>
    </p:spTree>
    <p:extLst>
      <p:ext uri="{BB962C8B-B14F-4D97-AF65-F5344CB8AC3E}">
        <p14:creationId xmlns:p14="http://schemas.microsoft.com/office/powerpoint/2010/main" val="2021096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emplate>
  <TotalTime>744</TotalTime>
  <Words>943</Words>
  <Application>Microsoft Macintosh PowerPoint</Application>
  <PresentationFormat>On-screen Show (4:3)</PresentationFormat>
  <Paragraphs>96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IDR at IETF 86 </vt:lpstr>
      <vt:lpstr>Note Well</vt:lpstr>
      <vt:lpstr>Which is address to: </vt:lpstr>
      <vt:lpstr>Note Well</vt:lpstr>
      <vt:lpstr>Note Well</vt:lpstr>
      <vt:lpstr>Agenda </vt:lpstr>
      <vt:lpstr>Status  - outgoing </vt:lpstr>
      <vt:lpstr>Looking for implementations - Must have 2 to progress</vt:lpstr>
      <vt:lpstr>Looking for implementations  - Must have 2 to progress </vt:lpstr>
      <vt:lpstr>NM - MIBS</vt:lpstr>
      <vt:lpstr>Q &amp; A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IDR</dc:title>
  <dc:creator>SKH</dc:creator>
  <cp:lastModifiedBy>John Scudder</cp:lastModifiedBy>
  <cp:revision>58</cp:revision>
  <cp:lastPrinted>2012-07-30T13:01:34Z</cp:lastPrinted>
  <dcterms:created xsi:type="dcterms:W3CDTF">2012-03-24T23:18:35Z</dcterms:created>
  <dcterms:modified xsi:type="dcterms:W3CDTF">2013-03-13T03:06:01Z</dcterms:modified>
</cp:coreProperties>
</file>