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1"/>
  </p:notesMasterIdLst>
  <p:sldIdLst>
    <p:sldId id="257" r:id="rId2"/>
    <p:sldId id="263" r:id="rId3"/>
    <p:sldId id="274" r:id="rId4"/>
    <p:sldId id="265" r:id="rId5"/>
    <p:sldId id="275" r:id="rId6"/>
    <p:sldId id="270" r:id="rId7"/>
    <p:sldId id="276" r:id="rId8"/>
    <p:sldId id="271" r:id="rId9"/>
    <p:sldId id="272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09" charset="0"/>
        <a:ea typeface="ＭＳ Ｐゴシック" pitchFamily="-109" charset="-128"/>
        <a:cs typeface="ＭＳ Ｐゴシック" pitchFamily="-109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09" charset="0"/>
        <a:ea typeface="ＭＳ Ｐゴシック" pitchFamily="-109" charset="-128"/>
        <a:cs typeface="ＭＳ Ｐゴシック" pitchFamily="-109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09" charset="0"/>
        <a:ea typeface="ＭＳ Ｐゴシック" pitchFamily="-109" charset="-128"/>
        <a:cs typeface="ＭＳ Ｐゴシック" pitchFamily="-109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09" charset="0"/>
        <a:ea typeface="ＭＳ Ｐゴシック" pitchFamily="-109" charset="-128"/>
        <a:cs typeface="ＭＳ Ｐゴシック" pitchFamily="-109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09" charset="0"/>
        <a:ea typeface="ＭＳ Ｐゴシック" pitchFamily="-109" charset="-128"/>
        <a:cs typeface="ＭＳ Ｐゴシック" pitchFamily="-109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-109" charset="0"/>
        <a:ea typeface="ＭＳ Ｐゴシック" pitchFamily="-109" charset="-128"/>
        <a:cs typeface="ＭＳ Ｐゴシック" pitchFamily="-109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-109" charset="0"/>
        <a:ea typeface="ＭＳ Ｐゴシック" pitchFamily="-109" charset="-128"/>
        <a:cs typeface="ＭＳ Ｐゴシック" pitchFamily="-109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-109" charset="0"/>
        <a:ea typeface="ＭＳ Ｐゴシック" pitchFamily="-109" charset="-128"/>
        <a:cs typeface="ＭＳ Ｐゴシック" pitchFamily="-109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-109" charset="0"/>
        <a:ea typeface="ＭＳ Ｐゴシック" pitchFamily="-109" charset="-128"/>
        <a:cs typeface="ＭＳ Ｐゴシック" pitchFamily="-109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2F2"/>
    <a:srgbClr val="DCE6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432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527497E-492B-9345-9794-3096407FBC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4381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9" charset="0"/>
        <a:ea typeface="ＭＳ Ｐゴシック" pitchFamily="-109" charset="-128"/>
        <a:cs typeface="ＭＳ Ｐゴシック" pitchFamily="-10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9" charset="0"/>
        <a:ea typeface="ＭＳ Ｐゴシック" pitchFamily="-10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9" charset="0"/>
        <a:ea typeface="ＭＳ Ｐゴシック" pitchFamily="-10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9" charset="0"/>
        <a:ea typeface="ＭＳ Ｐゴシック" pitchFamily="-10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9" charset="0"/>
        <a:ea typeface="ＭＳ Ｐゴシック" pitchFamily="-109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1D1AFB-9559-9D40-94BC-24C699CBCCBA}" type="slidenum">
              <a:rPr lang="en-US"/>
              <a:pPr/>
              <a:t>1</a:t>
            </a:fld>
            <a:endParaRPr lang="en-US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BF2D9C8-12A4-6A4C-A62C-1FD5B3CAA7B7}" type="slidenum">
              <a:rPr lang="en-US"/>
              <a:pPr/>
              <a:t>2</a:t>
            </a:fld>
            <a:endParaRPr 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E7881-4A5B-7A48-8909-5323989CC35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BC60FB-2F22-AC40-A7DB-4F09F36B306F}" type="slidenum">
              <a:rPr lang="en-US"/>
              <a:pPr/>
              <a:t>4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BC60FB-2F22-AC40-A7DB-4F09F36B306F}" type="slidenum">
              <a:rPr lang="en-US"/>
              <a:pPr/>
              <a:t>5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7A0DFD4-3FE4-C94B-A188-3092D17AA814}" type="slidenum">
              <a:rPr lang="en-US"/>
              <a:pPr/>
              <a:t>6</a:t>
            </a:fld>
            <a:endParaRPr 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375829B-C06D-EC4A-9321-2B9400CFE010}" type="slidenum">
              <a:rPr lang="en-US"/>
              <a:pPr/>
              <a:t>7</a:t>
            </a:fld>
            <a:endParaRPr lang="en-US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375829B-C06D-EC4A-9321-2B9400CFE010}" type="slidenum">
              <a:rPr lang="en-US"/>
              <a:pPr/>
              <a:t>8</a:t>
            </a:fld>
            <a:endParaRPr lang="en-US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E5593E-AC3B-7D4F-B2FF-59F9CAA3916B}" type="slidenum">
              <a:rPr lang="en-US"/>
              <a:pPr/>
              <a:t>9</a:t>
            </a:fld>
            <a:endParaRPr lang="en-US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1CE0C-0E8A-D045-94D8-D9D9EA0DC2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1524000"/>
            <a:ext cx="88392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2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6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8312F85-B760-C743-B801-7C27BA96B7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8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800000"/>
          </a:solidFill>
          <a:latin typeface="Arial" pitchFamily="-109" charset="0"/>
          <a:ea typeface="ＭＳ Ｐゴシック" pitchFamily="-109" charset="-128"/>
          <a:cs typeface="ＭＳ Ｐゴシック" pitchFamily="-109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800000"/>
          </a:solidFill>
          <a:latin typeface="Arial" pitchFamily="-109" charset="0"/>
          <a:ea typeface="ＭＳ Ｐゴシック" pitchFamily="-109" charset="-128"/>
          <a:cs typeface="ＭＳ Ｐゴシック" pitchFamily="-109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800000"/>
          </a:solidFill>
          <a:latin typeface="Arial" pitchFamily="-109" charset="0"/>
          <a:ea typeface="ＭＳ Ｐゴシック" pitchFamily="-109" charset="-128"/>
          <a:cs typeface="ＭＳ Ｐゴシック" pitchFamily="-109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800000"/>
          </a:solidFill>
          <a:latin typeface="Arial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9" charset="0"/>
          <a:ea typeface="ＭＳ Ｐゴシック" pitchFamily="-109" charset="-128"/>
          <a:cs typeface="ＭＳ Ｐゴシック" pitchFamily="-109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9" charset="0"/>
          <a:ea typeface="ＭＳ Ｐゴシック" pitchFamily="-109" charset="-128"/>
          <a:cs typeface="ＭＳ Ｐゴシック" pitchFamily="-109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9" charset="0"/>
          <a:ea typeface="ＭＳ Ｐゴシック" pitchFamily="-109" charset="-128"/>
          <a:cs typeface="ＭＳ Ｐゴシック" pitchFamily="-109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9" charset="0"/>
          <a:ea typeface="ＭＳ Ｐゴシック" pitchFamily="-109" charset="-128"/>
          <a:cs typeface="ＭＳ Ｐゴシック" pitchFamily="-109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idx="1"/>
          </p:nvPr>
        </p:nvSpPr>
        <p:spPr>
          <a:xfrm>
            <a:off x="609600" y="304800"/>
            <a:ext cx="7772400" cy="5791200"/>
          </a:xfrm>
        </p:spPr>
        <p:txBody>
          <a:bodyPr>
            <a:normAutofit lnSpcReduction="10000"/>
          </a:bodyPr>
          <a:lstStyle/>
          <a:p>
            <a:pPr eaLnBrk="1" hangingPunct="1">
              <a:buFontTx/>
              <a:buNone/>
            </a:pPr>
            <a:r>
              <a:rPr lang="en-US" sz="4000" b="1" dirty="0" smtClean="0">
                <a:solidFill>
                  <a:srgbClr val="800000"/>
                </a:solidFill>
              </a:rPr>
              <a:t>draft-ietf-idr-ls-distribution-02</a:t>
            </a:r>
          </a:p>
          <a:p>
            <a:pPr eaLnBrk="1" hangingPunct="1">
              <a:buFontTx/>
              <a:buNone/>
            </a:pPr>
            <a:endParaRPr lang="en-US" sz="5400" dirty="0" smtClean="0"/>
          </a:p>
          <a:p>
            <a:pPr eaLnBrk="1" hangingPunct="1">
              <a:buFontTx/>
              <a:buNone/>
            </a:pPr>
            <a:r>
              <a:rPr lang="en-US" sz="2000" dirty="0" smtClean="0"/>
              <a:t>		</a:t>
            </a:r>
            <a:r>
              <a:rPr lang="en-US" sz="2000" dirty="0" err="1" smtClean="0"/>
              <a:t>Hannes</a:t>
            </a:r>
            <a:r>
              <a:rPr lang="en-US" sz="2000" dirty="0" smtClean="0"/>
              <a:t> </a:t>
            </a:r>
            <a:r>
              <a:rPr lang="en-US" sz="2000" dirty="0" err="1" smtClean="0"/>
              <a:t>Gredler</a:t>
            </a:r>
            <a:r>
              <a:rPr lang="en-US" sz="2000" dirty="0" smtClean="0"/>
              <a:t> – </a:t>
            </a:r>
            <a:r>
              <a:rPr lang="en-US" sz="2000" dirty="0" err="1" smtClean="0"/>
              <a:t>hannes@juniper.net</a:t>
            </a:r>
            <a:endParaRPr lang="en-US" sz="2000" dirty="0" smtClean="0"/>
          </a:p>
          <a:p>
            <a:pPr eaLnBrk="1" hangingPunct="1">
              <a:buFontTx/>
              <a:buNone/>
            </a:pPr>
            <a:r>
              <a:rPr lang="en-US" sz="2000" dirty="0" smtClean="0"/>
              <a:t>		Jan </a:t>
            </a:r>
            <a:r>
              <a:rPr lang="en-US" sz="2000" dirty="0" err="1" smtClean="0"/>
              <a:t>Medved</a:t>
            </a:r>
            <a:r>
              <a:rPr lang="en-US" sz="2000" dirty="0" smtClean="0"/>
              <a:t> – </a:t>
            </a:r>
            <a:r>
              <a:rPr lang="en-US" sz="2000" dirty="0" err="1" smtClean="0"/>
              <a:t>jmedved@juniper.net</a:t>
            </a:r>
            <a:endParaRPr lang="en-US" sz="2000" dirty="0" smtClean="0"/>
          </a:p>
          <a:p>
            <a:pPr eaLnBrk="1" hangingPunct="1">
              <a:buFontTx/>
              <a:buNone/>
            </a:pPr>
            <a:r>
              <a:rPr lang="en-US" sz="2000" dirty="0" smtClean="0"/>
              <a:t>		Stefano </a:t>
            </a:r>
            <a:r>
              <a:rPr lang="en-US" sz="2000" dirty="0" err="1" smtClean="0"/>
              <a:t>Previdi</a:t>
            </a:r>
            <a:r>
              <a:rPr lang="en-US" sz="2000" dirty="0" smtClean="0"/>
              <a:t> – </a:t>
            </a:r>
            <a:r>
              <a:rPr lang="en-US" sz="2000" dirty="0" err="1" smtClean="0"/>
              <a:t>sprevidi@cisco.com</a:t>
            </a:r>
            <a:endParaRPr lang="en-US" sz="2000" dirty="0" smtClean="0"/>
          </a:p>
          <a:p>
            <a:pPr eaLnBrk="1" hangingPunct="1">
              <a:buNone/>
            </a:pPr>
            <a:r>
              <a:rPr lang="en-US" sz="2000" dirty="0" smtClean="0"/>
              <a:t>		Adrian Farrell – </a:t>
            </a:r>
            <a:r>
              <a:rPr lang="en-US" sz="2000" dirty="0" err="1" smtClean="0"/>
              <a:t>adrian@olddog.co.uk</a:t>
            </a:r>
            <a:endParaRPr lang="en-US" sz="2000" dirty="0" smtClean="0"/>
          </a:p>
          <a:p>
            <a:pPr eaLnBrk="1" hangingPunct="1">
              <a:buNone/>
            </a:pPr>
            <a:r>
              <a:rPr lang="en-US" sz="2000" dirty="0" smtClean="0"/>
              <a:t>		</a:t>
            </a:r>
            <a:r>
              <a:rPr lang="en-US" sz="2000" dirty="0" err="1" smtClean="0"/>
              <a:t>Saikat</a:t>
            </a:r>
            <a:r>
              <a:rPr lang="en-US" sz="2000" dirty="0" smtClean="0"/>
              <a:t> Ray – sairay@cisco.com</a:t>
            </a:r>
          </a:p>
          <a:p>
            <a:pPr eaLnBrk="1" hangingPunct="1">
              <a:buFontTx/>
              <a:buNone/>
            </a:pPr>
            <a:endParaRPr lang="en-US" sz="2000" dirty="0" smtClean="0"/>
          </a:p>
          <a:p>
            <a:pPr eaLnBrk="1" hangingPunct="1">
              <a:buFontTx/>
              <a:buNone/>
            </a:pPr>
            <a:r>
              <a:rPr lang="en-US" sz="2000" dirty="0" smtClean="0"/>
              <a:t>Thanks to: </a:t>
            </a:r>
          </a:p>
          <a:p>
            <a:pPr eaLnBrk="1" hangingPunct="1">
              <a:buFontTx/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Nischal</a:t>
            </a:r>
            <a:r>
              <a:rPr lang="en-US" sz="2000" dirty="0" smtClean="0"/>
              <a:t> </a:t>
            </a:r>
            <a:r>
              <a:rPr lang="en-US" sz="2000" dirty="0" err="1" smtClean="0"/>
              <a:t>Sheth</a:t>
            </a:r>
            <a:r>
              <a:rPr lang="en-US" sz="2000" dirty="0" smtClean="0"/>
              <a:t>, Alia Atlas, David Ward, Derek </a:t>
            </a:r>
            <a:r>
              <a:rPr lang="en-US" sz="2000" dirty="0" err="1" smtClean="0"/>
              <a:t>Yeung</a:t>
            </a:r>
            <a:r>
              <a:rPr lang="en-US" sz="2000" dirty="0" smtClean="0"/>
              <a:t>, </a:t>
            </a:r>
            <a:r>
              <a:rPr lang="en-US" sz="2000" dirty="0" err="1" smtClean="0"/>
              <a:t>Murtuza</a:t>
            </a:r>
            <a:r>
              <a:rPr lang="en-US" sz="2000" dirty="0" smtClean="0"/>
              <a:t> </a:t>
            </a:r>
            <a:r>
              <a:rPr lang="en-US" sz="2000" dirty="0" err="1" smtClean="0"/>
              <a:t>Lightwala</a:t>
            </a:r>
            <a:r>
              <a:rPr lang="en-US" sz="2000" dirty="0" smtClean="0"/>
              <a:t>, John Scudder, </a:t>
            </a:r>
            <a:r>
              <a:rPr lang="en-US" sz="2000" dirty="0" err="1" smtClean="0"/>
              <a:t>Kaliraj</a:t>
            </a:r>
            <a:r>
              <a:rPr lang="en-US" sz="2000" dirty="0" smtClean="0"/>
              <a:t> </a:t>
            </a:r>
            <a:r>
              <a:rPr lang="en-US" sz="2000" dirty="0" err="1" smtClean="0"/>
              <a:t>Vairavakkalai</a:t>
            </a:r>
            <a:r>
              <a:rPr lang="en-US" sz="2000" dirty="0" smtClean="0"/>
              <a:t>, Les Ginsberg, </a:t>
            </a:r>
            <a:r>
              <a:rPr lang="en-US" sz="2000" dirty="0" err="1" smtClean="0"/>
              <a:t>Liem</a:t>
            </a:r>
            <a:r>
              <a:rPr lang="en-US" sz="2000" dirty="0" smtClean="0"/>
              <a:t> Nguyen, Manish </a:t>
            </a:r>
            <a:r>
              <a:rPr lang="en-US" sz="2000" dirty="0" err="1" smtClean="0"/>
              <a:t>Bhardwaj</a:t>
            </a:r>
            <a:r>
              <a:rPr lang="en-US" sz="2000" dirty="0" smtClean="0"/>
              <a:t>, Mike </a:t>
            </a:r>
            <a:r>
              <a:rPr lang="en-US" sz="2000" dirty="0" err="1" smtClean="0"/>
              <a:t>Shand</a:t>
            </a:r>
            <a:r>
              <a:rPr lang="en-US" sz="2000" dirty="0" smtClean="0"/>
              <a:t>, Peter </a:t>
            </a:r>
            <a:r>
              <a:rPr lang="en-US" sz="2000" dirty="0" err="1" smtClean="0"/>
              <a:t>Psenak</a:t>
            </a:r>
            <a:r>
              <a:rPr lang="en-US" sz="2000" dirty="0" smtClean="0"/>
              <a:t>, Rex Fernando, Richard </a:t>
            </a:r>
            <a:r>
              <a:rPr lang="en-US" sz="2000" dirty="0" err="1" smtClean="0"/>
              <a:t>Woundy</a:t>
            </a:r>
            <a:r>
              <a:rPr lang="en-US" sz="2000" dirty="0" smtClean="0"/>
              <a:t>, Steven </a:t>
            </a:r>
            <a:r>
              <a:rPr lang="en-US" sz="2000" dirty="0" err="1" smtClean="0"/>
              <a:t>Luong</a:t>
            </a:r>
            <a:r>
              <a:rPr lang="en-US" sz="2000" dirty="0" smtClean="0"/>
              <a:t>, </a:t>
            </a:r>
            <a:r>
              <a:rPr lang="en-US" sz="2000" dirty="0" err="1" smtClean="0"/>
              <a:t>Tamas</a:t>
            </a:r>
            <a:r>
              <a:rPr lang="en-US" sz="2000" dirty="0" smtClean="0"/>
              <a:t> </a:t>
            </a:r>
            <a:r>
              <a:rPr lang="en-US" sz="2000" dirty="0" err="1" smtClean="0"/>
              <a:t>Mondal</a:t>
            </a:r>
            <a:r>
              <a:rPr lang="en-US" sz="2000" dirty="0" smtClean="0"/>
              <a:t>, </a:t>
            </a:r>
            <a:r>
              <a:rPr lang="en-US" sz="2000" dirty="0" err="1" smtClean="0"/>
              <a:t>Waqas</a:t>
            </a:r>
            <a:r>
              <a:rPr lang="en-US" sz="2000" dirty="0" smtClean="0"/>
              <a:t> </a:t>
            </a:r>
            <a:r>
              <a:rPr lang="en-US" sz="2000" dirty="0" err="1" smtClean="0"/>
              <a:t>Alam</a:t>
            </a:r>
            <a:r>
              <a:rPr lang="en-US" sz="2000" dirty="0" smtClean="0"/>
              <a:t>, </a:t>
            </a:r>
            <a:r>
              <a:rPr lang="en-US" sz="2000" dirty="0" err="1" smtClean="0"/>
              <a:t>Vipin</a:t>
            </a:r>
            <a:r>
              <a:rPr lang="en-US" sz="2000" dirty="0" smtClean="0"/>
              <a:t> Kumar, </a:t>
            </a:r>
            <a:r>
              <a:rPr lang="en-US" sz="2000" dirty="0" err="1" smtClean="0"/>
              <a:t>Naiming</a:t>
            </a:r>
            <a:r>
              <a:rPr lang="en-US" sz="2000" dirty="0" smtClean="0"/>
              <a:t> </a:t>
            </a:r>
            <a:r>
              <a:rPr lang="en-US" sz="2000" dirty="0" err="1" smtClean="0"/>
              <a:t>Shen</a:t>
            </a:r>
            <a:r>
              <a:rPr lang="en-US" sz="2000" dirty="0" smtClean="0"/>
              <a:t> and </a:t>
            </a:r>
            <a:r>
              <a:rPr lang="en-US" sz="2000" dirty="0" err="1" smtClean="0"/>
              <a:t>Yakov</a:t>
            </a:r>
            <a:r>
              <a:rPr lang="en-US" sz="2000" dirty="0" smtClean="0"/>
              <a:t> </a:t>
            </a:r>
            <a:r>
              <a:rPr lang="en-US" sz="2000" dirty="0" err="1" smtClean="0"/>
              <a:t>Rekhter</a:t>
            </a:r>
            <a:endParaRPr lang="en-US" sz="2000" dirty="0" smtClean="0"/>
          </a:p>
          <a:p>
            <a:pPr eaLnBrk="1" hangingPunct="1">
              <a:buFontTx/>
              <a:buNone/>
            </a:pPr>
            <a:endParaRPr lang="en-US" sz="2000" dirty="0" smtClean="0"/>
          </a:p>
        </p:txBody>
      </p:sp>
      <p:sp>
        <p:nvSpPr>
          <p:cNvPr id="5" name="Rectangle 4"/>
          <p:cNvSpPr txBox="1">
            <a:spLocks noChangeArrowheads="1"/>
          </p:cNvSpPr>
          <p:nvPr/>
        </p:nvSpPr>
        <p:spPr bwMode="auto">
          <a:xfrm>
            <a:off x="381000" y="6324600"/>
            <a:ext cx="8534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eaLnBrk="1" hangingPunct="1">
              <a:spcBef>
                <a:spcPct val="20000"/>
              </a:spcBef>
              <a:defRPr/>
            </a:pPr>
            <a:r>
              <a:rPr lang="en-US" sz="2000" b="1" dirty="0" smtClean="0">
                <a:solidFill>
                  <a:srgbClr val="800000"/>
                </a:solidFill>
              </a:rPr>
              <a:t>IETF 86                                                                     Orlando, March 2013</a:t>
            </a:r>
            <a:endParaRPr lang="en-US" sz="2000" b="1" kern="0" dirty="0">
              <a:solidFill>
                <a:srgbClr val="800000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draft-ietf-idr-ls-distribution-02</a:t>
            </a:r>
            <a:endParaRPr lang="en-US" dirty="0" smtClean="0"/>
          </a:p>
        </p:txBody>
      </p:sp>
      <p:sp>
        <p:nvSpPr>
          <p:cNvPr id="6147" name="Rectangle 4"/>
          <p:cNvSpPr>
            <a:spLocks noGrp="1" noChangeArrowheads="1"/>
          </p:cNvSpPr>
          <p:nvPr>
            <p:ph idx="1"/>
          </p:nvPr>
        </p:nvSpPr>
        <p:spPr>
          <a:xfrm>
            <a:off x="152400" y="1524000"/>
            <a:ext cx="8839200" cy="5029200"/>
          </a:xfrm>
        </p:spPr>
        <p:txBody>
          <a:bodyPr>
            <a:noAutofit/>
          </a:bodyPr>
          <a:lstStyle/>
          <a:p>
            <a:r>
              <a:rPr lang="en-US" sz="2000" dirty="0" smtClean="0"/>
              <a:t>Scope:</a:t>
            </a:r>
          </a:p>
          <a:p>
            <a:pPr lvl="1"/>
            <a:r>
              <a:rPr lang="en-US" sz="1600" dirty="0" smtClean="0"/>
              <a:t>Advertisement of link-state topology information in new BGP </a:t>
            </a:r>
            <a:r>
              <a:rPr lang="en-US" sz="1600" dirty="0" err="1" smtClean="0"/>
              <a:t>NLRIs</a:t>
            </a:r>
            <a:r>
              <a:rPr lang="en-US" sz="1600" dirty="0" smtClean="0"/>
              <a:t> and Attributes</a:t>
            </a:r>
          </a:p>
          <a:p>
            <a:pPr lvl="1"/>
            <a:r>
              <a:rPr lang="en-US" sz="1600" dirty="0" smtClean="0"/>
              <a:t>Definition of a common topology abstraction model for carrying both OSPF and/or ISIS original </a:t>
            </a:r>
            <a:r>
              <a:rPr lang="en-US" sz="1600" dirty="0" err="1" smtClean="0"/>
              <a:t>LSDBs</a:t>
            </a:r>
            <a:endParaRPr lang="en-US" sz="1600" dirty="0" smtClean="0"/>
          </a:p>
          <a:p>
            <a:pPr lvl="1"/>
            <a:r>
              <a:rPr lang="en-US" sz="1600" dirty="0" smtClean="0"/>
              <a:t>Deliver topology information to topology servers, orchestration elements, ALTO servers, etc, residing outside the routing layer and requiring network topology information</a:t>
            </a:r>
          </a:p>
          <a:p>
            <a:pPr lvl="1"/>
            <a:r>
              <a:rPr lang="en-US" sz="1600" dirty="0" smtClean="0"/>
              <a:t>Allow the manipulation of topology information through aggregation, hiding, abstraction, etc.</a:t>
            </a:r>
          </a:p>
          <a:p>
            <a:pPr lvl="1"/>
            <a:r>
              <a:rPr lang="en-US" sz="1600" dirty="0" smtClean="0"/>
              <a:t>Allow a topology server to reconstruct the end-to-end topology view based on multiple BGP-LS feeds.</a:t>
            </a:r>
          </a:p>
          <a:p>
            <a:pPr lvl="1"/>
            <a:endParaRPr lang="en-US" sz="1600" dirty="0" smtClean="0"/>
          </a:p>
          <a:p>
            <a:r>
              <a:rPr lang="en-US" sz="2000" dirty="0" smtClean="0"/>
              <a:t>Out of scope:</a:t>
            </a:r>
          </a:p>
          <a:p>
            <a:pPr lvl="1"/>
            <a:r>
              <a:rPr lang="en-US" sz="1600" dirty="0" smtClean="0"/>
              <a:t>Leak link-state information back into the routing layer</a:t>
            </a:r>
          </a:p>
          <a:p>
            <a:pPr lvl="1"/>
            <a:r>
              <a:rPr lang="en-US" sz="1600" dirty="0" smtClean="0"/>
              <a:t>Use BGP-LS for installing state into routers</a:t>
            </a:r>
          </a:p>
          <a:p>
            <a:pPr lvl="1"/>
            <a:endParaRPr lang="en-US" sz="1600" dirty="0" smtClean="0"/>
          </a:p>
          <a:p>
            <a:r>
              <a:rPr lang="en-US" sz="2000" dirty="0" smtClean="0"/>
              <a:t>Details on Motivation and Applicability of BGP-LS are explained in Section 2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52"/>
          <p:cNvGrpSpPr/>
          <p:nvPr/>
        </p:nvGrpSpPr>
        <p:grpSpPr>
          <a:xfrm>
            <a:off x="183325" y="5299120"/>
            <a:ext cx="2684117" cy="1402842"/>
            <a:chOff x="1165299" y="4857886"/>
            <a:chExt cx="2684117" cy="1402842"/>
          </a:xfrm>
        </p:grpSpPr>
        <p:sp>
          <p:nvSpPr>
            <p:cNvPr id="58" name="Rounded Rectangle 57"/>
            <p:cNvSpPr/>
            <p:nvPr/>
          </p:nvSpPr>
          <p:spPr bwMode="auto">
            <a:xfrm>
              <a:off x="1165299" y="4857886"/>
              <a:ext cx="2684117" cy="1402842"/>
            </a:xfrm>
            <a:prstGeom prst="roundRect">
              <a:avLst>
                <a:gd name="adj" fmla="val 9587"/>
              </a:avLst>
            </a:prstGeom>
            <a:solidFill>
              <a:schemeClr val="tx1">
                <a:lumMod val="75000"/>
                <a:alpha val="55000"/>
              </a:schemeClr>
            </a:solidFill>
            <a:ln w="9525" cap="flat" cmpd="sng" algn="ctr">
              <a:solidFill>
                <a:schemeClr val="tx1">
                  <a:lumMod val="40000"/>
                  <a:lumOff val="6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lIns="0" tIns="41061" rIns="0" bIns="0"/>
            <a:lstStyle/>
            <a:p>
              <a:pPr defTabSz="814388" eaLnBrk="0" hangingPunct="0">
                <a:lnSpc>
                  <a:spcPct val="90000"/>
                </a:lnSpc>
                <a:defRPr/>
              </a:pPr>
              <a:endParaRPr lang="en-US" sz="800" b="1">
                <a:latin typeface="Arial" pitchFamily="-112" charset="0"/>
              </a:endParaRPr>
            </a:p>
          </p:txBody>
        </p:sp>
        <p:grpSp>
          <p:nvGrpSpPr>
            <p:cNvPr id="3" name="Group 73"/>
            <p:cNvGrpSpPr/>
            <p:nvPr/>
          </p:nvGrpSpPr>
          <p:grpSpPr>
            <a:xfrm>
              <a:off x="1414078" y="4962644"/>
              <a:ext cx="2138015" cy="1224661"/>
              <a:chOff x="5593383" y="3127087"/>
              <a:chExt cx="1537879" cy="760390"/>
            </a:xfrm>
          </p:grpSpPr>
          <p:cxnSp>
            <p:nvCxnSpPr>
              <p:cNvPr id="62" name="Straight Connector 61"/>
              <p:cNvCxnSpPr/>
              <p:nvPr/>
            </p:nvCxnSpPr>
            <p:spPr>
              <a:xfrm rot="10800000">
                <a:off x="5865779" y="3286602"/>
                <a:ext cx="1021272" cy="445198"/>
              </a:xfrm>
              <a:prstGeom prst="line">
                <a:avLst/>
              </a:prstGeom>
              <a:ln w="19050">
                <a:solidFill>
                  <a:schemeClr val="tx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/>
              <p:nvPr/>
            </p:nvCxnSpPr>
            <p:spPr>
              <a:xfrm rot="10800000" flipV="1">
                <a:off x="5852685" y="3260413"/>
                <a:ext cx="1021273" cy="445197"/>
              </a:xfrm>
              <a:prstGeom prst="line">
                <a:avLst/>
              </a:prstGeom>
              <a:ln w="19050">
                <a:solidFill>
                  <a:schemeClr val="tx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64" name="Picture 37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5593383" y="3127087"/>
                <a:ext cx="533400" cy="3143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65" name="Picture 37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6594180" y="3127087"/>
                <a:ext cx="533400" cy="3143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66" name="Picture 37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6597862" y="3574739"/>
                <a:ext cx="533400" cy="3127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68" name="Picture 37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5597083" y="3574739"/>
                <a:ext cx="533400" cy="3127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cxnSp>
            <p:nvCxnSpPr>
              <p:cNvPr id="69" name="Straight Connector 68"/>
              <p:cNvCxnSpPr>
                <a:stCxn id="66" idx="1"/>
                <a:endCxn id="68" idx="3"/>
              </p:cNvCxnSpPr>
              <p:nvPr/>
            </p:nvCxnSpPr>
            <p:spPr>
              <a:xfrm rot="10800000">
                <a:off x="6130484" y="3731108"/>
                <a:ext cx="467379" cy="1588"/>
              </a:xfrm>
              <a:prstGeom prst="line">
                <a:avLst/>
              </a:prstGeom>
              <a:ln w="19050">
                <a:solidFill>
                  <a:schemeClr val="tx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>
                <a:stCxn id="65" idx="1"/>
                <a:endCxn id="64" idx="3"/>
              </p:cNvCxnSpPr>
              <p:nvPr/>
            </p:nvCxnSpPr>
            <p:spPr>
              <a:xfrm rot="10800000">
                <a:off x="6126784" y="3284250"/>
                <a:ext cx="467397" cy="1588"/>
              </a:xfrm>
              <a:prstGeom prst="line">
                <a:avLst/>
              </a:prstGeom>
              <a:ln w="19050">
                <a:solidFill>
                  <a:schemeClr val="tx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>
                <a:stCxn id="65" idx="2"/>
                <a:endCxn id="66" idx="0"/>
              </p:cNvCxnSpPr>
              <p:nvPr/>
            </p:nvCxnSpPr>
            <p:spPr>
              <a:xfrm rot="16200000" flipH="1">
                <a:off x="6796058" y="3506234"/>
                <a:ext cx="133327" cy="3682"/>
              </a:xfrm>
              <a:prstGeom prst="line">
                <a:avLst/>
              </a:prstGeom>
              <a:ln w="19050">
                <a:solidFill>
                  <a:schemeClr val="tx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>
                <a:stCxn id="68" idx="0"/>
                <a:endCxn id="64" idx="2"/>
              </p:cNvCxnSpPr>
              <p:nvPr/>
            </p:nvCxnSpPr>
            <p:spPr>
              <a:xfrm rot="16200000" flipV="1">
                <a:off x="5795270" y="3506226"/>
                <a:ext cx="133327" cy="3700"/>
              </a:xfrm>
              <a:prstGeom prst="line">
                <a:avLst/>
              </a:prstGeom>
              <a:ln w="19050">
                <a:solidFill>
                  <a:schemeClr val="tx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74" name="Straight Connector 73"/>
          <p:cNvCxnSpPr/>
          <p:nvPr/>
        </p:nvCxnSpPr>
        <p:spPr>
          <a:xfrm rot="10800000">
            <a:off x="2564995" y="5656997"/>
            <a:ext cx="3867477" cy="3643"/>
          </a:xfrm>
          <a:prstGeom prst="line">
            <a:avLst/>
          </a:prstGeom>
          <a:ln w="19050"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rot="10800000">
            <a:off x="2570112" y="6376690"/>
            <a:ext cx="3867503" cy="3644"/>
          </a:xfrm>
          <a:prstGeom prst="line">
            <a:avLst/>
          </a:prstGeom>
          <a:ln w="19050"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1859238" y="5233650"/>
            <a:ext cx="683726" cy="400110"/>
          </a:xfrm>
          <a:prstGeom prst="rect">
            <a:avLst/>
          </a:prstGeom>
          <a:solidFill>
            <a:srgbClr val="800000"/>
          </a:solidFill>
          <a:ln>
            <a:solidFill>
              <a:srgbClr val="0096D6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b="1" dirty="0" smtClean="0">
                <a:solidFill>
                  <a:srgbClr val="FFFFFF"/>
                </a:solidFill>
              </a:rPr>
              <a:t>BGP-LS </a:t>
            </a:r>
            <a:br>
              <a:rPr lang="en-US" sz="1000" b="1" dirty="0" smtClean="0">
                <a:solidFill>
                  <a:srgbClr val="FFFFFF"/>
                </a:solidFill>
              </a:rPr>
            </a:br>
            <a:r>
              <a:rPr lang="en-US" sz="1000" b="1" dirty="0" smtClean="0">
                <a:solidFill>
                  <a:srgbClr val="FFFFFF"/>
                </a:solidFill>
              </a:rPr>
              <a:t>Speaker</a:t>
            </a:r>
            <a:endParaRPr lang="en-US" sz="1000" b="1" dirty="0">
              <a:solidFill>
                <a:srgbClr val="FFFFFF"/>
              </a:solidFill>
            </a:endParaRPr>
          </a:p>
        </p:txBody>
      </p:sp>
      <p:grpSp>
        <p:nvGrpSpPr>
          <p:cNvPr id="5" name="Group 414"/>
          <p:cNvGrpSpPr/>
          <p:nvPr/>
        </p:nvGrpSpPr>
        <p:grpSpPr>
          <a:xfrm>
            <a:off x="3203149" y="5294392"/>
            <a:ext cx="2684117" cy="1402842"/>
            <a:chOff x="3203148" y="4853158"/>
            <a:chExt cx="2684117" cy="1402842"/>
          </a:xfrm>
        </p:grpSpPr>
        <p:sp>
          <p:nvSpPr>
            <p:cNvPr id="80" name="Rounded Rectangle 79"/>
            <p:cNvSpPr/>
            <p:nvPr/>
          </p:nvSpPr>
          <p:spPr bwMode="auto">
            <a:xfrm>
              <a:off x="3203148" y="4853158"/>
              <a:ext cx="2684117" cy="1402842"/>
            </a:xfrm>
            <a:prstGeom prst="roundRect">
              <a:avLst>
                <a:gd name="adj" fmla="val 9587"/>
              </a:avLst>
            </a:prstGeom>
            <a:solidFill>
              <a:schemeClr val="tx1">
                <a:lumMod val="75000"/>
                <a:alpha val="55000"/>
              </a:schemeClr>
            </a:solidFill>
            <a:ln w="9525" cap="flat" cmpd="sng" algn="ctr">
              <a:solidFill>
                <a:schemeClr val="tx1">
                  <a:lumMod val="40000"/>
                  <a:lumOff val="6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lIns="0" tIns="41061" rIns="0" bIns="0"/>
            <a:lstStyle/>
            <a:p>
              <a:pPr defTabSz="814388" eaLnBrk="0" hangingPunct="0">
                <a:lnSpc>
                  <a:spcPct val="90000"/>
                </a:lnSpc>
                <a:defRPr/>
              </a:pPr>
              <a:endParaRPr lang="en-US" sz="800" b="1">
                <a:latin typeface="Arial" pitchFamily="-112" charset="0"/>
              </a:endParaRPr>
            </a:p>
          </p:txBody>
        </p:sp>
        <p:grpSp>
          <p:nvGrpSpPr>
            <p:cNvPr id="6" name="Group 73"/>
            <p:cNvGrpSpPr/>
            <p:nvPr/>
          </p:nvGrpSpPr>
          <p:grpSpPr>
            <a:xfrm>
              <a:off x="3451929" y="4957916"/>
              <a:ext cx="2138015" cy="1224661"/>
              <a:chOff x="5593383" y="3127087"/>
              <a:chExt cx="1537879" cy="760390"/>
            </a:xfrm>
          </p:grpSpPr>
          <p:cxnSp>
            <p:nvCxnSpPr>
              <p:cNvPr id="96" name="Straight Connector 95"/>
              <p:cNvCxnSpPr/>
              <p:nvPr/>
            </p:nvCxnSpPr>
            <p:spPr>
              <a:xfrm rot="10800000">
                <a:off x="5865779" y="3286602"/>
                <a:ext cx="1021272" cy="445198"/>
              </a:xfrm>
              <a:prstGeom prst="line">
                <a:avLst/>
              </a:prstGeom>
              <a:ln w="19050">
                <a:solidFill>
                  <a:schemeClr val="tx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/>
              <p:nvPr/>
            </p:nvCxnSpPr>
            <p:spPr>
              <a:xfrm rot="10800000" flipV="1">
                <a:off x="5852685" y="3260413"/>
                <a:ext cx="1021273" cy="445197"/>
              </a:xfrm>
              <a:prstGeom prst="line">
                <a:avLst/>
              </a:prstGeom>
              <a:ln w="19050">
                <a:solidFill>
                  <a:schemeClr val="tx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101" name="Picture 37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5593383" y="3127087"/>
                <a:ext cx="533400" cy="3143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3" name="Picture 37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6594180" y="3127087"/>
                <a:ext cx="533400" cy="3143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4" name="Picture 37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6597862" y="3574739"/>
                <a:ext cx="533400" cy="3127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5" name="Picture 37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5597083" y="3574739"/>
                <a:ext cx="533400" cy="3127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cxnSp>
            <p:nvCxnSpPr>
              <p:cNvPr id="106" name="Straight Connector 105"/>
              <p:cNvCxnSpPr>
                <a:stCxn id="104" idx="1"/>
                <a:endCxn id="105" idx="3"/>
              </p:cNvCxnSpPr>
              <p:nvPr/>
            </p:nvCxnSpPr>
            <p:spPr>
              <a:xfrm rot="10800000">
                <a:off x="6130484" y="3731108"/>
                <a:ext cx="467379" cy="1588"/>
              </a:xfrm>
              <a:prstGeom prst="line">
                <a:avLst/>
              </a:prstGeom>
              <a:ln w="19050">
                <a:solidFill>
                  <a:schemeClr val="tx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/>
              <p:cNvCxnSpPr>
                <a:stCxn id="103" idx="1"/>
                <a:endCxn id="101" idx="3"/>
              </p:cNvCxnSpPr>
              <p:nvPr/>
            </p:nvCxnSpPr>
            <p:spPr>
              <a:xfrm rot="10800000">
                <a:off x="6126784" y="3284250"/>
                <a:ext cx="467397" cy="1588"/>
              </a:xfrm>
              <a:prstGeom prst="line">
                <a:avLst/>
              </a:prstGeom>
              <a:ln w="19050">
                <a:solidFill>
                  <a:schemeClr val="tx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/>
              <p:cNvCxnSpPr>
                <a:stCxn id="103" idx="2"/>
                <a:endCxn id="104" idx="0"/>
              </p:cNvCxnSpPr>
              <p:nvPr/>
            </p:nvCxnSpPr>
            <p:spPr>
              <a:xfrm rot="16200000" flipH="1">
                <a:off x="6796058" y="3506234"/>
                <a:ext cx="133327" cy="3682"/>
              </a:xfrm>
              <a:prstGeom prst="line">
                <a:avLst/>
              </a:prstGeom>
              <a:ln w="19050">
                <a:solidFill>
                  <a:schemeClr val="tx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/>
              <p:cNvCxnSpPr>
                <a:stCxn id="105" idx="0"/>
                <a:endCxn id="101" idx="2"/>
              </p:cNvCxnSpPr>
              <p:nvPr/>
            </p:nvCxnSpPr>
            <p:spPr>
              <a:xfrm rot="16200000" flipV="1">
                <a:off x="5795270" y="3506226"/>
                <a:ext cx="133327" cy="3700"/>
              </a:xfrm>
              <a:prstGeom prst="line">
                <a:avLst/>
              </a:prstGeom>
              <a:ln w="19050">
                <a:solidFill>
                  <a:schemeClr val="tx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" name="Group 166"/>
          <p:cNvGrpSpPr/>
          <p:nvPr/>
        </p:nvGrpSpPr>
        <p:grpSpPr>
          <a:xfrm>
            <a:off x="6183690" y="5302758"/>
            <a:ext cx="2684117" cy="1402842"/>
            <a:chOff x="1165299" y="4857886"/>
            <a:chExt cx="2684117" cy="1402842"/>
          </a:xfrm>
        </p:grpSpPr>
        <p:sp>
          <p:nvSpPr>
            <p:cNvPr id="111" name="Rounded Rectangle 110"/>
            <p:cNvSpPr/>
            <p:nvPr/>
          </p:nvSpPr>
          <p:spPr bwMode="auto">
            <a:xfrm>
              <a:off x="1165299" y="4857886"/>
              <a:ext cx="2684117" cy="1402842"/>
            </a:xfrm>
            <a:prstGeom prst="roundRect">
              <a:avLst>
                <a:gd name="adj" fmla="val 9587"/>
              </a:avLst>
            </a:prstGeom>
            <a:solidFill>
              <a:schemeClr val="tx1">
                <a:lumMod val="75000"/>
                <a:alpha val="55000"/>
              </a:schemeClr>
            </a:solidFill>
            <a:ln w="9525" cap="flat" cmpd="sng" algn="ctr">
              <a:solidFill>
                <a:schemeClr val="tx1">
                  <a:lumMod val="40000"/>
                  <a:lumOff val="6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lIns="0" tIns="41061" rIns="0" bIns="0"/>
            <a:lstStyle/>
            <a:p>
              <a:pPr defTabSz="814388" eaLnBrk="0" hangingPunct="0">
                <a:lnSpc>
                  <a:spcPct val="90000"/>
                </a:lnSpc>
                <a:defRPr/>
              </a:pPr>
              <a:endParaRPr lang="en-US" sz="800" b="1">
                <a:latin typeface="Arial" pitchFamily="-112" charset="0"/>
              </a:endParaRPr>
            </a:p>
          </p:txBody>
        </p:sp>
        <p:grpSp>
          <p:nvGrpSpPr>
            <p:cNvPr id="8" name="Group 73"/>
            <p:cNvGrpSpPr/>
            <p:nvPr/>
          </p:nvGrpSpPr>
          <p:grpSpPr>
            <a:xfrm>
              <a:off x="1414082" y="4962644"/>
              <a:ext cx="2138015" cy="1224661"/>
              <a:chOff x="5593383" y="3127087"/>
              <a:chExt cx="1537879" cy="760390"/>
            </a:xfrm>
          </p:grpSpPr>
          <p:cxnSp>
            <p:nvCxnSpPr>
              <p:cNvPr id="113" name="Straight Connector 112"/>
              <p:cNvCxnSpPr/>
              <p:nvPr/>
            </p:nvCxnSpPr>
            <p:spPr>
              <a:xfrm rot="10800000">
                <a:off x="5865779" y="3286602"/>
                <a:ext cx="1021272" cy="445198"/>
              </a:xfrm>
              <a:prstGeom prst="line">
                <a:avLst/>
              </a:prstGeom>
              <a:ln w="19050">
                <a:solidFill>
                  <a:schemeClr val="tx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/>
              <p:cNvCxnSpPr/>
              <p:nvPr/>
            </p:nvCxnSpPr>
            <p:spPr>
              <a:xfrm rot="10800000" flipV="1">
                <a:off x="5852685" y="3260413"/>
                <a:ext cx="1021273" cy="445197"/>
              </a:xfrm>
              <a:prstGeom prst="line">
                <a:avLst/>
              </a:prstGeom>
              <a:ln w="19050">
                <a:solidFill>
                  <a:schemeClr val="tx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115" name="Picture 37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5593383" y="3127087"/>
                <a:ext cx="533400" cy="3143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6" name="Picture 37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6594180" y="3127087"/>
                <a:ext cx="533400" cy="3143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7" name="Picture 37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6597862" y="3574739"/>
                <a:ext cx="533400" cy="3127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8" name="Picture 37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5597083" y="3574739"/>
                <a:ext cx="533400" cy="3127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cxnSp>
            <p:nvCxnSpPr>
              <p:cNvPr id="119" name="Straight Connector 118"/>
              <p:cNvCxnSpPr>
                <a:stCxn id="117" idx="1"/>
                <a:endCxn id="118" idx="3"/>
              </p:cNvCxnSpPr>
              <p:nvPr/>
            </p:nvCxnSpPr>
            <p:spPr>
              <a:xfrm rot="10800000">
                <a:off x="6130484" y="3731108"/>
                <a:ext cx="467379" cy="1588"/>
              </a:xfrm>
              <a:prstGeom prst="line">
                <a:avLst/>
              </a:prstGeom>
              <a:ln w="19050">
                <a:solidFill>
                  <a:schemeClr val="tx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Straight Connector 119"/>
              <p:cNvCxnSpPr>
                <a:stCxn id="116" idx="1"/>
                <a:endCxn id="115" idx="3"/>
              </p:cNvCxnSpPr>
              <p:nvPr/>
            </p:nvCxnSpPr>
            <p:spPr>
              <a:xfrm rot="10800000">
                <a:off x="6126784" y="3284250"/>
                <a:ext cx="467397" cy="1588"/>
              </a:xfrm>
              <a:prstGeom prst="line">
                <a:avLst/>
              </a:prstGeom>
              <a:ln w="19050">
                <a:solidFill>
                  <a:schemeClr val="tx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Connector 120"/>
              <p:cNvCxnSpPr>
                <a:stCxn id="116" idx="2"/>
                <a:endCxn id="117" idx="0"/>
              </p:cNvCxnSpPr>
              <p:nvPr/>
            </p:nvCxnSpPr>
            <p:spPr>
              <a:xfrm rot="16200000" flipH="1">
                <a:off x="6796058" y="3506234"/>
                <a:ext cx="133327" cy="3682"/>
              </a:xfrm>
              <a:prstGeom prst="line">
                <a:avLst/>
              </a:prstGeom>
              <a:ln w="19050">
                <a:solidFill>
                  <a:schemeClr val="tx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/>
              <p:cNvCxnSpPr>
                <a:stCxn id="118" idx="0"/>
                <a:endCxn id="115" idx="2"/>
              </p:cNvCxnSpPr>
              <p:nvPr/>
            </p:nvCxnSpPr>
            <p:spPr>
              <a:xfrm rot="16200000" flipV="1">
                <a:off x="5795270" y="3506226"/>
                <a:ext cx="133327" cy="3700"/>
              </a:xfrm>
              <a:prstGeom prst="line">
                <a:avLst/>
              </a:prstGeom>
              <a:ln w="19050">
                <a:solidFill>
                  <a:schemeClr val="tx1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23" name="TextBox 122"/>
          <p:cNvSpPr txBox="1"/>
          <p:nvPr/>
        </p:nvSpPr>
        <p:spPr>
          <a:xfrm>
            <a:off x="4886355" y="5228921"/>
            <a:ext cx="669136" cy="400110"/>
          </a:xfrm>
          <a:prstGeom prst="rect">
            <a:avLst/>
          </a:prstGeom>
          <a:solidFill>
            <a:srgbClr val="800000"/>
          </a:solidFill>
          <a:ln>
            <a:solidFill>
              <a:srgbClr val="0096D6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000" b="1" dirty="0" smtClean="0">
                <a:solidFill>
                  <a:srgbClr val="FFFFFF"/>
                </a:solidFill>
              </a:rPr>
              <a:t>BGP-LS </a:t>
            </a:r>
            <a:br>
              <a:rPr lang="en-US" sz="1000" b="1" dirty="0" smtClean="0">
                <a:solidFill>
                  <a:srgbClr val="FFFFFF"/>
                </a:solidFill>
              </a:rPr>
            </a:br>
            <a:r>
              <a:rPr lang="en-US" sz="1000" b="1" dirty="0" smtClean="0">
                <a:solidFill>
                  <a:srgbClr val="FFFFFF"/>
                </a:solidFill>
              </a:rPr>
              <a:t>RR</a:t>
            </a:r>
            <a:endParaRPr lang="en-US" sz="1000" b="1" dirty="0">
              <a:solidFill>
                <a:srgbClr val="FFFFFF"/>
              </a:solidFill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7851229" y="5202733"/>
            <a:ext cx="683726" cy="400110"/>
          </a:xfrm>
          <a:prstGeom prst="rect">
            <a:avLst/>
          </a:prstGeom>
          <a:solidFill>
            <a:srgbClr val="800000"/>
          </a:solidFill>
          <a:ln>
            <a:solidFill>
              <a:srgbClr val="0096D6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b="1" dirty="0" smtClean="0">
                <a:solidFill>
                  <a:srgbClr val="FFFFFF"/>
                </a:solidFill>
              </a:rPr>
              <a:t>BGP-LS </a:t>
            </a:r>
            <a:br>
              <a:rPr lang="en-US" sz="1000" b="1" dirty="0" smtClean="0">
                <a:solidFill>
                  <a:srgbClr val="FFFFFF"/>
                </a:solidFill>
              </a:rPr>
            </a:br>
            <a:r>
              <a:rPr lang="en-US" sz="1000" b="1" dirty="0" smtClean="0">
                <a:solidFill>
                  <a:srgbClr val="FFFFFF"/>
                </a:solidFill>
              </a:rPr>
              <a:t>Speaker</a:t>
            </a:r>
            <a:endParaRPr lang="en-US" sz="1000" b="1" dirty="0">
              <a:solidFill>
                <a:srgbClr val="FFFFFF"/>
              </a:solidFill>
            </a:endParaRPr>
          </a:p>
        </p:txBody>
      </p:sp>
      <p:sp>
        <p:nvSpPr>
          <p:cNvPr id="125" name="Freeform 124"/>
          <p:cNvSpPr/>
          <p:nvPr/>
        </p:nvSpPr>
        <p:spPr>
          <a:xfrm>
            <a:off x="2210552" y="4672196"/>
            <a:ext cx="2727914" cy="551410"/>
          </a:xfrm>
          <a:custGeom>
            <a:avLst/>
            <a:gdLst>
              <a:gd name="connsiteX0" fmla="*/ 0 w 2727914"/>
              <a:gd name="connsiteY0" fmla="*/ 441650 h 551410"/>
              <a:gd name="connsiteX1" fmla="*/ 1113115 w 2727914"/>
              <a:gd name="connsiteY1" fmla="*/ 18293 h 551410"/>
              <a:gd name="connsiteX2" fmla="*/ 2727914 w 2727914"/>
              <a:gd name="connsiteY2" fmla="*/ 551410 h 5514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727914" h="551410">
                <a:moveTo>
                  <a:pt x="0" y="441650"/>
                </a:moveTo>
                <a:cubicBezTo>
                  <a:pt x="329231" y="220825"/>
                  <a:pt x="658463" y="0"/>
                  <a:pt x="1113115" y="18293"/>
                </a:cubicBezTo>
                <a:cubicBezTo>
                  <a:pt x="1567767" y="36586"/>
                  <a:pt x="2727914" y="551410"/>
                  <a:pt x="2727914" y="551410"/>
                </a:cubicBezTo>
              </a:path>
            </a:pathLst>
          </a:custGeom>
          <a:ln w="762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Freeform 125"/>
          <p:cNvSpPr/>
          <p:nvPr/>
        </p:nvSpPr>
        <p:spPr>
          <a:xfrm>
            <a:off x="5551541" y="4679160"/>
            <a:ext cx="2538136" cy="528765"/>
          </a:xfrm>
          <a:custGeom>
            <a:avLst/>
            <a:gdLst>
              <a:gd name="connsiteX0" fmla="*/ 0 w 2727914"/>
              <a:gd name="connsiteY0" fmla="*/ 441650 h 551410"/>
              <a:gd name="connsiteX1" fmla="*/ 1113115 w 2727914"/>
              <a:gd name="connsiteY1" fmla="*/ 18293 h 551410"/>
              <a:gd name="connsiteX2" fmla="*/ 2727914 w 2727914"/>
              <a:gd name="connsiteY2" fmla="*/ 551410 h 5514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727914" h="551410">
                <a:moveTo>
                  <a:pt x="0" y="441650"/>
                </a:moveTo>
                <a:cubicBezTo>
                  <a:pt x="329231" y="220825"/>
                  <a:pt x="658463" y="0"/>
                  <a:pt x="1113115" y="18293"/>
                </a:cubicBezTo>
                <a:cubicBezTo>
                  <a:pt x="1567767" y="36586"/>
                  <a:pt x="2727914" y="551410"/>
                  <a:pt x="2727914" y="551410"/>
                </a:cubicBezTo>
              </a:path>
            </a:pathLst>
          </a:custGeom>
          <a:ln w="762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triangl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0" name="Straight Arrow Connector 129"/>
          <p:cNvCxnSpPr>
            <a:stCxn id="123" idx="0"/>
            <a:endCxn id="61" idx="2"/>
          </p:cNvCxnSpPr>
          <p:nvPr/>
        </p:nvCxnSpPr>
        <p:spPr>
          <a:xfrm rot="5400000" flipH="1" flipV="1">
            <a:off x="5186737" y="4072787"/>
            <a:ext cx="1190321" cy="1121948"/>
          </a:xfrm>
          <a:prstGeom prst="straightConnector1">
            <a:avLst/>
          </a:prstGeom>
          <a:ln w="762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4787708" y="3581994"/>
            <a:ext cx="877858" cy="456606"/>
          </a:xfrm>
          <a:prstGeom prst="rect">
            <a:avLst/>
          </a:prstGeom>
          <a:solidFill>
            <a:srgbClr val="800000"/>
          </a:solidFill>
          <a:ln>
            <a:solidFill>
              <a:schemeClr val="tx1">
                <a:lumMod val="50000"/>
              </a:schemeClr>
            </a:solidFill>
          </a:ln>
          <a:effectLst/>
          <a:scene3d>
            <a:camera prst="perspectiveFront">
              <a:rot lat="0" lon="0" rev="0"/>
            </a:camera>
            <a:lightRig rig="threePt" dir="t"/>
          </a:scene3d>
          <a:sp3d>
            <a:bevelT/>
          </a:sp3d>
        </p:spPr>
        <p:txBody>
          <a:bodyPr wrap="square" rtlCol="0" anchor="ctr" anchorCtr="0">
            <a:no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rgbClr val="FFFFFF"/>
                </a:solidFill>
                <a:latin typeface="Arial" charset="0"/>
              </a:rPr>
              <a:t>ALTO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5903942" y="3581994"/>
            <a:ext cx="877858" cy="456606"/>
          </a:xfrm>
          <a:prstGeom prst="rect">
            <a:avLst/>
          </a:prstGeom>
          <a:solidFill>
            <a:srgbClr val="800000"/>
          </a:solidFill>
          <a:ln>
            <a:solidFill>
              <a:schemeClr val="tx1">
                <a:lumMod val="50000"/>
              </a:schemeClr>
            </a:solidFill>
          </a:ln>
          <a:effectLst/>
          <a:scene3d>
            <a:camera prst="perspectiveFront">
              <a:rot lat="0" lon="0" rev="0"/>
            </a:camera>
            <a:lightRig rig="threePt" dir="t"/>
          </a:scene3d>
          <a:sp3d>
            <a:bevelT/>
          </a:sp3d>
        </p:spPr>
        <p:txBody>
          <a:bodyPr wrap="square" rtlCol="0" anchor="ctr" anchorCtr="0">
            <a:no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rgbClr val="FFFFFF"/>
                </a:solidFill>
                <a:latin typeface="Arial" charset="0"/>
              </a:rPr>
              <a:t>PCE</a:t>
            </a:r>
          </a:p>
        </p:txBody>
      </p:sp>
      <p:sp>
        <p:nvSpPr>
          <p:cNvPr id="75" name="Title 7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draft-ietf-idr-ls-distribution-02</a:t>
            </a:r>
            <a:endParaRPr lang="en-US" dirty="0"/>
          </a:p>
        </p:txBody>
      </p:sp>
      <p:sp>
        <p:nvSpPr>
          <p:cNvPr id="132" name="Content Placeholder 13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IGP Redistribution into BGP-LS</a:t>
            </a:r>
          </a:p>
          <a:p>
            <a:r>
              <a:rPr lang="en-US" sz="2400" dirty="0" smtClean="0"/>
              <a:t>Advertisement of BGP-LS </a:t>
            </a:r>
            <a:r>
              <a:rPr lang="en-US" sz="2400" dirty="0" err="1" smtClean="0"/>
              <a:t>NLRIs</a:t>
            </a:r>
            <a:r>
              <a:rPr lang="en-US" sz="2400" dirty="0" smtClean="0"/>
              <a:t> to RR</a:t>
            </a:r>
          </a:p>
          <a:p>
            <a:r>
              <a:rPr lang="en-US" sz="2400" dirty="0" smtClean="0"/>
              <a:t>Advertisement of BGP-LS </a:t>
            </a:r>
            <a:r>
              <a:rPr lang="en-US" sz="2400" dirty="0" err="1" smtClean="0"/>
              <a:t>NLRIs</a:t>
            </a:r>
            <a:r>
              <a:rPr lang="en-US" sz="2400" dirty="0" smtClean="0"/>
              <a:t> to Topology Servers, </a:t>
            </a:r>
            <a:r>
              <a:rPr lang="en-US" sz="2400" dirty="0" err="1" smtClean="0"/>
              <a:t>PCEs</a:t>
            </a:r>
            <a:r>
              <a:rPr lang="en-US" sz="2400" dirty="0" smtClean="0"/>
              <a:t>, ALTO servers, …</a:t>
            </a:r>
          </a:p>
          <a:p>
            <a:endParaRPr lang="en-US" dirty="0" smtClean="0"/>
          </a:p>
          <a:p>
            <a:pPr lvl="0"/>
            <a:endParaRPr lang="en-US" dirty="0" smtClean="0"/>
          </a:p>
          <a:p>
            <a:endParaRPr lang="en-US" dirty="0"/>
          </a:p>
        </p:txBody>
      </p:sp>
      <p:cxnSp>
        <p:nvCxnSpPr>
          <p:cNvPr id="91" name="Straight Arrow Connector 90"/>
          <p:cNvCxnSpPr>
            <a:stCxn id="123" idx="0"/>
            <a:endCxn id="59" idx="2"/>
          </p:cNvCxnSpPr>
          <p:nvPr/>
        </p:nvCxnSpPr>
        <p:spPr>
          <a:xfrm rot="5400000" flipH="1" flipV="1">
            <a:off x="4628620" y="4630904"/>
            <a:ext cx="1190321" cy="5714"/>
          </a:xfrm>
          <a:prstGeom prst="straightConnector1">
            <a:avLst/>
          </a:prstGeom>
          <a:ln w="762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3720908" y="3581994"/>
            <a:ext cx="877858" cy="456606"/>
          </a:xfrm>
          <a:prstGeom prst="rect">
            <a:avLst/>
          </a:prstGeom>
          <a:solidFill>
            <a:srgbClr val="800000"/>
          </a:solidFill>
          <a:ln>
            <a:solidFill>
              <a:schemeClr val="tx1">
                <a:lumMod val="50000"/>
              </a:schemeClr>
            </a:solidFill>
          </a:ln>
          <a:effectLst/>
          <a:scene3d>
            <a:camera prst="perspectiveFront">
              <a:rot lat="0" lon="0" rev="0"/>
            </a:camera>
            <a:lightRig rig="threePt" dir="t"/>
          </a:scene3d>
          <a:sp3d>
            <a:bevelT/>
          </a:sp3d>
        </p:spPr>
        <p:txBody>
          <a:bodyPr wrap="square" rtlCol="0" anchor="ctr" anchorCtr="0">
            <a:no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rgbClr val="FFFFFF"/>
                </a:solidFill>
                <a:latin typeface="Arial" charset="0"/>
              </a:rPr>
              <a:t>Topology</a:t>
            </a:r>
            <a:br>
              <a:rPr lang="en-US" sz="1200" b="1" dirty="0" smtClean="0">
                <a:solidFill>
                  <a:srgbClr val="FFFFFF"/>
                </a:solidFill>
                <a:latin typeface="Arial" charset="0"/>
              </a:rPr>
            </a:br>
            <a:r>
              <a:rPr lang="en-US" sz="1200" b="1" dirty="0" smtClean="0">
                <a:solidFill>
                  <a:srgbClr val="FFFFFF"/>
                </a:solidFill>
                <a:latin typeface="Arial" charset="0"/>
              </a:rPr>
              <a:t>Server</a:t>
            </a:r>
          </a:p>
        </p:txBody>
      </p:sp>
      <p:cxnSp>
        <p:nvCxnSpPr>
          <p:cNvPr id="95" name="Straight Arrow Connector 94"/>
          <p:cNvCxnSpPr>
            <a:stCxn id="123" idx="0"/>
            <a:endCxn id="94" idx="2"/>
          </p:cNvCxnSpPr>
          <p:nvPr/>
        </p:nvCxnSpPr>
        <p:spPr>
          <a:xfrm rot="16200000" flipV="1">
            <a:off x="4095220" y="4103218"/>
            <a:ext cx="1190321" cy="1061086"/>
          </a:xfrm>
          <a:prstGeom prst="straightConnector1">
            <a:avLst/>
          </a:prstGeom>
          <a:ln w="762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295065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draft-ietf-idr-ls-distribution-02</a:t>
            </a:r>
          </a:p>
        </p:txBody>
      </p:sp>
      <p:sp>
        <p:nvSpPr>
          <p:cNvPr id="8195" name="Rectangle 4"/>
          <p:cNvSpPr>
            <a:spLocks noGrp="1" noChangeArrowheads="1"/>
          </p:cNvSpPr>
          <p:nvPr>
            <p:ph idx="1"/>
          </p:nvPr>
        </p:nvSpPr>
        <p:spPr>
          <a:xfrm>
            <a:off x="228600" y="1295400"/>
            <a:ext cx="8610600" cy="5105400"/>
          </a:xfrm>
        </p:spPr>
        <p:txBody>
          <a:bodyPr/>
          <a:lstStyle/>
          <a:p>
            <a:r>
              <a:rPr lang="en-US" sz="2400" dirty="0" smtClean="0"/>
              <a:t>New Address Family: AFI/SAFI TBD</a:t>
            </a:r>
          </a:p>
          <a:p>
            <a:r>
              <a:rPr lang="en-US" sz="2400" dirty="0" smtClean="0"/>
              <a:t>New NLRI: BGPLS NLRI</a:t>
            </a:r>
          </a:p>
          <a:p>
            <a:r>
              <a:rPr lang="en-US" sz="2400" dirty="0" smtClean="0"/>
              <a:t>“NLRI Type” field 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1800" dirty="0" smtClean="0"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Section 3.2:  NLRI format</a:t>
            </a:r>
          </a:p>
          <a:p>
            <a:pPr lvl="1">
              <a:buFontTx/>
              <a:buNone/>
            </a:pPr>
            <a:endParaRPr lang="en-US" sz="1400" dirty="0" smtClean="0">
              <a:latin typeface="Courier New" pitchFamily="-109" charset="0"/>
              <a:ea typeface="Courier New" pitchFamily="-109" charset="0"/>
              <a:cs typeface="Courier New" pitchFamily="-109" charset="0"/>
            </a:endParaRPr>
          </a:p>
          <a:p>
            <a:pPr lvl="1">
              <a:buFontTx/>
              <a:buNone/>
            </a:pPr>
            <a:r>
              <a:rPr lang="en-US" sz="1400" dirty="0" smtClean="0"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      0                   1                   2                   3</a:t>
            </a:r>
          </a:p>
          <a:p>
            <a:pPr lvl="1">
              <a:buFontTx/>
              <a:buNone/>
            </a:pPr>
            <a:r>
              <a:rPr lang="en-US" sz="1400" dirty="0" smtClean="0"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      0 1 2 3 4 5 6 7 8 9 0 1 2 3 4 5 6 7 8 9 0 1 2 3 4 5 6 7 8 9 0 1</a:t>
            </a:r>
          </a:p>
          <a:p>
            <a:pPr lvl="1">
              <a:buFontTx/>
              <a:buNone/>
            </a:pPr>
            <a:r>
              <a:rPr lang="en-US" sz="1400" dirty="0" smtClean="0"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     +-+-+-+-+-+-+-+-+-+-+-+-+-+-+-+-+-+-+-+-+-+-+-+-+-+-+-+-+-+-+-+-+</a:t>
            </a:r>
          </a:p>
          <a:p>
            <a:pPr lvl="1">
              <a:buFontTx/>
              <a:buNone/>
            </a:pPr>
            <a:r>
              <a:rPr lang="en-US" sz="1400" dirty="0" smtClean="0"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     |            </a:t>
            </a:r>
            <a:r>
              <a:rPr lang="en-US" sz="1400" b="1" dirty="0" smtClean="0">
                <a:solidFill>
                  <a:srgbClr val="FF0000"/>
                </a:solidFill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NLRI Type</a:t>
            </a:r>
            <a:r>
              <a:rPr lang="en-US" sz="1400" b="1" dirty="0" smtClean="0"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          </a:t>
            </a:r>
            <a:r>
              <a:rPr lang="en-US" sz="1400" dirty="0" smtClean="0"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|     Total NLRI Length         |</a:t>
            </a:r>
          </a:p>
          <a:p>
            <a:pPr lvl="1">
              <a:buFontTx/>
              <a:buNone/>
            </a:pPr>
            <a:r>
              <a:rPr lang="en-US" sz="1400" dirty="0" smtClean="0"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     +-+-+-+-+-+-+-+-+-+-+-+-+-+-+-+-+-+-+-+-+-+-+-+-+-+-+-+-+-+-+-+-+</a:t>
            </a:r>
          </a:p>
          <a:p>
            <a:pPr lvl="1">
              <a:buFontTx/>
              <a:buNone/>
            </a:pPr>
            <a:r>
              <a:rPr lang="en-US" sz="1400" dirty="0" smtClean="0"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     |                                                               |</a:t>
            </a:r>
          </a:p>
          <a:p>
            <a:pPr lvl="1">
              <a:buFontTx/>
              <a:buNone/>
            </a:pPr>
            <a:r>
              <a:rPr lang="en-US" sz="1400" dirty="0" smtClean="0"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     |                   Link-State NLRI (variable)                  |</a:t>
            </a:r>
          </a:p>
          <a:p>
            <a:pPr lvl="1">
              <a:buFontTx/>
              <a:buNone/>
            </a:pPr>
            <a:r>
              <a:rPr lang="en-US" sz="1400" dirty="0" smtClean="0"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     |                                                               |</a:t>
            </a:r>
          </a:p>
          <a:p>
            <a:pPr lvl="1">
              <a:buFontTx/>
              <a:buNone/>
            </a:pPr>
            <a:r>
              <a:rPr lang="en-US" sz="1400" dirty="0" smtClean="0"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     +-+-+-+-+-+-+-+-+-+-+-+-+-+-+-+-+-+-+-+-+-+-+-+-+-+-+-+-+-+-+-+-+</a:t>
            </a:r>
          </a:p>
          <a:p>
            <a:pPr lvl="1">
              <a:buFontTx/>
              <a:buNone/>
            </a:pPr>
            <a:r>
              <a:rPr lang="en-US" sz="1400" dirty="0" smtClean="0"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                  Figure 1: Link State SAFI 1 NLRI Format</a:t>
            </a:r>
          </a:p>
          <a:p>
            <a:pPr lvl="1"/>
            <a:endParaRPr lang="en-US" sz="1400" dirty="0" smtClean="0"/>
          </a:p>
          <a:p>
            <a:endParaRPr lang="en-US" sz="16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draft-ietf-idr-ls-distribution-02</a:t>
            </a:r>
            <a:endParaRPr lang="en-US" dirty="0" smtClean="0"/>
          </a:p>
        </p:txBody>
      </p:sp>
      <p:sp>
        <p:nvSpPr>
          <p:cNvPr id="8195" name="Rectangle 4"/>
          <p:cNvSpPr>
            <a:spLocks noGrp="1" noChangeArrowheads="1"/>
          </p:cNvSpPr>
          <p:nvPr>
            <p:ph idx="1"/>
          </p:nvPr>
        </p:nvSpPr>
        <p:spPr>
          <a:xfrm>
            <a:off x="304800" y="1524000"/>
            <a:ext cx="8534400" cy="4572000"/>
          </a:xfrm>
        </p:spPr>
        <p:txBody>
          <a:bodyPr>
            <a:noAutofit/>
          </a:bodyPr>
          <a:lstStyle/>
          <a:p>
            <a:r>
              <a:rPr lang="en-US" sz="2400" dirty="0" smtClean="0"/>
              <a:t>NLRI Type allows multiple NLRI formats within BGP-LS AFI/SAFI</a:t>
            </a:r>
          </a:p>
          <a:p>
            <a:r>
              <a:rPr lang="en-US" sz="2400" dirty="0" smtClean="0"/>
              <a:t>Following are currently defined</a:t>
            </a:r>
          </a:p>
          <a:p>
            <a:pPr lvl="1"/>
            <a:r>
              <a:rPr lang="en-US" sz="2000" dirty="0" smtClean="0"/>
              <a:t>Type = 1: Link NLRI, contains link descriptors and link attributes </a:t>
            </a:r>
          </a:p>
          <a:p>
            <a:pPr lvl="1"/>
            <a:r>
              <a:rPr lang="en-US" sz="2000" dirty="0" smtClean="0"/>
              <a:t>Type = 2: Node NLRI, contains node descriptors and node</a:t>
            </a:r>
            <a:br>
              <a:rPr lang="en-US" sz="2000" dirty="0" smtClean="0"/>
            </a:br>
            <a:r>
              <a:rPr lang="en-US" sz="2000" dirty="0" smtClean="0"/>
              <a:t>                attributes</a:t>
            </a:r>
          </a:p>
          <a:p>
            <a:pPr lvl="1"/>
            <a:r>
              <a:rPr lang="en-US" sz="2000" dirty="0" smtClean="0"/>
              <a:t>Type = 3: IPv4 Topology Prefix, contains IPv4 prefix descriptors</a:t>
            </a:r>
            <a:br>
              <a:rPr lang="en-US" sz="2000" dirty="0" smtClean="0"/>
            </a:br>
            <a:r>
              <a:rPr lang="en-US" sz="2000" dirty="0" smtClean="0"/>
              <a:t>                and attributes</a:t>
            </a:r>
          </a:p>
          <a:p>
            <a:pPr lvl="1"/>
            <a:r>
              <a:rPr lang="en-US" sz="2000" dirty="0" smtClean="0"/>
              <a:t>Type = 4: IPv6 Topology Prefix, contains IPv4 prefix descriptors</a:t>
            </a:r>
            <a:br>
              <a:rPr lang="en-US" sz="2000" dirty="0" smtClean="0"/>
            </a:br>
            <a:r>
              <a:rPr lang="en-US" sz="2000" dirty="0" smtClean="0"/>
              <a:t>                and attributes</a:t>
            </a:r>
          </a:p>
          <a:p>
            <a:r>
              <a:rPr lang="en-US" sz="2800" dirty="0" smtClean="0"/>
              <a:t>More to come: </a:t>
            </a:r>
            <a:r>
              <a:rPr lang="en-US" sz="2000" dirty="0" smtClean="0"/>
              <a:t>TE-</a:t>
            </a:r>
            <a:r>
              <a:rPr lang="en-US" sz="2000" dirty="0" err="1" smtClean="0"/>
              <a:t>LSPs</a:t>
            </a:r>
            <a:endParaRPr lang="en-US" sz="2000" dirty="0" smtClean="0"/>
          </a:p>
          <a:p>
            <a:endParaRPr lang="en-US" sz="28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draft-ietf-idr-ls-distribution-02</a:t>
            </a:r>
            <a:endParaRPr lang="en-US" dirty="0" smtClean="0"/>
          </a:p>
        </p:txBody>
      </p:sp>
      <p:sp>
        <p:nvSpPr>
          <p:cNvPr id="16387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Operations</a:t>
            </a:r>
          </a:p>
          <a:p>
            <a:pPr lvl="1"/>
            <a:r>
              <a:rPr lang="en-US" smtClean="0"/>
              <a:t>No changes in BGP procedures</a:t>
            </a:r>
          </a:p>
          <a:p>
            <a:pPr lvl="2"/>
            <a:r>
              <a:rPr lang="en-US" smtClean="0"/>
              <a:t>Loop prevention and path selection</a:t>
            </a:r>
          </a:p>
          <a:p>
            <a:pPr lvl="1"/>
            <a:r>
              <a:rPr lang="en-US" smtClean="0"/>
              <a:t>BGP Path selection rules apply</a:t>
            </a:r>
          </a:p>
          <a:p>
            <a:pPr lvl="2"/>
            <a:r>
              <a:rPr lang="en-US" smtClean="0"/>
              <a:t>May be used by receiver to prefer given source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draft-ietf-idr-ls-distribution-02</a:t>
            </a:r>
            <a:endParaRPr lang="en-US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Updates to the 02 version</a:t>
            </a:r>
          </a:p>
          <a:p>
            <a:r>
              <a:rPr lang="en-US" sz="2400" dirty="0" smtClean="0"/>
              <a:t>Identifier TLV:</a:t>
            </a:r>
          </a:p>
          <a:p>
            <a:pPr lvl="1"/>
            <a:r>
              <a:rPr lang="en-US" sz="2000" dirty="0" smtClean="0"/>
              <a:t>Instance, Domain, Area, OSPF Route Type and Multi-Topology identifiers are all encoded in the Identifier TLV </a:t>
            </a:r>
          </a:p>
          <a:p>
            <a:r>
              <a:rPr lang="en-US" sz="2400" dirty="0" smtClean="0"/>
              <a:t>Clarity in the text about Descriptors and Attributes</a:t>
            </a:r>
          </a:p>
          <a:p>
            <a:pPr lvl="1"/>
            <a:r>
              <a:rPr lang="en-US" sz="2000" dirty="0" smtClean="0"/>
              <a:t>For Node, Link and Prefixes</a:t>
            </a:r>
          </a:p>
          <a:p>
            <a:r>
              <a:rPr lang="en-US" sz="2400" dirty="0" smtClean="0"/>
              <a:t>Fixed inconsistencies in terms of Area/Router/Link/Prefix Identifiers</a:t>
            </a:r>
          </a:p>
          <a:p>
            <a:r>
              <a:rPr lang="en-US" sz="2400" dirty="0" smtClean="0"/>
              <a:t>Added prefix attributes</a:t>
            </a:r>
          </a:p>
          <a:p>
            <a:r>
              <a:rPr lang="en-US" sz="2400" dirty="0" smtClean="0"/>
              <a:t>Added table summarizing all </a:t>
            </a:r>
            <a:r>
              <a:rPr lang="en-US" sz="2400" dirty="0" err="1" smtClean="0"/>
              <a:t>TLVs</a:t>
            </a:r>
            <a:r>
              <a:rPr lang="en-US" sz="2400" dirty="0" smtClean="0"/>
              <a:t> and </a:t>
            </a:r>
            <a:r>
              <a:rPr lang="en-US" sz="2400" dirty="0" err="1" smtClean="0"/>
              <a:t>SubTLVs</a:t>
            </a:r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draft-ietf-idr-ls-distribution-02</a:t>
            </a:r>
            <a:endParaRPr lang="en-US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Three implementations</a:t>
            </a:r>
          </a:p>
          <a:p>
            <a:r>
              <a:rPr lang="en-US" sz="2400" dirty="0" smtClean="0"/>
              <a:t>Interoperability tests planned very soon</a:t>
            </a:r>
          </a:p>
          <a:p>
            <a:pPr>
              <a:buNone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draft-ietf-idr-ls-distribution-02</a:t>
            </a:r>
          </a:p>
        </p:txBody>
      </p:sp>
      <p:sp>
        <p:nvSpPr>
          <p:cNvPr id="20483" name="Content Placeholder 4"/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5029200"/>
          </a:xfrm>
        </p:spPr>
        <p:txBody>
          <a:bodyPr/>
          <a:lstStyle/>
          <a:p>
            <a:pPr>
              <a:buFontTx/>
              <a:buNone/>
            </a:pPr>
            <a:endParaRPr lang="en-US" smtClean="0"/>
          </a:p>
          <a:p>
            <a:pPr>
              <a:buFontTx/>
              <a:buNone/>
            </a:pPr>
            <a:endParaRPr lang="en-US" smtClean="0"/>
          </a:p>
          <a:p>
            <a:pPr>
              <a:buFontTx/>
              <a:buNone/>
            </a:pPr>
            <a:endParaRPr lang="en-US" smtClean="0"/>
          </a:p>
          <a:p>
            <a:pPr>
              <a:buFontTx/>
              <a:buNone/>
            </a:pPr>
            <a:r>
              <a:rPr lang="en-US" smtClean="0"/>
              <a:t>				Thank You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3026</TotalTime>
  <Words>721</Words>
  <Application>Microsoft Macintosh PowerPoint</Application>
  <PresentationFormat>On-screen Show (4:3)</PresentationFormat>
  <Paragraphs>92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Blank Presentation</vt:lpstr>
      <vt:lpstr>PowerPoint Presentation</vt:lpstr>
      <vt:lpstr>draft-ietf-idr-ls-distribution-02</vt:lpstr>
      <vt:lpstr>draft-ietf-idr-ls-distribution-02</vt:lpstr>
      <vt:lpstr>draft-ietf-idr-ls-distribution-02</vt:lpstr>
      <vt:lpstr>draft-ietf-idr-ls-distribution-02</vt:lpstr>
      <vt:lpstr>draft-ietf-idr-ls-distribution-02</vt:lpstr>
      <vt:lpstr>draft-ietf-idr-ls-distribution-02</vt:lpstr>
      <vt:lpstr>draft-ietf-idr-ls-distribution-02</vt:lpstr>
      <vt:lpstr>draft-ietf-idr-ls-distribution-02</vt:lpstr>
    </vt:vector>
  </TitlesOfParts>
  <Manager/>
  <Company>cisco systems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draft-gredler-bgp-te-01 </dc:title>
  <dc:subject/>
  <dc:creator>stefano previdi</dc:creator>
  <cp:keywords/>
  <dc:description/>
  <cp:lastModifiedBy>John Scudder</cp:lastModifiedBy>
  <cp:revision>46</cp:revision>
  <dcterms:created xsi:type="dcterms:W3CDTF">2013-03-05T11:28:25Z</dcterms:created>
  <dcterms:modified xsi:type="dcterms:W3CDTF">2013-03-13T03:00:41Z</dcterms:modified>
  <cp:category/>
</cp:coreProperties>
</file>