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59" r:id="rId6"/>
    <p:sldId id="261" r:id="rId7"/>
    <p:sldId id="263" r:id="rId8"/>
    <p:sldId id="264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840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1174-D1D3-4D22-B510-0762EDC54698}" type="datetimeFigureOut">
              <a:rPr lang="en-US" smtClean="0"/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2979-8554-4E9D-BCF1-18466A1C7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883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1174-D1D3-4D22-B510-0762EDC54698}" type="datetimeFigureOut">
              <a:rPr lang="en-US" smtClean="0"/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2979-8554-4E9D-BCF1-18466A1C7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969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1174-D1D3-4D22-B510-0762EDC54698}" type="datetimeFigureOut">
              <a:rPr lang="en-US" smtClean="0"/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2979-8554-4E9D-BCF1-18466A1C7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964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1174-D1D3-4D22-B510-0762EDC54698}" type="datetimeFigureOut">
              <a:rPr lang="en-US" smtClean="0"/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2979-8554-4E9D-BCF1-18466A1C7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002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1174-D1D3-4D22-B510-0762EDC54698}" type="datetimeFigureOut">
              <a:rPr lang="en-US" smtClean="0"/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2979-8554-4E9D-BCF1-18466A1C7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504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1174-D1D3-4D22-B510-0762EDC54698}" type="datetimeFigureOut">
              <a:rPr lang="en-US" smtClean="0"/>
              <a:t>3/12/13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2979-8554-4E9D-BCF1-18466A1C7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985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1174-D1D3-4D22-B510-0762EDC54698}" type="datetimeFigureOut">
              <a:rPr lang="en-US" smtClean="0"/>
              <a:t>3/12/13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2979-8554-4E9D-BCF1-18466A1C7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405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1174-D1D3-4D22-B510-0762EDC54698}" type="datetimeFigureOut">
              <a:rPr lang="en-US" smtClean="0"/>
              <a:t>3/12/13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2979-8554-4E9D-BCF1-18466A1C7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270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1174-D1D3-4D22-B510-0762EDC54698}" type="datetimeFigureOut">
              <a:rPr lang="en-US" smtClean="0"/>
              <a:t>3/12/13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2979-8554-4E9D-BCF1-18466A1C7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677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1174-D1D3-4D22-B510-0762EDC54698}" type="datetimeFigureOut">
              <a:rPr lang="en-US" smtClean="0"/>
              <a:t>3/12/13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2979-8554-4E9D-BCF1-18466A1C7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06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1174-D1D3-4D22-B510-0762EDC54698}" type="datetimeFigureOut">
              <a:rPr lang="en-US" smtClean="0"/>
              <a:t>3/12/13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2979-8554-4E9D-BCF1-18466A1C7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30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51174-D1D3-4D22-B510-0762EDC54698}" type="datetimeFigureOut">
              <a:rPr lang="en-US" smtClean="0"/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62979-8554-4E9D-BCF1-18466A1C7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451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mailto:jsw@inconcepts.bits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Draft-hares-idr-update-attrib-low-bits-fix-01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Sue Hares and John Scudder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022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change is </a:t>
            </a:r>
          </a:p>
          <a:p>
            <a:r>
              <a:rPr lang="en-US" dirty="0" smtClean="0"/>
              <a:t>Why Changed </a:t>
            </a:r>
          </a:p>
          <a:p>
            <a:r>
              <a:rPr lang="en-US" dirty="0" smtClean="0"/>
              <a:t>Example of what broke </a:t>
            </a:r>
          </a:p>
          <a:p>
            <a:r>
              <a:rPr lang="en-US" dirty="0" smtClean="0"/>
              <a:t>What’s seen in Wild</a:t>
            </a:r>
          </a:p>
          <a:p>
            <a:r>
              <a:rPr lang="en-US" dirty="0" smtClean="0"/>
              <a:t>What broke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309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RFC4271 section 4.3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0 1 2 3 4 5 6 7 8 9 0 1 2 3 4 5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+-+-+-+-+-+-+-+-+-+-+-+-+-+-+-+-+ 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|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Attr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. Flags |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Attr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. Type Code  |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+-+-+-+-+-+-+-+-+-+-+-+-+-+-+-+-+ </a:t>
            </a:r>
          </a:p>
          <a:p>
            <a:pPr marL="0" indent="0">
              <a:buNone/>
            </a:pP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Original Text: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The lower-order four bits of the Attribute Flags octet are unused. They MUST be zero when sent and MUST be ignored when received </a:t>
            </a:r>
          </a:p>
          <a:p>
            <a:pPr marL="0" indent="0">
              <a:buNone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Corrected Text: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The lower-order four bits of the Attribute Flags octet are unused. They MUST be zero when originated or propagated. When received, any MUST be accepted and ignored. 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978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RFC4271 Section 4.3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</a:t>
            </a:r>
            <a:r>
              <a:rPr lang="en-US" dirty="0" smtClean="0"/>
              <a:t>isagreement on what when sent means. 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 issue has been that one school of thought considers that "when sent" means when originated. </a:t>
            </a:r>
          </a:p>
          <a:p>
            <a:pPr lvl="1"/>
            <a:r>
              <a:rPr lang="en-US" dirty="0" smtClean="0"/>
              <a:t>Another holds that "when sent" means when originated or propagated. </a:t>
            </a:r>
          </a:p>
          <a:p>
            <a:r>
              <a:rPr lang="en-US" dirty="0" smtClean="0"/>
              <a:t>This draft takes the second approach of "when sent" being when originated or propagated.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147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 that broke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014538"/>
            <a:ext cx="94297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166938"/>
            <a:ext cx="94297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1425" y="3810000"/>
            <a:ext cx="94297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1364" y="3809999"/>
            <a:ext cx="94297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3764185"/>
            <a:ext cx="94297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Arrow Connector 8"/>
          <p:cNvCxnSpPr>
            <a:stCxn id="1026" idx="3"/>
          </p:cNvCxnSpPr>
          <p:nvPr/>
        </p:nvCxnSpPr>
        <p:spPr>
          <a:xfrm flipV="1">
            <a:off x="2695575" y="2486025"/>
            <a:ext cx="1876425" cy="1"/>
          </a:xfrm>
          <a:prstGeom prst="straightConnector1">
            <a:avLst/>
          </a:prstGeom>
          <a:ln w="25400"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843087" y="1506706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LANL</a:t>
            </a:r>
            <a:endParaRPr lang="en-US" b="1" dirty="0"/>
          </a:p>
        </p:txBody>
      </p:sp>
      <p:cxnSp>
        <p:nvCxnSpPr>
          <p:cNvPr id="14" name="Straight Arrow Connector 13"/>
          <p:cNvCxnSpPr>
            <a:endCxn id="6" idx="0"/>
          </p:cNvCxnSpPr>
          <p:nvPr/>
        </p:nvCxnSpPr>
        <p:spPr>
          <a:xfrm flipH="1">
            <a:off x="4252913" y="3108171"/>
            <a:ext cx="623887" cy="701829"/>
          </a:xfrm>
          <a:prstGeom prst="straightConnector1">
            <a:avLst/>
          </a:prstGeom>
          <a:ln w="25400">
            <a:solidFill>
              <a:srgbClr val="FF0000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580864" y="1691372"/>
            <a:ext cx="9419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AS100</a:t>
            </a:r>
          </a:p>
          <a:p>
            <a:r>
              <a:rPr lang="en-US" b="1" dirty="0" err="1" smtClean="0"/>
              <a:t>JunOS</a:t>
            </a:r>
            <a:endParaRPr lang="en-US" b="1" dirty="0" smtClean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5491364" y="2957513"/>
            <a:ext cx="2142925" cy="872646"/>
          </a:xfrm>
          <a:prstGeom prst="straightConnector1">
            <a:avLst/>
          </a:prstGeom>
          <a:ln w="25400"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802019" y="4793435"/>
            <a:ext cx="12189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AS200 </a:t>
            </a:r>
          </a:p>
          <a:p>
            <a:r>
              <a:rPr lang="en-US" b="1" dirty="0" err="1" smtClean="0"/>
              <a:t>OpenBGPd</a:t>
            </a:r>
            <a:endParaRPr lang="en-US" b="1" dirty="0" smtClean="0"/>
          </a:p>
        </p:txBody>
      </p:sp>
      <p:sp>
        <p:nvSpPr>
          <p:cNvPr id="20" name="TextBox 19"/>
          <p:cNvSpPr txBox="1"/>
          <p:nvPr/>
        </p:nvSpPr>
        <p:spPr>
          <a:xfrm>
            <a:off x="5580864" y="4833638"/>
            <a:ext cx="12189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AS300 </a:t>
            </a:r>
          </a:p>
          <a:p>
            <a:r>
              <a:rPr lang="en-US" b="1" dirty="0" err="1" smtClean="0"/>
              <a:t>OpenBGPd</a:t>
            </a:r>
            <a:endParaRPr lang="en-US" b="1" dirty="0" smtClean="0"/>
          </a:p>
        </p:txBody>
      </p:sp>
      <p:sp>
        <p:nvSpPr>
          <p:cNvPr id="21" name="TextBox 20"/>
          <p:cNvSpPr txBox="1"/>
          <p:nvPr/>
        </p:nvSpPr>
        <p:spPr>
          <a:xfrm>
            <a:off x="7331134" y="4839903"/>
            <a:ext cx="12189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AS400</a:t>
            </a:r>
          </a:p>
          <a:p>
            <a:endParaRPr lang="en-US" b="1" dirty="0" smtClean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5181600" y="3091695"/>
            <a:ext cx="551128" cy="852487"/>
          </a:xfrm>
          <a:prstGeom prst="straightConnector1">
            <a:avLst/>
          </a:prstGeom>
          <a:ln w="25400">
            <a:solidFill>
              <a:srgbClr val="FF0000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26206" y="2943010"/>
            <a:ext cx="32527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LANL: </a:t>
            </a:r>
            <a:r>
              <a:rPr lang="en-US" dirty="0" smtClean="0"/>
              <a:t>originated routes with illegal flags (1 MBZ bit set to 1) </a:t>
            </a:r>
          </a:p>
          <a:p>
            <a:r>
              <a:rPr lang="en-US" dirty="0" err="1" smtClean="0"/>
              <a:t>JunoS</a:t>
            </a:r>
            <a:r>
              <a:rPr lang="en-US" dirty="0" smtClean="0"/>
              <a:t> – passed along </a:t>
            </a:r>
          </a:p>
          <a:p>
            <a:r>
              <a:rPr lang="en-US" b="1" dirty="0" smtClean="0"/>
              <a:t>AS200, AS300 </a:t>
            </a:r>
            <a:r>
              <a:rPr lang="en-US" dirty="0" smtClean="0"/>
              <a:t>– dropped session because of bit set </a:t>
            </a:r>
          </a:p>
          <a:p>
            <a:r>
              <a:rPr lang="en-US" dirty="0" smtClean="0"/>
              <a:t>(failed to ignore when received)</a:t>
            </a:r>
          </a:p>
          <a:p>
            <a:endParaRPr lang="en-US" dirty="0" smtClean="0"/>
          </a:p>
          <a:p>
            <a:r>
              <a:rPr lang="en-US" b="1" dirty="0" smtClean="0"/>
              <a:t>AS 400: </a:t>
            </a:r>
            <a:r>
              <a:rPr lang="en-US" dirty="0" smtClean="0"/>
              <a:t>unaffected (ignored) </a:t>
            </a:r>
          </a:p>
          <a:p>
            <a:r>
              <a:rPr lang="en-US" dirty="0" smtClean="0"/>
              <a:t>Flags indicate Update message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580864" y="5943600"/>
            <a:ext cx="3124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Red flags – dropped session </a:t>
            </a:r>
          </a:p>
          <a:p>
            <a:r>
              <a:rPr lang="en-US" b="1" dirty="0" smtClean="0"/>
              <a:t>Blue – working </a:t>
            </a:r>
            <a:endParaRPr lang="en-US" dirty="0" smtClean="0"/>
          </a:p>
        </p:txBody>
      </p:sp>
      <p:sp>
        <p:nvSpPr>
          <p:cNvPr id="25" name="TextBox 24"/>
          <p:cNvSpPr txBox="1"/>
          <p:nvPr/>
        </p:nvSpPr>
        <p:spPr>
          <a:xfrm>
            <a:off x="533400" y="6019800"/>
            <a:ext cx="43870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Excerpted from presentation by Jeff Wheeler</a:t>
            </a:r>
          </a:p>
          <a:p>
            <a:r>
              <a:rPr lang="en-US" dirty="0" err="1" smtClean="0">
                <a:hlinkClick r:id="rId3"/>
              </a:rPr>
              <a:t>jsw@inconcepts.bits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73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Cases seen in Wild.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always ignore bits received, and always send zero (originated or propagated); </a:t>
            </a:r>
            <a:endParaRPr lang="en-US" dirty="0"/>
          </a:p>
          <a:p>
            <a:r>
              <a:rPr lang="en-US" dirty="0" smtClean="0"/>
              <a:t>always ignore bits received, always send zero bits (originated), and propagate what was received; </a:t>
            </a:r>
          </a:p>
          <a:p>
            <a:r>
              <a:rPr lang="en-US" dirty="0" smtClean="0"/>
              <a:t>if non-zero bits are received, drop the peering session; </a:t>
            </a:r>
          </a:p>
          <a:p>
            <a:r>
              <a:rPr lang="en-US" dirty="0" smtClean="0"/>
              <a:t>by special condition (policy) handle set bits or set bits, and </a:t>
            </a:r>
            <a:r>
              <a:rPr lang="en-US" dirty="0" err="1" smtClean="0"/>
              <a:t>propagate;and</a:t>
            </a:r>
            <a:endParaRPr lang="en-US" dirty="0"/>
          </a:p>
          <a:p>
            <a:r>
              <a:rPr lang="en-US" dirty="0" smtClean="0"/>
              <a:t> always sets bits under special conditions, and propagates bits.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059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 tried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“Sent</a:t>
            </a:r>
            <a:r>
              <a:rPr lang="en-US" dirty="0"/>
              <a:t>" means "Originated" or "propagated". </a:t>
            </a:r>
            <a:endParaRPr lang="en-US" dirty="0" smtClean="0"/>
          </a:p>
          <a:p>
            <a:pPr marL="914400" lvl="1" indent="-514350">
              <a:buFont typeface="Wingdings" pitchFamily="2" charset="2"/>
              <a:buChar char="§"/>
            </a:pPr>
            <a:r>
              <a:rPr lang="en-US" dirty="0" smtClean="0"/>
              <a:t>Pro</a:t>
            </a:r>
            <a:r>
              <a:rPr lang="en-US" dirty="0"/>
              <a:t>: simplest solution. </a:t>
            </a:r>
            <a:endParaRPr lang="en-US" dirty="0" smtClean="0"/>
          </a:p>
          <a:p>
            <a:pPr marL="914400" lvl="1" indent="-514350">
              <a:buFont typeface="Wingdings" pitchFamily="2" charset="2"/>
              <a:buChar char="§"/>
            </a:pPr>
            <a:r>
              <a:rPr lang="en-US" dirty="0" smtClean="0"/>
              <a:t>Con</a:t>
            </a:r>
            <a:r>
              <a:rPr lang="en-US" dirty="0"/>
              <a:t>: we'll never be able to use those flags for anything transitive. This is what's in -01</a:t>
            </a:r>
            <a:r>
              <a:rPr lang="en-US" dirty="0" smtClean="0"/>
              <a:t>.</a:t>
            </a:r>
          </a:p>
          <a:p>
            <a:pPr marL="400050" lvl="1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 "Sent" means "Originated", and flags are to be unchanged on propagation. This is what was in -00</a:t>
            </a:r>
            <a:r>
              <a:rPr lang="en-US" dirty="0" smtClean="0"/>
              <a:t>.</a:t>
            </a:r>
          </a:p>
          <a:p>
            <a:pPr marL="914400" lvl="1" indent="-514350">
              <a:buFont typeface="Wingdings" pitchFamily="2" charset="2"/>
              <a:buChar char="§"/>
            </a:pPr>
            <a:r>
              <a:rPr lang="en-US" dirty="0" smtClean="0"/>
              <a:t>Pro</a:t>
            </a:r>
            <a:r>
              <a:rPr lang="en-US" dirty="0"/>
              <a:t>: protect ability to use those flags someday. </a:t>
            </a:r>
            <a:endParaRPr lang="en-US" dirty="0" smtClean="0"/>
          </a:p>
          <a:p>
            <a:pPr marL="914400" lvl="1" indent="-514350">
              <a:buFont typeface="Wingdings" pitchFamily="2" charset="2"/>
              <a:buChar char="§"/>
            </a:pPr>
            <a:r>
              <a:rPr lang="en-US" dirty="0" smtClean="0"/>
              <a:t>Con</a:t>
            </a:r>
            <a:r>
              <a:rPr lang="en-US" dirty="0"/>
              <a:t>: noncompliant routers known in the field, reset sessions. Also, risk of ambiguity -- what exactly does "propagate" mean</a:t>
            </a:r>
            <a:r>
              <a:rPr lang="en-US" dirty="0" smtClean="0"/>
              <a:t>?</a:t>
            </a:r>
          </a:p>
          <a:p>
            <a:pPr marL="400050" lvl="1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Through </a:t>
            </a:r>
            <a:r>
              <a:rPr lang="en-US" dirty="0"/>
              <a:t>a capability, enable #2, else do #1.  </a:t>
            </a:r>
            <a:r>
              <a:rPr lang="en-US" dirty="0" smtClean="0"/>
              <a:t>This </a:t>
            </a:r>
            <a:r>
              <a:rPr lang="en-US" dirty="0"/>
              <a:t>is what Jeff Wheeler outlined. </a:t>
            </a: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Pro</a:t>
            </a:r>
            <a:r>
              <a:rPr lang="en-US" dirty="0"/>
              <a:t>: protect ability to use those flags someday (though less so than option 2). Safe for interoperation with noncompliant routers. </a:t>
            </a: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Con</a:t>
            </a:r>
            <a:r>
              <a:rPr lang="en-US" dirty="0"/>
              <a:t>: More complex than #1 without adding much value?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753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Chairs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There's </a:t>
            </a:r>
            <a:r>
              <a:rPr lang="en-US" dirty="0"/>
              <a:t>minimal likelihood that new flags will ever actually be deployed for anything transitive, since there is no way to ensure they'll work Internet-wide. </a:t>
            </a:r>
          </a:p>
          <a:p>
            <a:r>
              <a:rPr lang="en-US" dirty="0" smtClean="0"/>
              <a:t>So</a:t>
            </a:r>
            <a:r>
              <a:rPr lang="en-US" dirty="0"/>
              <a:t>, -01 proposes lowest-cost solution: Must Be Zero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Note: </a:t>
            </a:r>
            <a:r>
              <a:rPr lang="en-US" dirty="0"/>
              <a:t>T</a:t>
            </a:r>
            <a:r>
              <a:rPr lang="en-US" dirty="0" smtClean="0"/>
              <a:t>his </a:t>
            </a:r>
            <a:r>
              <a:rPr lang="en-US" dirty="0"/>
              <a:t>leaves the door ajar for introduction of </a:t>
            </a:r>
            <a:r>
              <a:rPr lang="en-US" dirty="0" err="1"/>
              <a:t>peerwise</a:t>
            </a:r>
            <a:r>
              <a:rPr lang="en-US" dirty="0"/>
              <a:t> use of reserved flags (with appropriate capability use, </a:t>
            </a:r>
            <a:r>
              <a:rPr lang="en-US" dirty="0" err="1"/>
              <a:t>etc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247104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next (led by Stewart Bryant)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048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534</Words>
  <Application>Microsoft Macintosh PowerPoint</Application>
  <PresentationFormat>On-screen Show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Draft-hares-idr-update-attrib-low-bits-fix-01</vt:lpstr>
      <vt:lpstr>Topics </vt:lpstr>
      <vt:lpstr>RFC4271 section 4.3 </vt:lpstr>
      <vt:lpstr>RFC4271 Section 4.3 </vt:lpstr>
      <vt:lpstr>Scenario that broke</vt:lpstr>
      <vt:lpstr>Cases seen in Wild. </vt:lpstr>
      <vt:lpstr>Options tried </vt:lpstr>
      <vt:lpstr>Chairs conclusion</vt:lpstr>
      <vt:lpstr>Discussion 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Draft-idr</dc:title>
  <dc:creator>SKH</dc:creator>
  <cp:lastModifiedBy>John Scudder</cp:lastModifiedBy>
  <cp:revision>4</cp:revision>
  <dcterms:created xsi:type="dcterms:W3CDTF">2013-03-08T00:40:41Z</dcterms:created>
  <dcterms:modified xsi:type="dcterms:W3CDTF">2013-03-13T03:06:27Z</dcterms:modified>
</cp:coreProperties>
</file>