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  <p:sldMasterId id="2147483654" r:id="rId3"/>
    <p:sldMasterId id="2147483667" r:id="rId4"/>
  </p:sldMasterIdLst>
  <p:notesMasterIdLst>
    <p:notesMasterId r:id="rId19"/>
  </p:notesMasterIdLst>
  <p:sldIdLst>
    <p:sldId id="256" r:id="rId5"/>
    <p:sldId id="258" r:id="rId6"/>
    <p:sldId id="259" r:id="rId7"/>
    <p:sldId id="264" r:id="rId8"/>
    <p:sldId id="266" r:id="rId9"/>
    <p:sldId id="269" r:id="rId10"/>
    <p:sldId id="267" r:id="rId11"/>
    <p:sldId id="268" r:id="rId12"/>
    <p:sldId id="265" r:id="rId13"/>
    <p:sldId id="260" r:id="rId14"/>
    <p:sldId id="261" r:id="rId15"/>
    <p:sldId id="262" r:id="rId16"/>
    <p:sldId id="263" r:id="rId17"/>
    <p:sldId id="257" r:id="rId18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E7EC"/>
    <a:srgbClr val="ABFFFF"/>
    <a:srgbClr val="A7DDE9"/>
    <a:srgbClr val="006699"/>
    <a:srgbClr val="0086BB"/>
    <a:srgbClr val="0080B0"/>
    <a:srgbClr val="006090"/>
    <a:srgbClr val="0042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81" autoAdjust="0"/>
    <p:restoredTop sz="94660"/>
  </p:normalViewPr>
  <p:slideViewPr>
    <p:cSldViewPr>
      <p:cViewPr varScale="1">
        <p:scale>
          <a:sx n="81" d="100"/>
          <a:sy n="81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49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142E416-D030-4210-85C3-EC5AE40B10D3}" type="datetimeFigureOut">
              <a:rPr lang="de-DE"/>
              <a:pPr>
                <a:defRPr/>
              </a:pPr>
              <a:t>09.03.2013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7806336-9313-4223-AE19-D341D7E553C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32954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17412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5F4459-306A-481B-BF0F-14743CDBC234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Diagram</a:t>
            </a:r>
            <a:r>
              <a:rPr lang="de-DE" dirty="0" smtClean="0"/>
              <a:t>: </a:t>
            </a:r>
            <a:r>
              <a:rPr lang="de-DE" dirty="0" err="1" smtClean="0"/>
              <a:t>round-trip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delay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measurements</a:t>
            </a:r>
            <a:r>
              <a:rPr lang="de-DE" baseline="0" dirty="0" smtClean="0"/>
              <a:t> in HSPA </a:t>
            </a:r>
            <a:r>
              <a:rPr lang="de-DE" baseline="0" dirty="0" err="1" smtClean="0"/>
              <a:t>network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random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payload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random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start</a:t>
            </a:r>
            <a:r>
              <a:rPr lang="de-DE" baseline="0" smtClean="0"/>
              <a:t>-time,  </a:t>
            </a:r>
            <a:r>
              <a:rPr lang="de-DE" baseline="0" dirty="0" smtClean="0"/>
              <a:t>35+ </a:t>
            </a:r>
            <a:r>
              <a:rPr lang="de-DE" baseline="0" dirty="0" err="1" smtClean="0"/>
              <a:t>hours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measurements</a:t>
            </a:r>
            <a:r>
              <a:rPr lang="de-DE" baseline="0" dirty="0" smtClean="0"/>
              <a:t>, 50K </a:t>
            </a:r>
            <a:r>
              <a:rPr lang="de-DE" baseline="0" dirty="0" err="1" smtClean="0"/>
              <a:t>samples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06336-9313-4223-AE19-D341D7E553C5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Diagram</a:t>
            </a:r>
            <a:r>
              <a:rPr lang="de-DE" dirty="0" smtClean="0"/>
              <a:t>: </a:t>
            </a:r>
            <a:r>
              <a:rPr lang="de-DE" dirty="0" err="1" smtClean="0"/>
              <a:t>uplink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delay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measurement</a:t>
            </a:r>
            <a:r>
              <a:rPr lang="de-DE" baseline="0" dirty="0" smtClean="0"/>
              <a:t> in HSPA </a:t>
            </a:r>
            <a:r>
              <a:rPr lang="de-DE" baseline="0" dirty="0" err="1" smtClean="0"/>
              <a:t>network</a:t>
            </a:r>
            <a:r>
              <a:rPr lang="de-DE" baseline="0" dirty="0" smtClean="0"/>
              <a:t>, 35+ </a:t>
            </a:r>
            <a:r>
              <a:rPr lang="de-DE" baseline="0" dirty="0" err="1" smtClean="0"/>
              <a:t>hours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measurements</a:t>
            </a:r>
            <a:r>
              <a:rPr lang="de-DE" baseline="0" dirty="0" smtClean="0"/>
              <a:t>, 50K </a:t>
            </a:r>
            <a:r>
              <a:rPr lang="de-DE" baseline="0" dirty="0" err="1" smtClean="0"/>
              <a:t>samples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06336-9313-4223-AE19-D341D7E553C5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Diagram</a:t>
            </a:r>
            <a:r>
              <a:rPr lang="de-DE" dirty="0" smtClean="0"/>
              <a:t>: </a:t>
            </a:r>
            <a:r>
              <a:rPr lang="de-DE" dirty="0" err="1" smtClean="0"/>
              <a:t>uplink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delay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measurement</a:t>
            </a:r>
            <a:r>
              <a:rPr lang="de-DE" baseline="0" dirty="0" smtClean="0"/>
              <a:t> in HSPA+LTE </a:t>
            </a:r>
            <a:r>
              <a:rPr lang="de-DE" baseline="0" dirty="0" err="1" smtClean="0"/>
              <a:t>network</a:t>
            </a:r>
            <a:r>
              <a:rPr lang="de-DE" baseline="0" dirty="0" smtClean="0"/>
              <a:t>, 6 </a:t>
            </a:r>
            <a:r>
              <a:rPr lang="de-DE" baseline="0" dirty="0" err="1" smtClean="0"/>
              <a:t>hours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measurements</a:t>
            </a:r>
            <a:r>
              <a:rPr lang="de-DE" baseline="0" dirty="0" smtClean="0"/>
              <a:t>, 40K </a:t>
            </a:r>
            <a:r>
              <a:rPr lang="de-DE" baseline="0" dirty="0" err="1" smtClean="0"/>
              <a:t>samples</a:t>
            </a:r>
            <a:r>
              <a:rPr lang="de-DE" baseline="0" dirty="0" smtClean="0"/>
              <a:t> (</a:t>
            </a:r>
            <a:r>
              <a:rPr lang="de-DE" baseline="0" dirty="0" err="1" smtClean="0"/>
              <a:t>artifically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overlayed</a:t>
            </a:r>
            <a:r>
              <a:rPr lang="de-DE" baseline="0" dirty="0" smtClean="0"/>
              <a:t>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06336-9313-4223-AE19-D341D7E553C5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Diagram</a:t>
            </a:r>
            <a:r>
              <a:rPr lang="de-DE" dirty="0" smtClean="0"/>
              <a:t>: </a:t>
            </a:r>
            <a:r>
              <a:rPr lang="de-DE" dirty="0" err="1" smtClean="0"/>
              <a:t>downlink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delay</a:t>
            </a:r>
            <a:r>
              <a:rPr lang="de-DE" baseline="0" dirty="0" smtClean="0"/>
              <a:t> in HSPA </a:t>
            </a:r>
            <a:r>
              <a:rPr lang="de-DE" baseline="0" dirty="0" err="1" smtClean="0"/>
              <a:t>network</a:t>
            </a:r>
            <a:r>
              <a:rPr lang="de-DE" baseline="0" dirty="0" smtClean="0"/>
              <a:t>, 3+ </a:t>
            </a:r>
            <a:r>
              <a:rPr lang="de-DE" baseline="0" dirty="0" err="1" smtClean="0"/>
              <a:t>hours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measurements</a:t>
            </a:r>
            <a:r>
              <a:rPr lang="de-DE" baseline="0" dirty="0" smtClean="0"/>
              <a:t>, 20K </a:t>
            </a:r>
            <a:r>
              <a:rPr lang="de-DE" baseline="0" dirty="0" err="1" smtClean="0"/>
              <a:t>samples</a:t>
            </a:r>
            <a:endParaRPr lang="de-DE" baseline="0" dirty="0" smtClean="0"/>
          </a:p>
          <a:p>
            <a:r>
              <a:rPr lang="de-DE" baseline="0" dirty="0" err="1" smtClean="0"/>
              <a:t>Left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unbiased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samples</a:t>
            </a:r>
            <a:r>
              <a:rPr lang="de-DE" baseline="0" dirty="0" smtClean="0"/>
              <a:t>. </a:t>
            </a:r>
            <a:r>
              <a:rPr lang="de-DE" baseline="0" dirty="0" err="1" smtClean="0"/>
              <a:t>Right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biased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samples</a:t>
            </a:r>
            <a:r>
              <a:rPr lang="de-DE" baseline="0" dirty="0" smtClean="0"/>
              <a:t> (</a:t>
            </a:r>
            <a:r>
              <a:rPr lang="de-DE" baseline="0" dirty="0" err="1" smtClean="0"/>
              <a:t>extracted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round-trip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delay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samples</a:t>
            </a:r>
            <a:r>
              <a:rPr lang="de-DE" baseline="0" dirty="0" smtClean="0"/>
              <a:t>: </a:t>
            </a:r>
            <a:r>
              <a:rPr lang="de-DE" baseline="0" dirty="0" err="1" smtClean="0"/>
              <a:t>uplink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is</a:t>
            </a:r>
            <a:r>
              <a:rPr lang="de-DE" baseline="0" dirty="0" smtClean="0"/>
              <a:t> time-</a:t>
            </a:r>
            <a:r>
              <a:rPr lang="de-DE" baseline="0" dirty="0" err="1" smtClean="0"/>
              <a:t>slotted</a:t>
            </a:r>
            <a:r>
              <a:rPr lang="de-DE" baseline="0" dirty="0" smtClean="0"/>
              <a:t>, </a:t>
            </a:r>
            <a:r>
              <a:rPr lang="de-DE" baseline="0" dirty="0" err="1" smtClean="0"/>
              <a:t>therefore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downlink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measurement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samples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biased</a:t>
            </a:r>
            <a:r>
              <a:rPr lang="de-DE" baseline="0" dirty="0" smtClean="0"/>
              <a:t> – </a:t>
            </a:r>
            <a:r>
              <a:rPr lang="de-DE" baseline="0" dirty="0" err="1" smtClean="0"/>
              <a:t>interaction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downlink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timing</a:t>
            </a:r>
            <a:r>
              <a:rPr lang="de-DE" baseline="0" dirty="0" smtClean="0"/>
              <a:t>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06336-9313-4223-AE19-D341D7E553C5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TU-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43042" y="2928934"/>
            <a:ext cx="6143668" cy="1255711"/>
          </a:xfrm>
          <a:prstGeom prst="rect">
            <a:avLst/>
          </a:prstGeom>
        </p:spPr>
        <p:txBody>
          <a:bodyPr/>
          <a:lstStyle>
            <a:lvl1pPr algn="l">
              <a:defRPr sz="3600" b="0" baseline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43042" y="4500570"/>
            <a:ext cx="6215106" cy="92869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Fußzeilenplatzhalter 5"/>
          <p:cNvSpPr>
            <a:spLocks noGrp="1"/>
          </p:cNvSpPr>
          <p:nvPr>
            <p:ph type="ftr" sz="quarter" idx="10"/>
          </p:nvPr>
        </p:nvSpPr>
        <p:spPr>
          <a:xfrm>
            <a:off x="1643063" y="6000750"/>
            <a:ext cx="4376737" cy="72072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600"/>
              </a:spcAft>
              <a:defRPr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weißer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43042" y="2928934"/>
            <a:ext cx="6143668" cy="1255711"/>
          </a:xfrm>
          <a:prstGeom prst="rect">
            <a:avLst/>
          </a:prstGeom>
        </p:spPr>
        <p:txBody>
          <a:bodyPr/>
          <a:lstStyle>
            <a:lvl1pPr algn="l">
              <a:defRPr sz="3600" b="0" baseline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43042" y="4500570"/>
            <a:ext cx="6215106" cy="92869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Fußzeilenplatzhalter 5"/>
          <p:cNvSpPr>
            <a:spLocks noGrp="1"/>
          </p:cNvSpPr>
          <p:nvPr>
            <p:ph type="ftr" sz="quarter" idx="10"/>
          </p:nvPr>
        </p:nvSpPr>
        <p:spPr>
          <a:xfrm>
            <a:off x="1643063" y="6000750"/>
            <a:ext cx="4376737" cy="72072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600"/>
              </a:spcAft>
              <a:defRPr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8596" y="285749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 blauer Rahmen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7224" y="1124744"/>
            <a:ext cx="7429552" cy="63097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57224" y="2060848"/>
            <a:ext cx="7429552" cy="4065315"/>
          </a:xfrm>
        </p:spPr>
        <p:txBody>
          <a:bodyPr/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alt blauer Rahmen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7225" y="1285860"/>
            <a:ext cx="7429552" cy="114300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57224" y="2571744"/>
            <a:ext cx="3500462" cy="3554419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86314" y="2571744"/>
            <a:ext cx="3500462" cy="3554419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 blauer Rahmen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7224" y="1285860"/>
            <a:ext cx="7429552" cy="114300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57224" y="2571744"/>
            <a:ext cx="7429552" cy="3554419"/>
          </a:xfrm>
        </p:spPr>
        <p:txBody>
          <a:bodyPr/>
          <a:lstStyle>
            <a:lvl1pPr>
              <a:buNone/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857250" y="6356350"/>
            <a:ext cx="1630363" cy="365125"/>
          </a:xfrm>
        </p:spPr>
        <p:txBody>
          <a:bodyPr/>
          <a:lstStyle>
            <a:lvl1pPr marL="0" algn="l" defTabSz="914400" rtl="0" eaLnBrk="1" latinLnBrk="0" hangingPunct="1">
              <a:defRPr lang="de-DE" sz="1200" kern="1200" baseline="0">
                <a:solidFill>
                  <a:srgbClr val="006699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58B82090-D3CC-4BEC-B598-D9640D5EFF10}" type="datetimeFigureOut">
              <a:rPr lang="de-AT"/>
              <a:pPr>
                <a:defRPr/>
              </a:pPr>
              <a:t>09.03.2013</a:t>
            </a:fld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de-DE" sz="1200" kern="1200" baseline="0">
                <a:solidFill>
                  <a:srgbClr val="006699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733550" cy="365125"/>
          </a:xfrm>
        </p:spPr>
        <p:txBody>
          <a:bodyPr/>
          <a:lstStyle>
            <a:lvl1pPr marL="0" algn="r" defTabSz="914400" rtl="0" eaLnBrk="1" latinLnBrk="0" hangingPunct="1">
              <a:defRPr lang="de-DE" sz="1200" kern="1200" baseline="0">
                <a:solidFill>
                  <a:srgbClr val="006699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5DDDB6E7-2CA7-4F4A-A0EB-810A97284791}" type="slidenum">
              <a:rPr lang="de-AT"/>
              <a:pPr>
                <a:defRPr/>
              </a:pPr>
              <a:t>‹#›</a:t>
            </a:fld>
            <a:endParaRPr lang="de-A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alt blauer Rahmen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7225" y="1285860"/>
            <a:ext cx="7429552" cy="114300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57224" y="2571744"/>
            <a:ext cx="3500462" cy="3554419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86314" y="2571744"/>
            <a:ext cx="3500462" cy="3554419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857250" y="6356350"/>
            <a:ext cx="1643063" cy="365125"/>
          </a:xfrm>
        </p:spPr>
        <p:txBody>
          <a:bodyPr/>
          <a:lstStyle>
            <a:lvl1pPr>
              <a:defRPr baseline="0">
                <a:solidFill>
                  <a:srgbClr val="0066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56B31D4-512F-4133-B23B-567114175CB7}" type="datetimeFigureOut">
              <a:rPr lang="de-DE"/>
              <a:pPr>
                <a:defRPr/>
              </a:pPr>
              <a:t>09.03.2013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 dirty="0">
                <a:solidFill>
                  <a:srgbClr val="0066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733550" cy="365125"/>
          </a:xfrm>
        </p:spPr>
        <p:txBody>
          <a:bodyPr/>
          <a:lstStyle>
            <a:lvl1pPr>
              <a:defRPr baseline="0">
                <a:solidFill>
                  <a:srgbClr val="0066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D5702C8-4A48-467D-9C2E-AE013021DC27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uppieren 14"/>
          <p:cNvGrpSpPr>
            <a:grpSpLocks/>
          </p:cNvGrpSpPr>
          <p:nvPr/>
        </p:nvGrpSpPr>
        <p:grpSpPr bwMode="auto">
          <a:xfrm>
            <a:off x="0" y="2076450"/>
            <a:ext cx="8642350" cy="4781550"/>
            <a:chOff x="0" y="2076528"/>
            <a:chExt cx="8642400" cy="4781472"/>
          </a:xfrm>
        </p:grpSpPr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0" y="2076528"/>
              <a:ext cx="8143922" cy="4781472"/>
            </a:xfrm>
            <a:prstGeom prst="rect">
              <a:avLst/>
            </a:prstGeom>
            <a:solidFill>
              <a:srgbClr val="006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7627982" y="2076528"/>
              <a:ext cx="1012831" cy="1012808"/>
            </a:xfrm>
            <a:prstGeom prst="ellipse">
              <a:avLst/>
            </a:prstGeom>
            <a:solidFill>
              <a:srgbClr val="0066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4895878" y="2571820"/>
              <a:ext cx="3746522" cy="4286180"/>
            </a:xfrm>
            <a:prstGeom prst="rect">
              <a:avLst/>
            </a:prstGeom>
            <a:solidFill>
              <a:srgbClr val="006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pieren 7"/>
          <p:cNvGrpSpPr>
            <a:grpSpLocks/>
          </p:cNvGrpSpPr>
          <p:nvPr/>
        </p:nvGrpSpPr>
        <p:grpSpPr bwMode="auto">
          <a:xfrm>
            <a:off x="0" y="2076450"/>
            <a:ext cx="8642350" cy="4781550"/>
            <a:chOff x="0" y="2076528"/>
            <a:chExt cx="8642400" cy="4781472"/>
          </a:xfrm>
        </p:grpSpPr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0" y="2076528"/>
              <a:ext cx="8143922" cy="4781472"/>
            </a:xfrm>
            <a:prstGeom prst="rect">
              <a:avLst/>
            </a:prstGeom>
            <a:solidFill>
              <a:srgbClr val="006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7627982" y="2076528"/>
              <a:ext cx="1012831" cy="1012808"/>
            </a:xfrm>
            <a:prstGeom prst="ellipse">
              <a:avLst/>
            </a:prstGeom>
            <a:solidFill>
              <a:srgbClr val="006699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4895878" y="2571820"/>
              <a:ext cx="3746522" cy="4286180"/>
            </a:xfrm>
            <a:prstGeom prst="rect">
              <a:avLst/>
            </a:prstGeom>
            <a:solidFill>
              <a:srgbClr val="0066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EE7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9835CD-4A50-40F8-9F2C-CF49F6180D9A}" type="datetimeFigureOut">
              <a:rPr lang="de-DE"/>
              <a:pPr>
                <a:defRPr/>
              </a:pPr>
              <a:t>09.03.2013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2AB085-1500-4646-8A41-71570FD7128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grpSp>
        <p:nvGrpSpPr>
          <p:cNvPr id="2" name="Gruppieren 11"/>
          <p:cNvGrpSpPr/>
          <p:nvPr/>
        </p:nvGrpSpPr>
        <p:grpSpPr>
          <a:xfrm>
            <a:off x="0" y="857232"/>
            <a:ext cx="8642400" cy="6000768"/>
            <a:chOff x="0" y="1214422"/>
            <a:chExt cx="8642400" cy="5643578"/>
          </a:xfrm>
          <a:solidFill>
            <a:schemeClr val="bg1"/>
          </a:solidFill>
        </p:grpSpPr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0" y="1214422"/>
              <a:ext cx="8143900" cy="56435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7628400" y="1215215"/>
              <a:ext cx="1011966" cy="119399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4895586" y="1798926"/>
              <a:ext cx="3746814" cy="505907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Datumsplatzhalter 3"/>
          <p:cNvSpPr txBox="1">
            <a:spLocks/>
          </p:cNvSpPr>
          <p:nvPr userDrawn="1"/>
        </p:nvSpPr>
        <p:spPr>
          <a:xfrm>
            <a:off x="857250" y="6356350"/>
            <a:ext cx="1630363" cy="365125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de-DE" sz="1200" kern="1200" baseline="0">
                <a:solidFill>
                  <a:srgbClr val="006699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8997E26-1776-45D3-BA64-03A561EE1A94}" type="datetimeFigureOut">
              <a:rPr kumimoji="0" lang="de-A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09.03.2013</a:t>
            </a:fld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rgbClr val="006699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3" name="Fußzeilenplatzhalter 4"/>
          <p:cNvSpPr txBox="1">
            <a:spLocks/>
          </p:cNvSpPr>
          <p:nvPr userDrawn="1"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lang="de-DE" sz="1200" kern="1200" baseline="0">
                <a:solidFill>
                  <a:srgbClr val="006699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draft-morton-ippm-2330-update-01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rgbClr val="006699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Foliennummernplatzhalter 5"/>
          <p:cNvSpPr txBox="1">
            <a:spLocks/>
          </p:cNvSpPr>
          <p:nvPr userDrawn="1"/>
        </p:nvSpPr>
        <p:spPr>
          <a:xfrm>
            <a:off x="6553200" y="6356350"/>
            <a:ext cx="1733550" cy="365125"/>
          </a:xfrm>
          <a:prstGeom prst="rect">
            <a:avLst/>
          </a:prstGeom>
        </p:spPr>
        <p:txBody>
          <a:bodyPr/>
          <a:lstStyle>
            <a:lvl1pPr marL="0" algn="r" defTabSz="914400" rtl="0" eaLnBrk="1" latinLnBrk="0" hangingPunct="1">
              <a:defRPr lang="de-DE" sz="1200" kern="1200" baseline="0">
                <a:solidFill>
                  <a:srgbClr val="006699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07B0CE-B01C-4D77-AE40-37975C0DBAC8}" type="slidenum">
              <a:rPr kumimoji="0" lang="de-A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de-AT" sz="1200" b="0" i="0" u="none" strike="noStrike" kern="1200" cap="none" spc="0" normalizeH="0" baseline="0" noProof="0" dirty="0">
              <a:ln>
                <a:noFill/>
              </a:ln>
              <a:solidFill>
                <a:srgbClr val="006699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10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20000"/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20000"/>
        <a:buFont typeface="Symbol" pitchFamily="18" charset="2"/>
        <a:buChar char="-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FA28A0-F47A-46FA-8FA9-1E46B0BB1170}" type="datetimeFigureOut">
              <a:rPr lang="de-DE"/>
              <a:pPr>
                <a:defRPr/>
              </a:pPr>
              <a:t>09.03.2013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0FE9BA-5BC9-4482-B24F-A0A4C3086CF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grpSp>
        <p:nvGrpSpPr>
          <p:cNvPr id="2" name="Gruppieren 11"/>
          <p:cNvGrpSpPr/>
          <p:nvPr/>
        </p:nvGrpSpPr>
        <p:grpSpPr>
          <a:xfrm>
            <a:off x="0" y="857232"/>
            <a:ext cx="8642400" cy="6000768"/>
            <a:chOff x="0" y="1214422"/>
            <a:chExt cx="8642400" cy="5643578"/>
          </a:xfrm>
          <a:solidFill>
            <a:srgbClr val="DEE7EC"/>
          </a:solidFill>
        </p:grpSpPr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0" y="1214422"/>
              <a:ext cx="8143900" cy="56435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7628400" y="1215215"/>
              <a:ext cx="1011966" cy="119399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4895586" y="1798926"/>
              <a:ext cx="3746814" cy="505907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4103" name="Grafik 12" descr="TU_Logo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5900" y="215900"/>
            <a:ext cx="39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10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20000"/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20000"/>
        <a:buFont typeface="Symbol" pitchFamily="18" charset="2"/>
        <a:buChar char="-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ctrTitle"/>
          </p:nvPr>
        </p:nvSpPr>
        <p:spPr bwMode="auto">
          <a:xfrm>
            <a:off x="971601" y="2928938"/>
            <a:ext cx="6984776" cy="150817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latin typeface="Arial" charset="0"/>
                <a:cs typeface="Arial" charset="0"/>
              </a:rPr>
              <a:t>Advanced</a:t>
            </a:r>
            <a:r>
              <a:rPr lang="de-DE" dirty="0" smtClean="0">
                <a:latin typeface="Arial" charset="0"/>
                <a:cs typeface="Arial" charset="0"/>
              </a:rPr>
              <a:t> Stream and Sampling Framework for IPPM</a:t>
            </a:r>
            <a:r>
              <a:rPr lang="de-DE" sz="1000" dirty="0" smtClean="0">
                <a:latin typeface="Arial" charset="0"/>
                <a:cs typeface="Arial" charset="0"/>
              </a:rPr>
              <a:t/>
            </a:r>
            <a:br>
              <a:rPr lang="de-DE" sz="1000" dirty="0" smtClean="0">
                <a:latin typeface="Arial" charset="0"/>
                <a:cs typeface="Arial" charset="0"/>
              </a:rPr>
            </a:br>
            <a:r>
              <a:rPr lang="de-DE" sz="1000" dirty="0" smtClean="0">
                <a:latin typeface="Arial" charset="0"/>
                <a:cs typeface="Arial" charset="0"/>
              </a:rPr>
              <a:t/>
            </a:r>
            <a:br>
              <a:rPr lang="de-DE" sz="1000" dirty="0" smtClean="0">
                <a:latin typeface="Arial" charset="0"/>
                <a:cs typeface="Arial" charset="0"/>
              </a:rPr>
            </a:br>
            <a:r>
              <a:rPr lang="de-DE" sz="2000" b="1" dirty="0" smtClean="0">
                <a:latin typeface="Arial" charset="0"/>
                <a:cs typeface="Arial" charset="0"/>
              </a:rPr>
              <a:t>draft-morton-ippm-2330-update-01</a:t>
            </a:r>
            <a:r>
              <a:rPr lang="de-DE" dirty="0" smtClean="0">
                <a:latin typeface="Arial" charset="0"/>
                <a:cs typeface="Arial" charset="0"/>
              </a:rPr>
              <a:t/>
            </a:r>
            <a:br>
              <a:rPr lang="de-DE" dirty="0" smtClean="0">
                <a:latin typeface="Arial" charset="0"/>
                <a:cs typeface="Arial" charset="0"/>
              </a:rPr>
            </a:br>
            <a:endParaRPr lang="de-DE" dirty="0" smtClean="0">
              <a:latin typeface="Arial" charset="0"/>
              <a:cs typeface="Arial" charset="0"/>
            </a:endParaRPr>
          </a:p>
        </p:txBody>
      </p:sp>
      <p:sp>
        <p:nvSpPr>
          <p:cNvPr id="11267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691680" y="4941168"/>
            <a:ext cx="5446365" cy="93610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dirty="0" smtClean="0">
                <a:latin typeface="Arial" charset="0"/>
                <a:cs typeface="Arial" charset="0"/>
              </a:rPr>
              <a:t>Joachim Fabini and Al Morton</a:t>
            </a:r>
          </a:p>
          <a:p>
            <a:pPr algn="ctr"/>
            <a:r>
              <a:rPr lang="de-DE" dirty="0" smtClean="0">
                <a:latin typeface="Arial" charset="0"/>
                <a:cs typeface="Arial" charset="0"/>
              </a:rPr>
              <a:t>March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1. Expand elements of Type-P </a:t>
            </a:r>
            <a:br>
              <a:rPr lang="en-US" dirty="0" smtClean="0"/>
            </a:br>
            <a:r>
              <a:rPr lang="en-US" dirty="0" smtClean="0"/>
              <a:t>2. Packet History Influence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57224" y="2492896"/>
            <a:ext cx="2418632" cy="3633267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Test packet length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Content optimization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Flow state: multi-modal distributions</a:t>
            </a:r>
          </a:p>
        </p:txBody>
      </p:sp>
      <p:pic>
        <p:nvPicPr>
          <p:cNvPr id="5" name="Grafik 4" descr="test-3G-2012-06-14_2-i100-5000-c50000_U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2492896"/>
            <a:ext cx="4813335" cy="3384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3. Access Technology Change</a:t>
            </a:r>
            <a:br>
              <a:rPr lang="en-US" dirty="0" smtClean="0"/>
            </a:br>
            <a:r>
              <a:rPr lang="en-US" dirty="0" smtClean="0"/>
              <a:t>    (App-transparent)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57224" y="2492896"/>
            <a:ext cx="3426744" cy="3633267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Applications</a:t>
            </a:r>
            <a:br>
              <a:rPr lang="en-US" dirty="0" smtClean="0"/>
            </a:br>
            <a:r>
              <a:rPr lang="en-US" dirty="0" smtClean="0"/>
              <a:t>might not detect changes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Overlayed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Mobile measurements (LMAP) 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Representativeness?</a:t>
            </a:r>
          </a:p>
        </p:txBody>
      </p:sp>
      <p:pic>
        <p:nvPicPr>
          <p:cNvPr id="8" name="Grafik 7" descr="test-HSPA-LTE-Aggregated_U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7904" y="2420888"/>
            <a:ext cx="4608512" cy="3240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4. Time-slotted Networks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57224" y="1916832"/>
            <a:ext cx="7171160" cy="420933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First time-slotted segment cancels randomness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Biased samples lead to multi-modal delay distributions</a:t>
            </a:r>
          </a:p>
        </p:txBody>
      </p:sp>
      <p:pic>
        <p:nvPicPr>
          <p:cNvPr id="6" name="Grafik 5" descr="test-HSPA-2012-07-03-i1000-c20000_D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3501008"/>
            <a:ext cx="3481986" cy="2448272"/>
          </a:xfrm>
          <a:prstGeom prst="rect">
            <a:avLst/>
          </a:prstGeom>
        </p:spPr>
      </p:pic>
      <p:pic>
        <p:nvPicPr>
          <p:cNvPr id="8" name="Grafik 7" descr="test-HSPA-2012-08-23-i1000-c20000_D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3501008"/>
            <a:ext cx="3467586" cy="24381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IPPM Feedback on the list</a:t>
            </a:r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Matt Mathis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Add “actionable” metrics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Pre-test load – special aspect of “packet history”?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Rüdiger Geib, Matt Mathis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Characterization of special treatments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Traffic shaping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Flow suppression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Add as subtopic under Test Packet Type-P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Define “reactive network behavior”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Discussion of test traffic preferences in the wild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– Next 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Metric &amp; Methodology </a:t>
            </a:r>
            <a:r>
              <a:rPr lang="en-US" b="1" dirty="0" smtClean="0"/>
              <a:t>properties</a:t>
            </a:r>
            <a:r>
              <a:rPr lang="en-US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Improve </a:t>
            </a:r>
            <a:r>
              <a:rPr lang="en-US" b="1" dirty="0" smtClean="0"/>
              <a:t>Repeatability, Continuity, Extensibility</a:t>
            </a:r>
            <a:r>
              <a:rPr lang="en-US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Can/should we formalize these properties?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Assess “Quality of Measurement” to evaluate if properties are satisfied for two measurement sample sets?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Aim: find minimum set of parameters such that measurements have one or several of the above-mentioned properties.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Classification: methodology-invariant metrics?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1124744"/>
            <a:ext cx="7429552" cy="630972"/>
          </a:xfrm>
        </p:spPr>
        <p:txBody>
          <a:bodyPr/>
          <a:lstStyle/>
          <a:p>
            <a:r>
              <a:rPr lang="de-DE" dirty="0" smtClean="0"/>
              <a:t>Status &amp; Motivation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57224" y="1916832"/>
            <a:ext cx="7429552" cy="420933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Networks have evolved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RFC 2330 assumes linear network behavior (“wire“)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Smart networks: Measurement results depend to a large extent on measurement stream (on-demand allocation)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RFC 2330 </a:t>
            </a:r>
            <a:r>
              <a:rPr lang="en-US" b="1" dirty="0" smtClean="0"/>
              <a:t>metric and methodology properties</a:t>
            </a:r>
            <a:r>
              <a:rPr lang="en-US" dirty="0" smtClean="0"/>
              <a:t> are </a:t>
            </a:r>
            <a:r>
              <a:rPr lang="en-US" dirty="0"/>
              <a:t>a </a:t>
            </a:r>
            <a:r>
              <a:rPr lang="en-US" dirty="0" smtClean="0"/>
              <a:t>useful theoretical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instrument </a:t>
            </a:r>
            <a:r>
              <a:rPr lang="en-US" dirty="0" smtClean="0"/>
              <a:t>- limited in </a:t>
            </a:r>
            <a:br>
              <a:rPr lang="en-US" dirty="0" smtClean="0"/>
            </a:br>
            <a:r>
              <a:rPr lang="en-US" dirty="0" smtClean="0"/>
              <a:t>real life now (repeatability)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Network-internal </a:t>
            </a:r>
            <a:br>
              <a:rPr lang="en-US" dirty="0" smtClean="0"/>
            </a:br>
            <a:r>
              <a:rPr lang="en-US" b="1" dirty="0" smtClean="0"/>
              <a:t>flow state</a:t>
            </a:r>
            <a:r>
              <a:rPr lang="en-US" dirty="0" smtClean="0"/>
              <a:t> at layers </a:t>
            </a:r>
            <a:br>
              <a:rPr lang="en-US" dirty="0" smtClean="0"/>
            </a:br>
            <a:r>
              <a:rPr lang="en-US" dirty="0" smtClean="0"/>
              <a:t>below IP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Proposal: Update 2330</a:t>
            </a:r>
          </a:p>
        </p:txBody>
      </p:sp>
      <p:pic>
        <p:nvPicPr>
          <p:cNvPr id="6" name="Grafik 5" descr="test-3G-2012-06-14_2-i100-5000-c50000_RT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3789040"/>
            <a:ext cx="3672408" cy="25821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Advanced Framework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Describe useful additional stream parameters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Restore repeatable measurements in modern networks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Aspects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1. Network treatment depends on Type-P (concept ext.)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2. Packet history influences network/results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3. Access technology may change during session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4. Time-slotted service time in network paths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7224" y="1124744"/>
            <a:ext cx="7891240" cy="630972"/>
          </a:xfrm>
        </p:spPr>
        <p:txBody>
          <a:bodyPr/>
          <a:lstStyle/>
          <a:p>
            <a:r>
              <a:rPr lang="en-US" sz="3200" dirty="0" smtClean="0"/>
              <a:t>Main Comment: </a:t>
            </a:r>
            <a:r>
              <a:rPr lang="en-US" sz="2800" dirty="0"/>
              <a:t>Define </a:t>
            </a:r>
            <a:r>
              <a:rPr lang="en-US" sz="2800" b="1" dirty="0" smtClean="0"/>
              <a:t>“Reactive Network</a:t>
            </a:r>
            <a:r>
              <a:rPr lang="en-US" sz="2800" b="1" dirty="0"/>
              <a:t>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Sec 1.1 Reactive Network </a:t>
            </a:r>
            <a:r>
              <a:rPr lang="en-US" dirty="0" smtClean="0"/>
              <a:t>Behavior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Sensing packet arrival/inactivity for a flow </a:t>
            </a:r>
            <a:r>
              <a:rPr lang="en-US" dirty="0"/>
              <a:t>o</a:t>
            </a:r>
            <a:r>
              <a:rPr lang="en-US" dirty="0" smtClean="0"/>
              <a:t>f interest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Assessment intervals or multiple arrivals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Result in new mode of operation in one or more network components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Deterministic/Observable w.r.t. the flow of interest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Defined at a particular layer (e.g., reactive at IP layer)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 network or path is said to be reactive when at least one link or host on the path exhibits reactive behavior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429552" cy="630972"/>
          </a:xfrm>
        </p:spPr>
        <p:txBody>
          <a:bodyPr/>
          <a:lstStyle/>
          <a:p>
            <a:r>
              <a:rPr lang="en-US" dirty="0" smtClean="0"/>
              <a:t>Examples: Reactive Behavior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836712"/>
            <a:ext cx="7429552" cy="5400600"/>
          </a:xfrm>
        </p:spPr>
        <p:txBody>
          <a:bodyPr/>
          <a:lstStyle/>
          <a:p>
            <a:r>
              <a:rPr lang="en-US" b="1" dirty="0" smtClean="0"/>
              <a:t>Layer Independent: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Link establishment in response to flow activity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This is why a concept of pre-test load is needed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Channel capacity adaptation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Decision to increase or decrease capacity on a sub-IP link based on past or current flow rate.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Decision to use signaling channel for sporadic, small data packets instead of allocating dedicated bearer</a:t>
            </a:r>
          </a:p>
          <a:p>
            <a:pPr marL="0" indent="0"/>
            <a:r>
              <a:rPr lang="en-US" b="1" dirty="0" smtClean="0"/>
              <a:t>Layer Dependent: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Link-level compression of packet payload(s) depending on Type-P and higher-layer content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For instance JPEG file downsizing and –scaling in mobile networks (server-side optimizers)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Content-based interception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064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429552" cy="630972"/>
          </a:xfrm>
        </p:spPr>
        <p:txBody>
          <a:bodyPr/>
          <a:lstStyle/>
          <a:p>
            <a:r>
              <a:rPr lang="en-US" dirty="0" smtClean="0"/>
              <a:t>Examples: NON-Reactive Behavior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836712"/>
            <a:ext cx="7429552" cy="5400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“Green” features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Activate idle fiber link when </a:t>
            </a:r>
            <a:r>
              <a:rPr lang="en-US" dirty="0" err="1" smtClean="0"/>
              <a:t>Util</a:t>
            </a:r>
            <a:r>
              <a:rPr lang="en-US" dirty="0" smtClean="0"/>
              <a:t>&gt;X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Deactivate fiber link when </a:t>
            </a:r>
            <a:r>
              <a:rPr lang="en-US" dirty="0" err="1" smtClean="0"/>
              <a:t>Util</a:t>
            </a:r>
            <a:r>
              <a:rPr lang="en-US" dirty="0" smtClean="0"/>
              <a:t>&lt;Y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Policies triggering on total cell load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Mobile networks: bias of capacity allocation algorithms by current total cell load (all users)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Channel adaptation between low-capacity or high-capacity on a sub-IP link appears random.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Fall-back to accommodate appearance of a legacy device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Signal quality (lower-layers, position, interference)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Activating or de-activating a dedicated VC on an </a:t>
            </a:r>
            <a:r>
              <a:rPr lang="en-US" dirty="0" err="1" smtClean="0"/>
              <a:t>xDSL</a:t>
            </a:r>
            <a:r>
              <a:rPr lang="en-US" dirty="0" smtClean="0"/>
              <a:t> link (e.g., some DSL modems do this when switching on or off a VoIP phone or an IPTV box, substantially reducing the capacity available </a:t>
            </a:r>
            <a:r>
              <a:rPr lang="en-US" u="sng" dirty="0" smtClean="0"/>
              <a:t>for best-effort traffic</a:t>
            </a:r>
            <a:r>
              <a:rPr lang="en-US" dirty="0" smtClean="0"/>
              <a:t>).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064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Status and Discussion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Detailed discussion on the mailing list (2012)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Support to do the work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Adopt as a working group item?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Possible future work: Define methods to test for reactive network behavior, based on fundamental </a:t>
            </a:r>
            <a:r>
              <a:rPr lang="en-US" smtClean="0"/>
              <a:t>IPPM 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627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602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7747224" cy="630972"/>
          </a:xfrm>
        </p:spPr>
        <p:txBody>
          <a:bodyPr/>
          <a:lstStyle/>
          <a:p>
            <a:r>
              <a:rPr lang="en-US" dirty="0" smtClean="0"/>
              <a:t>Measurement Methodology &amp; Setup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End-to-end ICMP round-trip delay measurements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Initiated by UE (mobile client), reflected by server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Client and server synchronous with global time (PPS, ~10µs).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Randomness in </a:t>
            </a:r>
            <a:br>
              <a:rPr lang="en-US" dirty="0" smtClean="0"/>
            </a:br>
            <a:r>
              <a:rPr lang="en-US" dirty="0" smtClean="0"/>
              <a:t>space and time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Packets having </a:t>
            </a:r>
            <a:br>
              <a:rPr lang="en-US" dirty="0" smtClean="0"/>
            </a:br>
            <a:r>
              <a:rPr lang="en-US" dirty="0" smtClean="0"/>
              <a:t>random payload</a:t>
            </a:r>
            <a:br>
              <a:rPr lang="en-US" dirty="0" smtClean="0"/>
            </a:br>
            <a:r>
              <a:rPr lang="en-US" dirty="0" smtClean="0"/>
              <a:t>size are sent out </a:t>
            </a:r>
            <a:br>
              <a:rPr lang="en-US" dirty="0" smtClean="0"/>
            </a:br>
            <a:r>
              <a:rPr lang="en-US" dirty="0" smtClean="0"/>
              <a:t>at random start </a:t>
            </a:r>
            <a:br>
              <a:rPr lang="en-US" dirty="0" smtClean="0"/>
            </a:br>
            <a:r>
              <a:rPr lang="en-US" dirty="0" smtClean="0"/>
              <a:t>times</a:t>
            </a:r>
            <a:endParaRPr lang="en-US" dirty="0"/>
          </a:p>
        </p:txBody>
      </p:sp>
      <p:pic>
        <p:nvPicPr>
          <p:cNvPr id="1026" name="Picture 2" descr="C:\SVN\Project\papers\0-PaperDrafts\2012-Mobile-SIP\figures\RandomDelayMeasurement-Setup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07904" y="3501089"/>
            <a:ext cx="4772465" cy="24643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U_Powerpoint_Vorlage">
  <a:themeElements>
    <a:clrScheme name="Larissa">
      <a:dk1>
        <a:sysClr val="windowText" lastClr="000000"/>
      </a:dk1>
      <a:lt1>
        <a:sysClr val="window" lastClr="F7F7F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el mit weißem Rahmen und dunklem Logo">
  <a:themeElements>
    <a:clrScheme name="Larissa">
      <a:dk1>
        <a:sysClr val="windowText" lastClr="000000"/>
      </a:dk1>
      <a:lt1>
        <a:sysClr val="window" lastClr="F7F7F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halt_blauer_Rahmen">
  <a:themeElements>
    <a:clrScheme name="Larissa">
      <a:dk1>
        <a:sysClr val="windowText" lastClr="000000"/>
      </a:dk1>
      <a:lt1>
        <a:sysClr val="window" lastClr="F7F7F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Inhalt_weißer_Rahmen">
  <a:themeElements>
    <a:clrScheme name="Larissa">
      <a:dk1>
        <a:sysClr val="windowText" lastClr="000000"/>
      </a:dk1>
      <a:lt1>
        <a:sysClr val="window" lastClr="F7F7F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7F7F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TU_Powerpoint_Vorlage</Template>
  <TotalTime>3</TotalTime>
  <Words>738</Words>
  <Application>Microsoft Office PowerPoint</Application>
  <PresentationFormat>On-screen Show (4:3)</PresentationFormat>
  <Paragraphs>105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TU_Powerpoint_Vorlage</vt:lpstr>
      <vt:lpstr>Titel mit weißem Rahmen und dunklem Logo</vt:lpstr>
      <vt:lpstr>Inhalt_blauer_Rahmen</vt:lpstr>
      <vt:lpstr>Inhalt_weißer_Rahmen</vt:lpstr>
      <vt:lpstr>Advanced Stream and Sampling Framework for IPPM  draft-morton-ippm-2330-update-01 </vt:lpstr>
      <vt:lpstr>Status &amp; Motivation</vt:lpstr>
      <vt:lpstr>Scope of Advanced Framework</vt:lpstr>
      <vt:lpstr>Main Comment: Define “Reactive Network” </vt:lpstr>
      <vt:lpstr>Examples: Reactive Behavior</vt:lpstr>
      <vt:lpstr>Examples: NON-Reactive Behavior</vt:lpstr>
      <vt:lpstr>Summary Status and Discussion</vt:lpstr>
      <vt:lpstr>Backup</vt:lpstr>
      <vt:lpstr>Measurement Methodology &amp; Setup</vt:lpstr>
      <vt:lpstr>1. Expand elements of Type-P  2. Packet History Influence </vt:lpstr>
      <vt:lpstr>3. Access Technology Change     (App-transparent)  </vt:lpstr>
      <vt:lpstr>4. Time-slotted Networks </vt:lpstr>
      <vt:lpstr>IPPM Feedback on the list</vt:lpstr>
      <vt:lpstr>Goals – Next Steps</vt:lpstr>
    </vt:vector>
  </TitlesOfParts>
  <Company>TU Wien - Campusversion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jfabini</dc:creator>
  <cp:lastModifiedBy>Al Morton</cp:lastModifiedBy>
  <cp:revision>54</cp:revision>
  <dcterms:created xsi:type="dcterms:W3CDTF">2012-10-24T07:44:00Z</dcterms:created>
  <dcterms:modified xsi:type="dcterms:W3CDTF">2013-03-09T19:40:00Z</dcterms:modified>
</cp:coreProperties>
</file>