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xlsx" ContentType="application/vnd.openxmlformats-officedocument.spreadsheetml.shee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0" r:id="rId2"/>
  </p:sldMasterIdLst>
  <p:notesMasterIdLst>
    <p:notesMasterId r:id="rId15"/>
  </p:notesMasterIdLst>
  <p:handoutMasterIdLst>
    <p:handoutMasterId r:id="rId16"/>
  </p:handoutMasterIdLst>
  <p:sldIdLst>
    <p:sldId id="256" r:id="rId3"/>
    <p:sldId id="290" r:id="rId4"/>
    <p:sldId id="258" r:id="rId5"/>
    <p:sldId id="284" r:id="rId6"/>
    <p:sldId id="260" r:id="rId7"/>
    <p:sldId id="285" r:id="rId8"/>
    <p:sldId id="287" r:id="rId9"/>
    <p:sldId id="286" r:id="rId10"/>
    <p:sldId id="265" r:id="rId11"/>
    <p:sldId id="289" r:id="rId12"/>
    <p:sldId id="288" r:id="rId13"/>
    <p:sldId id="267" r:id="rId14"/>
  </p:sldIdLst>
  <p:sldSz cx="9144000" cy="6858000" type="screen4x3"/>
  <p:notesSz cx="6858000" cy="9144000"/>
  <p:defaultTextStyle>
    <a:defPPr>
      <a:defRPr lang="en-US"/>
    </a:defPPr>
    <a:lvl1pPr marL="0" algn="l" defTabSz="457153" rtl="0" eaLnBrk="1" latinLnBrk="0" hangingPunct="1">
      <a:defRPr sz="1800" kern="1200">
        <a:solidFill>
          <a:schemeClr val="tx1"/>
        </a:solidFill>
        <a:latin typeface="+mn-lt"/>
        <a:ea typeface="+mn-ea"/>
        <a:cs typeface="+mn-cs"/>
      </a:defRPr>
    </a:lvl1pPr>
    <a:lvl2pPr marL="457153" algn="l" defTabSz="457153" rtl="0" eaLnBrk="1" latinLnBrk="0" hangingPunct="1">
      <a:defRPr sz="1800" kern="1200">
        <a:solidFill>
          <a:schemeClr val="tx1"/>
        </a:solidFill>
        <a:latin typeface="+mn-lt"/>
        <a:ea typeface="+mn-ea"/>
        <a:cs typeface="+mn-cs"/>
      </a:defRPr>
    </a:lvl2pPr>
    <a:lvl3pPr marL="914305" algn="l" defTabSz="457153" rtl="0" eaLnBrk="1" latinLnBrk="0" hangingPunct="1">
      <a:defRPr sz="1800" kern="1200">
        <a:solidFill>
          <a:schemeClr val="tx1"/>
        </a:solidFill>
        <a:latin typeface="+mn-lt"/>
        <a:ea typeface="+mn-ea"/>
        <a:cs typeface="+mn-cs"/>
      </a:defRPr>
    </a:lvl3pPr>
    <a:lvl4pPr marL="1371458" algn="l" defTabSz="457153" rtl="0" eaLnBrk="1" latinLnBrk="0" hangingPunct="1">
      <a:defRPr sz="1800" kern="1200">
        <a:solidFill>
          <a:schemeClr val="tx1"/>
        </a:solidFill>
        <a:latin typeface="+mn-lt"/>
        <a:ea typeface="+mn-ea"/>
        <a:cs typeface="+mn-cs"/>
      </a:defRPr>
    </a:lvl4pPr>
    <a:lvl5pPr marL="1828610" algn="l" defTabSz="457153" rtl="0" eaLnBrk="1" latinLnBrk="0" hangingPunct="1">
      <a:defRPr sz="1800" kern="1200">
        <a:solidFill>
          <a:schemeClr val="tx1"/>
        </a:solidFill>
        <a:latin typeface="+mn-lt"/>
        <a:ea typeface="+mn-ea"/>
        <a:cs typeface="+mn-cs"/>
      </a:defRPr>
    </a:lvl5pPr>
    <a:lvl6pPr marL="2285763" algn="l" defTabSz="457153" rtl="0" eaLnBrk="1" latinLnBrk="0" hangingPunct="1">
      <a:defRPr sz="1800" kern="1200">
        <a:solidFill>
          <a:schemeClr val="tx1"/>
        </a:solidFill>
        <a:latin typeface="+mn-lt"/>
        <a:ea typeface="+mn-ea"/>
        <a:cs typeface="+mn-cs"/>
      </a:defRPr>
    </a:lvl6pPr>
    <a:lvl7pPr marL="2742915" algn="l" defTabSz="457153" rtl="0" eaLnBrk="1" latinLnBrk="0" hangingPunct="1">
      <a:defRPr sz="1800" kern="1200">
        <a:solidFill>
          <a:schemeClr val="tx1"/>
        </a:solidFill>
        <a:latin typeface="+mn-lt"/>
        <a:ea typeface="+mn-ea"/>
        <a:cs typeface="+mn-cs"/>
      </a:defRPr>
    </a:lvl7pPr>
    <a:lvl8pPr marL="3200068" algn="l" defTabSz="457153" rtl="0" eaLnBrk="1" latinLnBrk="0" hangingPunct="1">
      <a:defRPr sz="1800" kern="1200">
        <a:solidFill>
          <a:schemeClr val="tx1"/>
        </a:solidFill>
        <a:latin typeface="+mn-lt"/>
        <a:ea typeface="+mn-ea"/>
        <a:cs typeface="+mn-cs"/>
      </a:defRPr>
    </a:lvl8pPr>
    <a:lvl9pPr marL="3657220" algn="l" defTabSz="45715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563" autoAdjust="0"/>
  </p:normalViewPr>
  <p:slideViewPr>
    <p:cSldViewPr snapToGrid="0" snapToObjects="1">
      <p:cViewPr varScale="1">
        <p:scale>
          <a:sx n="169" d="100"/>
          <a:sy n="169" d="100"/>
        </p:scale>
        <p:origin x="-120"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stacked"/>
        <c:varyColors val="0"/>
        <c:ser>
          <c:idx val="0"/>
          <c:order val="0"/>
          <c:tx>
            <c:strRef>
              <c:f>Sheet1!$B$1</c:f>
              <c:strCache>
                <c:ptCount val="1"/>
                <c:pt idx="0">
                  <c:v>ASRG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Sheet1!$B$2:$B$17</c:f>
              <c:numCache>
                <c:formatCode>General</c:formatCode>
                <c:ptCount val="16"/>
                <c:pt idx="0">
                  <c:v>0.0</c:v>
                </c:pt>
                <c:pt idx="1">
                  <c:v>0.0</c:v>
                </c:pt>
                <c:pt idx="2">
                  <c:v>0.0</c:v>
                </c:pt>
                <c:pt idx="3">
                  <c:v>0.0</c:v>
                </c:pt>
                <c:pt idx="4">
                  <c:v>0.0</c:v>
                </c:pt>
                <c:pt idx="5">
                  <c:v>0.0</c:v>
                </c:pt>
                <c:pt idx="6">
                  <c:v>1.0</c:v>
                </c:pt>
                <c:pt idx="7">
                  <c:v>0.0</c:v>
                </c:pt>
                <c:pt idx="8">
                  <c:v>0.0</c:v>
                </c:pt>
                <c:pt idx="9">
                  <c:v>0.0</c:v>
                </c:pt>
                <c:pt idx="10">
                  <c:v>0.0</c:v>
                </c:pt>
                <c:pt idx="11">
                  <c:v>0.0</c:v>
                </c:pt>
                <c:pt idx="12">
                  <c:v>1.0</c:v>
                </c:pt>
                <c:pt idx="13">
                  <c:v>0.0</c:v>
                </c:pt>
                <c:pt idx="14">
                  <c:v>0.0</c:v>
                </c:pt>
                <c:pt idx="15">
                  <c:v>0.0</c:v>
                </c:pt>
              </c:numCache>
            </c:numRef>
          </c:val>
        </c:ser>
        <c:ser>
          <c:idx val="1"/>
          <c:order val="1"/>
          <c:tx>
            <c:strRef>
              <c:f>Sheet1!$C$1</c:f>
              <c:strCache>
                <c:ptCount val="1"/>
                <c:pt idx="0">
                  <c:v>DTNRG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Sheet1!$C$2:$C$17</c:f>
              <c:numCache>
                <c:formatCode>General</c:formatCode>
                <c:ptCount val="16"/>
                <c:pt idx="0">
                  <c:v>0.0</c:v>
                </c:pt>
                <c:pt idx="1">
                  <c:v>0.0</c:v>
                </c:pt>
                <c:pt idx="2">
                  <c:v>3.0</c:v>
                </c:pt>
                <c:pt idx="3">
                  <c:v>0.0</c:v>
                </c:pt>
                <c:pt idx="4">
                  <c:v>0.0</c:v>
                </c:pt>
                <c:pt idx="5">
                  <c:v>0.0</c:v>
                </c:pt>
                <c:pt idx="6">
                  <c:v>0.0</c:v>
                </c:pt>
                <c:pt idx="7">
                  <c:v>0.0</c:v>
                </c:pt>
                <c:pt idx="8">
                  <c:v>0.0</c:v>
                </c:pt>
                <c:pt idx="9">
                  <c:v>0.0</c:v>
                </c:pt>
                <c:pt idx="10">
                  <c:v>6.0</c:v>
                </c:pt>
                <c:pt idx="11">
                  <c:v>0.0</c:v>
                </c:pt>
                <c:pt idx="12">
                  <c:v>0.0</c:v>
                </c:pt>
                <c:pt idx="13">
                  <c:v>0.0</c:v>
                </c:pt>
                <c:pt idx="14">
                  <c:v>1.0</c:v>
                </c:pt>
                <c:pt idx="15">
                  <c:v>0.0</c:v>
                </c:pt>
              </c:numCache>
            </c:numRef>
          </c:val>
        </c:ser>
        <c:ser>
          <c:idx val="2"/>
          <c:order val="2"/>
          <c:tx>
            <c:strRef>
              <c:f>Sheet1!$D$1</c:f>
              <c:strCache>
                <c:ptCount val="1"/>
                <c:pt idx="0">
                  <c:v>HIPRG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Sheet1!$D$2:$D$17</c:f>
              <c:numCache>
                <c:formatCode>General</c:formatCode>
                <c:ptCount val="16"/>
                <c:pt idx="0">
                  <c:v>0.0</c:v>
                </c:pt>
                <c:pt idx="1">
                  <c:v>1.0</c:v>
                </c:pt>
                <c:pt idx="2">
                  <c:v>0.0</c:v>
                </c:pt>
                <c:pt idx="3">
                  <c:v>0.0</c:v>
                </c:pt>
                <c:pt idx="4">
                  <c:v>0.0</c:v>
                </c:pt>
                <c:pt idx="5">
                  <c:v>0.0</c:v>
                </c:pt>
                <c:pt idx="6">
                  <c:v>0.0</c:v>
                </c:pt>
                <c:pt idx="7">
                  <c:v>0.0</c:v>
                </c:pt>
                <c:pt idx="8">
                  <c:v>0.0</c:v>
                </c:pt>
                <c:pt idx="9">
                  <c:v>0.0</c:v>
                </c:pt>
                <c:pt idx="10">
                  <c:v>0.0</c:v>
                </c:pt>
                <c:pt idx="11">
                  <c:v>0.0</c:v>
                </c:pt>
                <c:pt idx="12">
                  <c:v>2.0</c:v>
                </c:pt>
                <c:pt idx="13">
                  <c:v>0.0</c:v>
                </c:pt>
                <c:pt idx="14">
                  <c:v>0.0</c:v>
                </c:pt>
                <c:pt idx="15">
                  <c:v>0.0</c:v>
                </c:pt>
              </c:numCache>
            </c:numRef>
          </c:val>
        </c:ser>
        <c:ser>
          <c:idx val="3"/>
          <c:order val="3"/>
          <c:tx>
            <c:strRef>
              <c:f>Sheet1!$E$1</c:f>
              <c:strCache>
                <c:ptCount val="1"/>
                <c:pt idx="0">
                  <c:v>ICCRG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Sheet1!$E$2:$E$17</c:f>
              <c:numCache>
                <c:formatCode>General</c:formatCode>
                <c:ptCount val="16"/>
                <c:pt idx="0">
                  <c:v>0.0</c:v>
                </c:pt>
                <c:pt idx="1">
                  <c:v>0.0</c:v>
                </c:pt>
                <c:pt idx="2">
                  <c:v>0.0</c:v>
                </c:pt>
                <c:pt idx="3">
                  <c:v>0.0</c:v>
                </c:pt>
                <c:pt idx="4">
                  <c:v>0.0</c:v>
                </c:pt>
                <c:pt idx="5">
                  <c:v>0.0</c:v>
                </c:pt>
                <c:pt idx="6">
                  <c:v>1.0</c:v>
                </c:pt>
                <c:pt idx="7">
                  <c:v>0.0</c:v>
                </c:pt>
                <c:pt idx="8">
                  <c:v>0.0</c:v>
                </c:pt>
                <c:pt idx="9">
                  <c:v>1.0</c:v>
                </c:pt>
                <c:pt idx="10">
                  <c:v>0.0</c:v>
                </c:pt>
                <c:pt idx="11">
                  <c:v>0.0</c:v>
                </c:pt>
                <c:pt idx="12">
                  <c:v>0.0</c:v>
                </c:pt>
                <c:pt idx="13">
                  <c:v>0.0</c:v>
                </c:pt>
                <c:pt idx="14">
                  <c:v>0.0</c:v>
                </c:pt>
                <c:pt idx="15">
                  <c:v>0.0</c:v>
                </c:pt>
              </c:numCache>
            </c:numRef>
          </c:val>
        </c:ser>
        <c:ser>
          <c:idx val="4"/>
          <c:order val="4"/>
          <c:tx>
            <c:strRef>
              <c:f>Sheet1!$F$1</c:f>
              <c:strCache>
                <c:ptCount val="1"/>
                <c:pt idx="0">
                  <c:v>IRTF</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Sheet1!$F$2:$F$17</c:f>
              <c:numCache>
                <c:formatCode>General</c:formatCode>
                <c:ptCount val="16"/>
                <c:pt idx="0">
                  <c:v>0.0</c:v>
                </c:pt>
                <c:pt idx="1">
                  <c:v>0.0</c:v>
                </c:pt>
                <c:pt idx="2">
                  <c:v>0.0</c:v>
                </c:pt>
                <c:pt idx="3">
                  <c:v>0.0</c:v>
                </c:pt>
                <c:pt idx="4">
                  <c:v>0.0</c:v>
                </c:pt>
                <c:pt idx="5">
                  <c:v>0.0</c:v>
                </c:pt>
                <c:pt idx="6">
                  <c:v>1.0</c:v>
                </c:pt>
                <c:pt idx="7">
                  <c:v>0.0</c:v>
                </c:pt>
                <c:pt idx="8">
                  <c:v>0.0</c:v>
                </c:pt>
                <c:pt idx="9">
                  <c:v>0.0</c:v>
                </c:pt>
                <c:pt idx="10">
                  <c:v>0.0</c:v>
                </c:pt>
                <c:pt idx="11">
                  <c:v>0.0</c:v>
                </c:pt>
                <c:pt idx="12">
                  <c:v>0.0</c:v>
                </c:pt>
                <c:pt idx="13">
                  <c:v>0.0</c:v>
                </c:pt>
                <c:pt idx="14">
                  <c:v>0.0</c:v>
                </c:pt>
                <c:pt idx="15">
                  <c:v>0.0</c:v>
                </c:pt>
              </c:numCache>
            </c:numRef>
          </c:val>
        </c:ser>
        <c:ser>
          <c:idx val="5"/>
          <c:order val="5"/>
          <c:tx>
            <c:strRef>
              <c:f>Sheet1!$G$1</c:f>
              <c:strCache>
                <c:ptCount val="1"/>
                <c:pt idx="0">
                  <c:v>MOBOPTS</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Sheet1!$G$2:$G$17</c:f>
              <c:numCache>
                <c:formatCode>General</c:formatCode>
                <c:ptCount val="16"/>
                <c:pt idx="0">
                  <c:v>0.0</c:v>
                </c:pt>
                <c:pt idx="1">
                  <c:v>1.0</c:v>
                </c:pt>
                <c:pt idx="2">
                  <c:v>0.0</c:v>
                </c:pt>
                <c:pt idx="3">
                  <c:v>0.0</c:v>
                </c:pt>
                <c:pt idx="4">
                  <c:v>0.0</c:v>
                </c:pt>
                <c:pt idx="5">
                  <c:v>0.0</c:v>
                </c:pt>
                <c:pt idx="6">
                  <c:v>2.0</c:v>
                </c:pt>
                <c:pt idx="7">
                  <c:v>0.0</c:v>
                </c:pt>
                <c:pt idx="8">
                  <c:v>0.0</c:v>
                </c:pt>
                <c:pt idx="9">
                  <c:v>0.0</c:v>
                </c:pt>
                <c:pt idx="10">
                  <c:v>1.0</c:v>
                </c:pt>
                <c:pt idx="11">
                  <c:v>0.0</c:v>
                </c:pt>
                <c:pt idx="12">
                  <c:v>0.0</c:v>
                </c:pt>
                <c:pt idx="13">
                  <c:v>0.0</c:v>
                </c:pt>
                <c:pt idx="14">
                  <c:v>0.0</c:v>
                </c:pt>
                <c:pt idx="15">
                  <c:v>0.0</c:v>
                </c:pt>
              </c:numCache>
            </c:numRef>
          </c:val>
        </c:ser>
        <c:ser>
          <c:idx val="6"/>
          <c:order val="6"/>
          <c:tx>
            <c:strRef>
              <c:f>Sheet1!$H$1</c:f>
              <c:strCache>
                <c:ptCount val="1"/>
                <c:pt idx="0">
                  <c:v>NMRG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Sheet1!$H$2:$H$17</c:f>
              <c:numCache>
                <c:formatCode>General</c:formatCode>
                <c:ptCount val="16"/>
                <c:pt idx="0">
                  <c:v>0.0</c:v>
                </c:pt>
                <c:pt idx="1">
                  <c:v>0.0</c:v>
                </c:pt>
                <c:pt idx="2">
                  <c:v>1.0</c:v>
                </c:pt>
                <c:pt idx="3">
                  <c:v>0.0</c:v>
                </c:pt>
                <c:pt idx="4">
                  <c:v>0.0</c:v>
                </c:pt>
                <c:pt idx="5">
                  <c:v>0.0</c:v>
                </c:pt>
                <c:pt idx="6">
                  <c:v>0.0</c:v>
                </c:pt>
                <c:pt idx="7">
                  <c:v>0.0</c:v>
                </c:pt>
                <c:pt idx="8">
                  <c:v>0.0</c:v>
                </c:pt>
                <c:pt idx="9">
                  <c:v>0.0</c:v>
                </c:pt>
                <c:pt idx="10">
                  <c:v>0.0</c:v>
                </c:pt>
                <c:pt idx="11">
                  <c:v>0.0</c:v>
                </c:pt>
                <c:pt idx="12">
                  <c:v>0.0</c:v>
                </c:pt>
                <c:pt idx="13">
                  <c:v>0.0</c:v>
                </c:pt>
                <c:pt idx="14">
                  <c:v>0.0</c:v>
                </c:pt>
                <c:pt idx="15">
                  <c:v>0.0</c:v>
                </c:pt>
              </c:numCache>
            </c:numRef>
          </c:val>
        </c:ser>
        <c:ser>
          <c:idx val="7"/>
          <c:order val="7"/>
          <c:tx>
            <c:strRef>
              <c:f>Sheet1!$I$1</c:f>
              <c:strCache>
                <c:ptCount val="1"/>
                <c:pt idx="0">
                  <c:v>P2PRG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Sheet1!$I$2:$I$17</c:f>
              <c:numCache>
                <c:formatCode>General</c:formatCode>
                <c:ptCount val="16"/>
                <c:pt idx="0">
                  <c:v>0.0</c:v>
                </c:pt>
                <c:pt idx="1">
                  <c:v>0.0</c:v>
                </c:pt>
                <c:pt idx="2">
                  <c:v>0.0</c:v>
                </c:pt>
                <c:pt idx="3">
                  <c:v>0.0</c:v>
                </c:pt>
                <c:pt idx="4">
                  <c:v>0.0</c:v>
                </c:pt>
                <c:pt idx="5">
                  <c:v>0.0</c:v>
                </c:pt>
                <c:pt idx="6">
                  <c:v>1.0</c:v>
                </c:pt>
                <c:pt idx="7">
                  <c:v>0.0</c:v>
                </c:pt>
                <c:pt idx="8">
                  <c:v>1.0</c:v>
                </c:pt>
                <c:pt idx="9">
                  <c:v>0.0</c:v>
                </c:pt>
                <c:pt idx="10">
                  <c:v>0.0</c:v>
                </c:pt>
                <c:pt idx="11">
                  <c:v>0.0</c:v>
                </c:pt>
                <c:pt idx="12">
                  <c:v>0.0</c:v>
                </c:pt>
                <c:pt idx="13">
                  <c:v>0.0</c:v>
                </c:pt>
                <c:pt idx="14">
                  <c:v>0.0</c:v>
                </c:pt>
                <c:pt idx="15">
                  <c:v>1.0</c:v>
                </c:pt>
              </c:numCache>
            </c:numRef>
          </c:val>
        </c:ser>
        <c:ser>
          <c:idx val="8"/>
          <c:order val="8"/>
          <c:tx>
            <c:strRef>
              <c:f>Sheet1!$J$1</c:f>
              <c:strCache>
                <c:ptCount val="1"/>
                <c:pt idx="0">
                  <c:v>RRG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Sheet1!$J$2:$J$17</c:f>
              <c:numCache>
                <c:formatCode>General</c:formatCode>
                <c:ptCount val="16"/>
                <c:pt idx="0">
                  <c:v>0.0</c:v>
                </c:pt>
                <c:pt idx="1">
                  <c:v>0.0</c:v>
                </c:pt>
                <c:pt idx="2">
                  <c:v>0.0</c:v>
                </c:pt>
                <c:pt idx="3">
                  <c:v>0.0</c:v>
                </c:pt>
                <c:pt idx="4">
                  <c:v>0.0</c:v>
                </c:pt>
                <c:pt idx="5">
                  <c:v>0.0</c:v>
                </c:pt>
                <c:pt idx="6">
                  <c:v>2.0</c:v>
                </c:pt>
                <c:pt idx="7">
                  <c:v>0.0</c:v>
                </c:pt>
                <c:pt idx="8">
                  <c:v>0.0</c:v>
                </c:pt>
                <c:pt idx="9">
                  <c:v>1.0</c:v>
                </c:pt>
                <c:pt idx="10">
                  <c:v>1.0</c:v>
                </c:pt>
                <c:pt idx="11">
                  <c:v>0.0</c:v>
                </c:pt>
                <c:pt idx="12">
                  <c:v>0.0</c:v>
                </c:pt>
                <c:pt idx="13">
                  <c:v>0.0</c:v>
                </c:pt>
                <c:pt idx="14">
                  <c:v>0.0</c:v>
                </c:pt>
                <c:pt idx="15">
                  <c:v>9.0</c:v>
                </c:pt>
              </c:numCache>
            </c:numRef>
          </c:val>
        </c:ser>
        <c:ser>
          <c:idx val="9"/>
          <c:order val="9"/>
          <c:tx>
            <c:strRef>
              <c:f>Sheet1!$K$1</c:f>
              <c:strCache>
                <c:ptCount val="1"/>
                <c:pt idx="0">
                  <c:v>TMRG</c:v>
                </c:pt>
              </c:strCache>
            </c:strRef>
          </c:tx>
          <c:invertIfNegative val="0"/>
          <c:cat>
            <c:strRef>
              <c:f>Sheet1!$A$2:$A$17</c:f>
              <c:strCache>
                <c:ptCount val="16"/>
                <c:pt idx="0">
                  <c:v>IETF-71</c:v>
                </c:pt>
                <c:pt idx="1">
                  <c:v>IETF-72</c:v>
                </c:pt>
                <c:pt idx="2">
                  <c:v>IETF-73</c:v>
                </c:pt>
                <c:pt idx="3">
                  <c:v>IETF-74</c:v>
                </c:pt>
                <c:pt idx="4">
                  <c:v>IETF-75</c:v>
                </c:pt>
                <c:pt idx="5">
                  <c:v>IETF-76</c:v>
                </c:pt>
                <c:pt idx="6">
                  <c:v>IETF-77</c:v>
                </c:pt>
                <c:pt idx="7">
                  <c:v>IETF-78</c:v>
                </c:pt>
                <c:pt idx="8">
                  <c:v>IETF-79</c:v>
                </c:pt>
                <c:pt idx="9">
                  <c:v>IETF-80</c:v>
                </c:pt>
                <c:pt idx="10">
                  <c:v>IETF-81</c:v>
                </c:pt>
                <c:pt idx="11">
                  <c:v>IETF-82</c:v>
                </c:pt>
                <c:pt idx="12">
                  <c:v>IETF-83</c:v>
                </c:pt>
                <c:pt idx="13">
                  <c:v>IETF-84</c:v>
                </c:pt>
                <c:pt idx="14">
                  <c:v>IETF-85</c:v>
                </c:pt>
                <c:pt idx="15">
                  <c:v>IETF-86</c:v>
                </c:pt>
              </c:strCache>
            </c:strRef>
          </c:cat>
          <c:val>
            <c:numRef>
              <c:f>Sheet1!$K$2:$K$17</c:f>
              <c:numCache>
                <c:formatCode>General</c:formatCode>
                <c:ptCount val="16"/>
                <c:pt idx="0">
                  <c:v>0.0</c:v>
                </c:pt>
                <c:pt idx="1">
                  <c:v>1.0</c:v>
                </c:pt>
                <c:pt idx="2">
                  <c:v>0.0</c:v>
                </c:pt>
                <c:pt idx="3">
                  <c:v>0.0</c:v>
                </c:pt>
                <c:pt idx="4">
                  <c:v>0.0</c:v>
                </c:pt>
                <c:pt idx="5">
                  <c:v>0.0</c:v>
                </c:pt>
                <c:pt idx="6">
                  <c:v>0.0</c:v>
                </c:pt>
                <c:pt idx="7">
                  <c:v>0.0</c:v>
                </c:pt>
                <c:pt idx="8">
                  <c:v>0.0</c:v>
                </c:pt>
                <c:pt idx="9">
                  <c:v>0.0</c:v>
                </c:pt>
                <c:pt idx="10">
                  <c:v>0.0</c:v>
                </c:pt>
                <c:pt idx="11">
                  <c:v>0.0</c:v>
                </c:pt>
                <c:pt idx="12">
                  <c:v>0.0</c:v>
                </c:pt>
                <c:pt idx="13">
                  <c:v>0.0</c:v>
                </c:pt>
                <c:pt idx="14">
                  <c:v>0.0</c:v>
                </c:pt>
                <c:pt idx="15">
                  <c:v>0.0</c:v>
                </c:pt>
              </c:numCache>
            </c:numRef>
          </c:val>
        </c:ser>
        <c:dLbls>
          <c:showLegendKey val="0"/>
          <c:showVal val="0"/>
          <c:showCatName val="0"/>
          <c:showSerName val="0"/>
          <c:showPercent val="0"/>
          <c:showBubbleSize val="0"/>
        </c:dLbls>
        <c:gapWidth val="25"/>
        <c:overlap val="100"/>
        <c:axId val="-2096491704"/>
        <c:axId val="-2096488728"/>
      </c:barChart>
      <c:catAx>
        <c:axId val="-2096491704"/>
        <c:scaling>
          <c:orientation val="minMax"/>
        </c:scaling>
        <c:delete val="0"/>
        <c:axPos val="b"/>
        <c:majorTickMark val="out"/>
        <c:minorTickMark val="none"/>
        <c:tickLblPos val="nextTo"/>
        <c:txPr>
          <a:bodyPr rot="-3600000"/>
          <a:lstStyle/>
          <a:p>
            <a:pPr>
              <a:defRPr/>
            </a:pPr>
            <a:endParaRPr lang="en-US"/>
          </a:p>
        </c:txPr>
        <c:crossAx val="-2096488728"/>
        <c:crosses val="autoZero"/>
        <c:auto val="1"/>
        <c:lblAlgn val="ctr"/>
        <c:lblOffset val="100"/>
        <c:noMultiLvlLbl val="0"/>
      </c:catAx>
      <c:valAx>
        <c:axId val="-2096488728"/>
        <c:scaling>
          <c:orientation val="minMax"/>
        </c:scaling>
        <c:delete val="0"/>
        <c:axPos val="l"/>
        <c:majorGridlines/>
        <c:numFmt formatCode="General" sourceLinked="1"/>
        <c:majorTickMark val="out"/>
        <c:minorTickMark val="none"/>
        <c:tickLblPos val="nextTo"/>
        <c:crossAx val="-2096491704"/>
        <c:crosses val="autoZero"/>
        <c:crossBetween val="between"/>
      </c:valAx>
      <c:spPr>
        <a:noFill/>
      </c:spPr>
    </c:plotArea>
    <c:legend>
      <c:legendPos val="r"/>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CE9BBA-F854-5146-AFFE-ABE30BF01B58}" type="datetimeFigureOut">
              <a:rPr lang="en-US" smtClean="0"/>
              <a:t>2013-3-8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750D0DB-3EE9-F943-AEB3-507BD3466BD3}" type="slidenum">
              <a:rPr lang="en-US" smtClean="0"/>
              <a:t>‹#›</a:t>
            </a:fld>
            <a:endParaRPr lang="en-US"/>
          </a:p>
        </p:txBody>
      </p:sp>
    </p:spTree>
    <p:extLst>
      <p:ext uri="{BB962C8B-B14F-4D97-AF65-F5344CB8AC3E}">
        <p14:creationId xmlns:p14="http://schemas.microsoft.com/office/powerpoint/2010/main" val="32123093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DA37B-DC6D-5D4F-9BD2-F2BED3B9F1D4}" type="datetimeFigureOut">
              <a:rPr lang="en-US" smtClean="0"/>
              <a:t>2013-3-8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C90E9F-D76D-F941-ADE2-618083AA7BD0}" type="slidenum">
              <a:rPr lang="en-US" smtClean="0"/>
              <a:t>‹#›</a:t>
            </a:fld>
            <a:endParaRPr lang="en-US"/>
          </a:p>
        </p:txBody>
      </p:sp>
    </p:spTree>
    <p:extLst>
      <p:ext uri="{BB962C8B-B14F-4D97-AF65-F5344CB8AC3E}">
        <p14:creationId xmlns:p14="http://schemas.microsoft.com/office/powerpoint/2010/main" val="1206156077"/>
      </p:ext>
    </p:extLst>
  </p:cSld>
  <p:clrMap bg1="lt1" tx1="dk1" bg2="lt2" tx2="dk2" accent1="accent1" accent2="accent2" accent3="accent3" accent4="accent4" accent5="accent5" accent6="accent6" hlink="hlink" folHlink="folHlink"/>
  <p:hf hdr="0" ftr="0" dt="0"/>
  <p:notesStyle>
    <a:lvl1pPr marL="0" algn="l" defTabSz="457153" rtl="0" eaLnBrk="1" latinLnBrk="0" hangingPunct="1">
      <a:defRPr sz="1200" kern="1200">
        <a:solidFill>
          <a:schemeClr val="tx1"/>
        </a:solidFill>
        <a:latin typeface="+mn-lt"/>
        <a:ea typeface="+mn-ea"/>
        <a:cs typeface="+mn-cs"/>
      </a:defRPr>
    </a:lvl1pPr>
    <a:lvl2pPr marL="457153" algn="l" defTabSz="457153" rtl="0" eaLnBrk="1" latinLnBrk="0" hangingPunct="1">
      <a:defRPr sz="1200" kern="1200">
        <a:solidFill>
          <a:schemeClr val="tx1"/>
        </a:solidFill>
        <a:latin typeface="+mn-lt"/>
        <a:ea typeface="+mn-ea"/>
        <a:cs typeface="+mn-cs"/>
      </a:defRPr>
    </a:lvl2pPr>
    <a:lvl3pPr marL="914305" algn="l" defTabSz="457153" rtl="0" eaLnBrk="1" latinLnBrk="0" hangingPunct="1">
      <a:defRPr sz="1200" kern="1200">
        <a:solidFill>
          <a:schemeClr val="tx1"/>
        </a:solidFill>
        <a:latin typeface="+mn-lt"/>
        <a:ea typeface="+mn-ea"/>
        <a:cs typeface="+mn-cs"/>
      </a:defRPr>
    </a:lvl3pPr>
    <a:lvl4pPr marL="1371458" algn="l" defTabSz="457153" rtl="0" eaLnBrk="1" latinLnBrk="0" hangingPunct="1">
      <a:defRPr sz="1200" kern="1200">
        <a:solidFill>
          <a:schemeClr val="tx1"/>
        </a:solidFill>
        <a:latin typeface="+mn-lt"/>
        <a:ea typeface="+mn-ea"/>
        <a:cs typeface="+mn-cs"/>
      </a:defRPr>
    </a:lvl4pPr>
    <a:lvl5pPr marL="1828610" algn="l" defTabSz="457153" rtl="0" eaLnBrk="1" latinLnBrk="0" hangingPunct="1">
      <a:defRPr sz="1200" kern="1200">
        <a:solidFill>
          <a:schemeClr val="tx1"/>
        </a:solidFill>
        <a:latin typeface="+mn-lt"/>
        <a:ea typeface="+mn-ea"/>
        <a:cs typeface="+mn-cs"/>
      </a:defRPr>
    </a:lvl5pPr>
    <a:lvl6pPr marL="2285763" algn="l" defTabSz="457153" rtl="0" eaLnBrk="1" latinLnBrk="0" hangingPunct="1">
      <a:defRPr sz="1200" kern="1200">
        <a:solidFill>
          <a:schemeClr val="tx1"/>
        </a:solidFill>
        <a:latin typeface="+mn-lt"/>
        <a:ea typeface="+mn-ea"/>
        <a:cs typeface="+mn-cs"/>
      </a:defRPr>
    </a:lvl6pPr>
    <a:lvl7pPr marL="2742915" algn="l" defTabSz="457153" rtl="0" eaLnBrk="1" latinLnBrk="0" hangingPunct="1">
      <a:defRPr sz="1200" kern="1200">
        <a:solidFill>
          <a:schemeClr val="tx1"/>
        </a:solidFill>
        <a:latin typeface="+mn-lt"/>
        <a:ea typeface="+mn-ea"/>
        <a:cs typeface="+mn-cs"/>
      </a:defRPr>
    </a:lvl7pPr>
    <a:lvl8pPr marL="3200068" algn="l" defTabSz="457153" rtl="0" eaLnBrk="1" latinLnBrk="0" hangingPunct="1">
      <a:defRPr sz="1200" kern="1200">
        <a:solidFill>
          <a:schemeClr val="tx1"/>
        </a:solidFill>
        <a:latin typeface="+mn-lt"/>
        <a:ea typeface="+mn-ea"/>
        <a:cs typeface="+mn-cs"/>
      </a:defRPr>
    </a:lvl8pPr>
    <a:lvl9pPr marL="3657220" algn="l" defTabSz="45715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w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lstStyle>
            <a:lvl1pPr>
              <a:defRPr b="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384881"/>
            <a:ext cx="6400800" cy="1752600"/>
          </a:xfrm>
        </p:spPr>
        <p:txBody>
          <a:bodyPr/>
          <a:lstStyle>
            <a:lvl1pPr marL="0" indent="0" algn="ctr">
              <a:buNone/>
              <a:defRPr>
                <a:solidFill>
                  <a:schemeClr val="tx1">
                    <a:tint val="75000"/>
                  </a:schemeClr>
                </a:solidFill>
              </a:defRPr>
            </a:lvl1pPr>
            <a:lvl2pPr marL="457153" indent="0" algn="ctr">
              <a:buNone/>
              <a:defRPr>
                <a:solidFill>
                  <a:schemeClr val="tx1">
                    <a:tint val="75000"/>
                  </a:schemeClr>
                </a:solidFill>
              </a:defRPr>
            </a:lvl2pPr>
            <a:lvl3pPr marL="914305" indent="0" algn="ctr">
              <a:buNone/>
              <a:defRPr>
                <a:solidFill>
                  <a:schemeClr val="tx1">
                    <a:tint val="75000"/>
                  </a:schemeClr>
                </a:solidFill>
              </a:defRPr>
            </a:lvl3pPr>
            <a:lvl4pPr marL="1371458" indent="0" algn="ctr">
              <a:buNone/>
              <a:defRPr>
                <a:solidFill>
                  <a:schemeClr val="tx1">
                    <a:tint val="75000"/>
                  </a:schemeClr>
                </a:solidFill>
              </a:defRPr>
            </a:lvl4pPr>
            <a:lvl5pPr marL="1828610" indent="0" algn="ctr">
              <a:buNone/>
              <a:defRPr>
                <a:solidFill>
                  <a:schemeClr val="tx1">
                    <a:tint val="75000"/>
                  </a:schemeClr>
                </a:solidFill>
              </a:defRPr>
            </a:lvl5pPr>
            <a:lvl6pPr marL="2285763" indent="0" algn="ctr">
              <a:buNone/>
              <a:defRPr>
                <a:solidFill>
                  <a:schemeClr val="tx1">
                    <a:tint val="75000"/>
                  </a:schemeClr>
                </a:solidFill>
              </a:defRPr>
            </a:lvl6pPr>
            <a:lvl7pPr marL="2742915" indent="0" algn="ctr">
              <a:buNone/>
              <a:defRPr>
                <a:solidFill>
                  <a:schemeClr val="tx1">
                    <a:tint val="75000"/>
                  </a:schemeClr>
                </a:solidFill>
              </a:defRPr>
            </a:lvl7pPr>
            <a:lvl8pPr marL="3200068" indent="0" algn="ctr">
              <a:buNone/>
              <a:defRPr>
                <a:solidFill>
                  <a:schemeClr val="tx1">
                    <a:tint val="75000"/>
                  </a:schemeClr>
                </a:solidFill>
              </a:defRPr>
            </a:lvl8pPr>
            <a:lvl9pPr marL="365722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a:t>
            </a:fld>
            <a:endParaRPr lang="en-US"/>
          </a:p>
        </p:txBody>
      </p:sp>
      <p:pic>
        <p:nvPicPr>
          <p:cNvPr id="7" name="Picture 6" descr="irtf-logo-16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39971" y="424907"/>
            <a:ext cx="2862857" cy="2050522"/>
          </a:xfrm>
          <a:prstGeom prst="rect">
            <a:avLst/>
          </a:prstGeom>
        </p:spPr>
      </p:pic>
    </p:spTree>
    <p:extLst>
      <p:ext uri="{BB962C8B-B14F-4D97-AF65-F5344CB8AC3E}">
        <p14:creationId xmlns:p14="http://schemas.microsoft.com/office/powerpoint/2010/main" val="2874796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3314453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2770348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53" indent="0" algn="ctr">
              <a:buNone/>
              <a:defRPr>
                <a:solidFill>
                  <a:schemeClr val="tx1">
                    <a:tint val="75000"/>
                  </a:schemeClr>
                </a:solidFill>
              </a:defRPr>
            </a:lvl2pPr>
            <a:lvl3pPr marL="914305" indent="0" algn="ctr">
              <a:buNone/>
              <a:defRPr>
                <a:solidFill>
                  <a:schemeClr val="tx1">
                    <a:tint val="75000"/>
                  </a:schemeClr>
                </a:solidFill>
              </a:defRPr>
            </a:lvl3pPr>
            <a:lvl4pPr marL="1371458" indent="0" algn="ctr">
              <a:buNone/>
              <a:defRPr>
                <a:solidFill>
                  <a:schemeClr val="tx1">
                    <a:tint val="75000"/>
                  </a:schemeClr>
                </a:solidFill>
              </a:defRPr>
            </a:lvl4pPr>
            <a:lvl5pPr marL="1828610" indent="0" algn="ctr">
              <a:buNone/>
              <a:defRPr>
                <a:solidFill>
                  <a:schemeClr val="tx1">
                    <a:tint val="75000"/>
                  </a:schemeClr>
                </a:solidFill>
              </a:defRPr>
            </a:lvl5pPr>
            <a:lvl6pPr marL="2285763" indent="0" algn="ctr">
              <a:buNone/>
              <a:defRPr>
                <a:solidFill>
                  <a:schemeClr val="tx1">
                    <a:tint val="75000"/>
                  </a:schemeClr>
                </a:solidFill>
              </a:defRPr>
            </a:lvl6pPr>
            <a:lvl7pPr marL="2742915" indent="0" algn="ctr">
              <a:buNone/>
              <a:defRPr>
                <a:solidFill>
                  <a:schemeClr val="tx1">
                    <a:tint val="75000"/>
                  </a:schemeClr>
                </a:solidFill>
              </a:defRPr>
            </a:lvl7pPr>
            <a:lvl8pPr marL="3200068" indent="0" algn="ctr">
              <a:buNone/>
              <a:defRPr>
                <a:solidFill>
                  <a:schemeClr val="tx1">
                    <a:tint val="75000"/>
                  </a:schemeClr>
                </a:solidFill>
              </a:defRPr>
            </a:lvl8pPr>
            <a:lvl9pPr marL="365722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7" name="Slide Number Placeholder 6"/>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4"/>
            <a:ext cx="4041775"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9" name="Slide Number Placeholder 8"/>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5" name="Slide Number Placeholder 4"/>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4" name="Slide Number Placeholder 3"/>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7" name="Slide Number Placeholder 6"/>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2636540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53" indent="0">
              <a:buNone/>
              <a:defRPr sz="2800"/>
            </a:lvl2pPr>
            <a:lvl3pPr marL="914305" indent="0">
              <a:buNone/>
              <a:defRPr sz="2400"/>
            </a:lvl3pPr>
            <a:lvl4pPr marL="1371458" indent="0">
              <a:buNone/>
              <a:defRPr sz="2000"/>
            </a:lvl4pPr>
            <a:lvl5pPr marL="1828610" indent="0">
              <a:buNone/>
              <a:defRPr sz="2000"/>
            </a:lvl5pPr>
            <a:lvl6pPr marL="2285763" indent="0">
              <a:buNone/>
              <a:defRPr sz="2000"/>
            </a:lvl6pPr>
            <a:lvl7pPr marL="2742915" indent="0">
              <a:buNone/>
              <a:defRPr sz="2000"/>
            </a:lvl7pPr>
            <a:lvl8pPr marL="3200068" indent="0">
              <a:buNone/>
              <a:defRPr sz="2000"/>
            </a:lvl8pPr>
            <a:lvl9pPr marL="365722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7" name="Slide Number Placeholder 6"/>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12"/>
          </p:nvPr>
        </p:nvSpPr>
        <p:spPr/>
        <p:txBody>
          <a:bodyPr/>
          <a:lstStyle/>
          <a:p>
            <a:fld id="{16AAD55D-A3AC-4B0C-A86E-B2D2A6AB7943}" type="slidenum">
              <a:rPr lang="en-US" smtClean="0">
                <a:solidFill>
                  <a:prstClr val="black">
                    <a:tint val="75000"/>
                  </a:prstClr>
                </a:solidFill>
                <a:latin typeface="Constantia"/>
              </a:rPr>
              <a:pPr/>
              <a:t>‹#›</a:t>
            </a:fld>
            <a:endParaRPr lang="en-US">
              <a:solidFill>
                <a:prstClr val="black">
                  <a:tint val="75000"/>
                </a:prstClr>
              </a:solidFill>
              <a:latin typeface="Constanti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899950"/>
            <a:ext cx="7772400" cy="1362075"/>
          </a:xfrm>
        </p:spPr>
        <p:txBody>
          <a:bodyPr anchor="t">
            <a:normAutofit/>
          </a:bodyPr>
          <a:lstStyle>
            <a:lvl1pPr algn="ctr">
              <a:defRPr sz="4400" b="0"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4406901"/>
            <a:ext cx="7772400" cy="1500187"/>
          </a:xfrm>
        </p:spPr>
        <p:txBody>
          <a:bodyPr anchor="t" anchorCtr="0"/>
          <a:lstStyle>
            <a:lvl1pPr marL="0" indent="0" algn="ctr">
              <a:buNone/>
              <a:defRPr sz="2000">
                <a:solidFill>
                  <a:schemeClr val="tx1">
                    <a:tint val="7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a:t>
            </a:fld>
            <a:endParaRPr lang="en-US"/>
          </a:p>
        </p:txBody>
      </p:sp>
      <p:pic>
        <p:nvPicPr>
          <p:cNvPr id="7" name="Picture 6" descr="irtf-logo-16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39971" y="424907"/>
            <a:ext cx="2862857" cy="2050522"/>
          </a:xfrm>
          <a:prstGeom prst="rect">
            <a:avLst/>
          </a:prstGeom>
        </p:spPr>
      </p:pic>
    </p:spTree>
    <p:extLst>
      <p:ext uri="{BB962C8B-B14F-4D97-AF65-F5344CB8AC3E}">
        <p14:creationId xmlns:p14="http://schemas.microsoft.com/office/powerpoint/2010/main" val="4044585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normAutofit/>
          </a:bodyPr>
          <a:lstStyle>
            <a:lvl1pPr>
              <a:defRPr sz="2800"/>
            </a:lvl1pPr>
            <a:lvl2pPr>
              <a:defRPr sz="2800"/>
            </a:lvl2pPr>
            <a:lvl3pPr>
              <a:defRPr sz="2800"/>
            </a:lvl3pPr>
            <a:lvl4pPr>
              <a:defRPr sz="2800"/>
            </a:lvl4pPr>
            <a:lvl5pPr>
              <a:defRPr sz="2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525963"/>
          </a:xfrm>
        </p:spPr>
        <p:txBody>
          <a:bodyPr>
            <a:normAutofit/>
          </a:bodyPr>
          <a:lstStyle>
            <a:lvl1pPr>
              <a:defRPr sz="2800"/>
            </a:lvl1pPr>
            <a:lvl2pPr>
              <a:defRPr sz="2800"/>
            </a:lvl2pPr>
            <a:lvl3pPr>
              <a:defRPr sz="2800"/>
            </a:lvl3pPr>
            <a:lvl4pPr>
              <a:defRPr sz="2800"/>
            </a:lvl4pPr>
            <a:lvl5pPr>
              <a:defRPr sz="2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2013-3-12</a:t>
            </a:r>
            <a:endParaRPr lang="en-US"/>
          </a:p>
        </p:txBody>
      </p:sp>
      <p:sp>
        <p:nvSpPr>
          <p:cNvPr id="6" name="Footer Placeholder 5"/>
          <p:cNvSpPr>
            <a:spLocks noGrp="1"/>
          </p:cNvSpPr>
          <p:nvPr>
            <p:ph type="ftr" sz="quarter" idx="11"/>
          </p:nvPr>
        </p:nvSpPr>
        <p:spPr/>
        <p:txBody>
          <a:bodyPr/>
          <a:lstStyle/>
          <a:p>
            <a:r>
              <a:rPr lang="en-US" smtClean="0"/>
              <a:t>IRTF Open Meeting at IETF-86</a:t>
            </a:r>
            <a:endParaRPr lang="en-US"/>
          </a:p>
        </p:txBody>
      </p:sp>
      <p:sp>
        <p:nvSpPr>
          <p:cNvPr id="7" name="Slide Number Placeholder 6"/>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1493831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4"/>
            <a:ext cx="4041775"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r>
              <a:rPr lang="en-US" smtClean="0"/>
              <a:t>2013-3-12</a:t>
            </a:r>
            <a:endParaRPr lang="en-US"/>
          </a:p>
        </p:txBody>
      </p:sp>
      <p:sp>
        <p:nvSpPr>
          <p:cNvPr id="8" name="Footer Placeholder 7"/>
          <p:cNvSpPr>
            <a:spLocks noGrp="1"/>
          </p:cNvSpPr>
          <p:nvPr>
            <p:ph type="ftr" sz="quarter" idx="11"/>
          </p:nvPr>
        </p:nvSpPr>
        <p:spPr/>
        <p:txBody>
          <a:bodyPr/>
          <a:lstStyle/>
          <a:p>
            <a:r>
              <a:rPr lang="en-US" smtClean="0"/>
              <a:t>IRTF Open Meeting at IETF-86</a:t>
            </a:r>
            <a:endParaRPr lang="en-US"/>
          </a:p>
        </p:txBody>
      </p:sp>
      <p:sp>
        <p:nvSpPr>
          <p:cNvPr id="9" name="Slide Number Placeholder 8"/>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167778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2013-3-12</a:t>
            </a:r>
            <a:endParaRPr lang="en-US"/>
          </a:p>
        </p:txBody>
      </p:sp>
      <p:sp>
        <p:nvSpPr>
          <p:cNvPr id="4" name="Footer Placeholder 3"/>
          <p:cNvSpPr>
            <a:spLocks noGrp="1"/>
          </p:cNvSpPr>
          <p:nvPr>
            <p:ph type="ftr" sz="quarter" idx="11"/>
          </p:nvPr>
        </p:nvSpPr>
        <p:spPr/>
        <p:txBody>
          <a:bodyPr/>
          <a:lstStyle/>
          <a:p>
            <a:r>
              <a:rPr lang="en-US" smtClean="0"/>
              <a:t>IRTF Open Meeting at IETF-86</a:t>
            </a:r>
            <a:endParaRPr lang="en-US"/>
          </a:p>
        </p:txBody>
      </p:sp>
      <p:sp>
        <p:nvSpPr>
          <p:cNvPr id="5" name="Slide Number Placeholder 4"/>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4222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2013-3-12</a:t>
            </a:r>
            <a:endParaRPr lang="en-US"/>
          </a:p>
        </p:txBody>
      </p:sp>
      <p:sp>
        <p:nvSpPr>
          <p:cNvPr id="3" name="Footer Placeholder 2"/>
          <p:cNvSpPr>
            <a:spLocks noGrp="1"/>
          </p:cNvSpPr>
          <p:nvPr>
            <p:ph type="ftr" sz="quarter" idx="11"/>
          </p:nvPr>
        </p:nvSpPr>
        <p:spPr/>
        <p:txBody>
          <a:bodyPr/>
          <a:lstStyle/>
          <a:p>
            <a:r>
              <a:rPr lang="en-US" smtClean="0"/>
              <a:t>IRTF Open Meeting at IETF-86</a:t>
            </a:r>
            <a:endParaRPr lang="en-US"/>
          </a:p>
        </p:txBody>
      </p:sp>
      <p:sp>
        <p:nvSpPr>
          <p:cNvPr id="4" name="Slide Number Placeholder 3"/>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195695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normAutofit/>
          </a:bodyPr>
          <a:lstStyle>
            <a:lvl1pPr>
              <a:defRPr sz="3200"/>
            </a:lvl1pPr>
            <a:lvl2pPr>
              <a:defRPr sz="3200"/>
            </a:lvl2pPr>
            <a:lvl3pPr>
              <a:defRPr sz="3200"/>
            </a:lvl3pPr>
            <a:lvl4pPr>
              <a:defRPr sz="3200"/>
            </a:lvl4pPr>
            <a:lvl5pPr>
              <a:defRPr sz="32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2013-3-12</a:t>
            </a:r>
            <a:endParaRPr lang="en-US"/>
          </a:p>
        </p:txBody>
      </p:sp>
      <p:sp>
        <p:nvSpPr>
          <p:cNvPr id="6" name="Footer Placeholder 5"/>
          <p:cNvSpPr>
            <a:spLocks noGrp="1"/>
          </p:cNvSpPr>
          <p:nvPr>
            <p:ph type="ftr" sz="quarter" idx="11"/>
          </p:nvPr>
        </p:nvSpPr>
        <p:spPr/>
        <p:txBody>
          <a:bodyPr/>
          <a:lstStyle/>
          <a:p>
            <a:r>
              <a:rPr lang="en-US" smtClean="0"/>
              <a:t>IRTF Open Meeting at IETF-86</a:t>
            </a:r>
            <a:endParaRPr lang="en-US"/>
          </a:p>
        </p:txBody>
      </p:sp>
      <p:sp>
        <p:nvSpPr>
          <p:cNvPr id="7" name="Slide Number Placeholder 6"/>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55104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53" indent="0">
              <a:buNone/>
              <a:defRPr sz="2800"/>
            </a:lvl2pPr>
            <a:lvl3pPr marL="914305" indent="0">
              <a:buNone/>
              <a:defRPr sz="2400"/>
            </a:lvl3pPr>
            <a:lvl4pPr marL="1371458" indent="0">
              <a:buNone/>
              <a:defRPr sz="2000"/>
            </a:lvl4pPr>
            <a:lvl5pPr marL="1828610" indent="0">
              <a:buNone/>
              <a:defRPr sz="2000"/>
            </a:lvl5pPr>
            <a:lvl6pPr marL="2285763" indent="0">
              <a:buNone/>
              <a:defRPr sz="2000"/>
            </a:lvl6pPr>
            <a:lvl7pPr marL="2742915" indent="0">
              <a:buNone/>
              <a:defRPr sz="2000"/>
            </a:lvl7pPr>
            <a:lvl8pPr marL="3200068" indent="0">
              <a:buNone/>
              <a:defRPr sz="2000"/>
            </a:lvl8pPr>
            <a:lvl9pPr marL="365722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2013-3-12</a:t>
            </a:r>
            <a:endParaRPr lang="en-US"/>
          </a:p>
        </p:txBody>
      </p:sp>
      <p:sp>
        <p:nvSpPr>
          <p:cNvPr id="6" name="Footer Placeholder 5"/>
          <p:cNvSpPr>
            <a:spLocks noGrp="1"/>
          </p:cNvSpPr>
          <p:nvPr>
            <p:ph type="ftr" sz="quarter" idx="11"/>
          </p:nvPr>
        </p:nvSpPr>
        <p:spPr/>
        <p:txBody>
          <a:bodyPr/>
          <a:lstStyle/>
          <a:p>
            <a:r>
              <a:rPr lang="en-US" smtClean="0"/>
              <a:t>IRTF Open Meeting at IETF-86</a:t>
            </a:r>
            <a:endParaRPr lang="en-US"/>
          </a:p>
        </p:txBody>
      </p:sp>
      <p:sp>
        <p:nvSpPr>
          <p:cNvPr id="7" name="Slide Number Placeholder 6"/>
          <p:cNvSpPr>
            <a:spLocks noGrp="1"/>
          </p:cNvSpPr>
          <p:nvPr>
            <p:ph type="sldNum" sz="quarter" idx="12"/>
          </p:nvPr>
        </p:nvSpPr>
        <p:spPr/>
        <p:txBody>
          <a:bodyPr/>
          <a:lstStyle/>
          <a:p>
            <a:fld id="{62B17A5C-0869-8240-8523-C20CFB44C05F}" type="slidenum">
              <a:rPr lang="en-US" smtClean="0"/>
              <a:t>‹#›</a:t>
            </a:fld>
            <a:endParaRPr lang="en-US"/>
          </a:p>
        </p:txBody>
      </p:sp>
    </p:spTree>
    <p:extLst>
      <p:ext uri="{BB962C8B-B14F-4D97-AF65-F5344CB8AC3E}">
        <p14:creationId xmlns:p14="http://schemas.microsoft.com/office/powerpoint/2010/main" val="34944480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30" tIns="45715" rIns="91430" bIns="4571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30" tIns="45715" rIns="91430" bIns="45715"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30" tIns="45715" rIns="91430" bIns="45715" rtlCol="0" anchor="ctr"/>
          <a:lstStyle>
            <a:lvl1pPr algn="l">
              <a:defRPr sz="1200">
                <a:solidFill>
                  <a:schemeClr val="tx1">
                    <a:tint val="75000"/>
                  </a:schemeClr>
                </a:solidFill>
              </a:defRPr>
            </a:lvl1pPr>
          </a:lstStyle>
          <a:p>
            <a:r>
              <a:rPr lang="en-US" smtClean="0"/>
              <a:t>2013-3-12</a:t>
            </a: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30" tIns="45715" rIns="91430" bIns="45715" rtlCol="0" anchor="ctr"/>
          <a:lstStyle>
            <a:lvl1pPr algn="ctr">
              <a:defRPr sz="1200">
                <a:solidFill>
                  <a:schemeClr val="tx1">
                    <a:tint val="75000"/>
                  </a:schemeClr>
                </a:solidFill>
              </a:defRPr>
            </a:lvl1pPr>
          </a:lstStyle>
          <a:p>
            <a:r>
              <a:rPr lang="en-US" smtClean="0"/>
              <a:t>IRTF Open Meeting at IETF-86</a:t>
            </a: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30" tIns="45715" rIns="91430" bIns="45715" rtlCol="0" anchor="ctr"/>
          <a:lstStyle>
            <a:lvl1pPr algn="r">
              <a:defRPr sz="1200">
                <a:solidFill>
                  <a:schemeClr val="tx1">
                    <a:tint val="75000"/>
                  </a:schemeClr>
                </a:solidFill>
              </a:defRPr>
            </a:lvl1pPr>
          </a:lstStyle>
          <a:p>
            <a:fld id="{62B17A5C-0869-8240-8523-C20CFB44C05F}" type="slidenum">
              <a:rPr lang="en-US" smtClean="0"/>
              <a:t>‹#›</a:t>
            </a:fld>
            <a:endParaRPr lang="en-US"/>
          </a:p>
        </p:txBody>
      </p:sp>
    </p:spTree>
    <p:extLst>
      <p:ext uri="{BB962C8B-B14F-4D97-AF65-F5344CB8AC3E}">
        <p14:creationId xmlns:p14="http://schemas.microsoft.com/office/powerpoint/2010/main" val="548587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153" rtl="0" eaLnBrk="1" latinLnBrk="0" hangingPunct="1">
        <a:spcBef>
          <a:spcPct val="0"/>
        </a:spcBef>
        <a:buNone/>
        <a:defRPr sz="4400" kern="1200">
          <a:solidFill>
            <a:schemeClr val="tx1"/>
          </a:solidFill>
          <a:latin typeface="+mj-lt"/>
          <a:ea typeface="+mj-ea"/>
          <a:cs typeface="+mj-cs"/>
        </a:defRPr>
      </a:lvl1pPr>
    </p:titleStyle>
    <p:bodyStyle>
      <a:lvl1pPr marL="342865" indent="-342865" algn="l" defTabSz="457153" rtl="0" eaLnBrk="1" latinLnBrk="0" hangingPunct="1">
        <a:spcBef>
          <a:spcPct val="20000"/>
        </a:spcBef>
        <a:buFont typeface="Wingdings" charset="2"/>
        <a:buChar char="§"/>
        <a:defRPr sz="3200" kern="1200">
          <a:solidFill>
            <a:schemeClr val="tx1"/>
          </a:solidFill>
          <a:latin typeface="+mn-lt"/>
          <a:ea typeface="+mn-ea"/>
          <a:cs typeface="+mn-cs"/>
        </a:defRPr>
      </a:lvl1pPr>
      <a:lvl2pPr marL="742873" indent="-285720" algn="l" defTabSz="457153" rtl="0" eaLnBrk="1" latinLnBrk="0" hangingPunct="1">
        <a:spcBef>
          <a:spcPct val="20000"/>
        </a:spcBef>
        <a:buFont typeface="Wingdings" charset="2"/>
        <a:buChar char="§"/>
        <a:defRPr sz="3200" kern="1200">
          <a:solidFill>
            <a:schemeClr val="tx1"/>
          </a:solidFill>
          <a:latin typeface="+mn-lt"/>
          <a:ea typeface="+mn-ea"/>
          <a:cs typeface="+mn-cs"/>
        </a:defRPr>
      </a:lvl2pPr>
      <a:lvl3pPr marL="1142882" indent="-228577" algn="l" defTabSz="457153" rtl="0" eaLnBrk="1" latinLnBrk="0" hangingPunct="1">
        <a:spcBef>
          <a:spcPct val="20000"/>
        </a:spcBef>
        <a:buFont typeface="Wingdings" charset="2"/>
        <a:buChar char="§"/>
        <a:defRPr sz="3200" kern="1200">
          <a:solidFill>
            <a:schemeClr val="tx1"/>
          </a:solidFill>
          <a:latin typeface="+mn-lt"/>
          <a:ea typeface="+mn-ea"/>
          <a:cs typeface="+mn-cs"/>
        </a:defRPr>
      </a:lvl3pPr>
      <a:lvl4pPr marL="1600034" indent="-228577" algn="l" defTabSz="457153" rtl="0" eaLnBrk="1" latinLnBrk="0" hangingPunct="1">
        <a:spcBef>
          <a:spcPct val="20000"/>
        </a:spcBef>
        <a:buFont typeface="Wingdings" charset="2"/>
        <a:buChar char="§"/>
        <a:defRPr sz="3200" kern="1200">
          <a:solidFill>
            <a:schemeClr val="tx1"/>
          </a:solidFill>
          <a:latin typeface="+mn-lt"/>
          <a:ea typeface="+mn-ea"/>
          <a:cs typeface="+mn-cs"/>
        </a:defRPr>
      </a:lvl4pPr>
      <a:lvl5pPr marL="2057187" indent="-228577" algn="l" defTabSz="457153" rtl="0" eaLnBrk="1" latinLnBrk="0" hangingPunct="1">
        <a:spcBef>
          <a:spcPct val="20000"/>
        </a:spcBef>
        <a:buFont typeface="Wingdings" charset="2"/>
        <a:buChar char="§"/>
        <a:defRPr sz="3200" kern="1200">
          <a:solidFill>
            <a:schemeClr val="tx1"/>
          </a:solidFill>
          <a:latin typeface="+mn-lt"/>
          <a:ea typeface="+mn-ea"/>
          <a:cs typeface="+mn-cs"/>
        </a:defRPr>
      </a:lvl5pPr>
      <a:lvl6pPr marL="2514340" indent="-228577" algn="l" defTabSz="457153" rtl="0" eaLnBrk="1" latinLnBrk="0" hangingPunct="1">
        <a:spcBef>
          <a:spcPct val="20000"/>
        </a:spcBef>
        <a:buFont typeface="Arial"/>
        <a:buChar char="•"/>
        <a:defRPr sz="2000" kern="1200">
          <a:solidFill>
            <a:schemeClr val="tx1"/>
          </a:solidFill>
          <a:latin typeface="+mn-lt"/>
          <a:ea typeface="+mn-ea"/>
          <a:cs typeface="+mn-cs"/>
        </a:defRPr>
      </a:lvl6pPr>
      <a:lvl7pPr marL="2971492" indent="-228577" algn="l" defTabSz="457153" rtl="0" eaLnBrk="1" latinLnBrk="0" hangingPunct="1">
        <a:spcBef>
          <a:spcPct val="20000"/>
        </a:spcBef>
        <a:buFont typeface="Arial"/>
        <a:buChar char="•"/>
        <a:defRPr sz="2000" kern="1200">
          <a:solidFill>
            <a:schemeClr val="tx1"/>
          </a:solidFill>
          <a:latin typeface="+mn-lt"/>
          <a:ea typeface="+mn-ea"/>
          <a:cs typeface="+mn-cs"/>
        </a:defRPr>
      </a:lvl7pPr>
      <a:lvl8pPr marL="3428645" indent="-228577" algn="l" defTabSz="457153" rtl="0" eaLnBrk="1" latinLnBrk="0" hangingPunct="1">
        <a:spcBef>
          <a:spcPct val="20000"/>
        </a:spcBef>
        <a:buFont typeface="Arial"/>
        <a:buChar char="•"/>
        <a:defRPr sz="2000" kern="1200">
          <a:solidFill>
            <a:schemeClr val="tx1"/>
          </a:solidFill>
          <a:latin typeface="+mn-lt"/>
          <a:ea typeface="+mn-ea"/>
          <a:cs typeface="+mn-cs"/>
        </a:defRPr>
      </a:lvl8pPr>
      <a:lvl9pPr marL="3885797" indent="-228577" algn="l" defTabSz="45715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53" rtl="0" eaLnBrk="1" latinLnBrk="0" hangingPunct="1">
        <a:defRPr sz="1800" kern="1200">
          <a:solidFill>
            <a:schemeClr val="tx1"/>
          </a:solidFill>
          <a:latin typeface="+mn-lt"/>
          <a:ea typeface="+mn-ea"/>
          <a:cs typeface="+mn-cs"/>
        </a:defRPr>
      </a:lvl1pPr>
      <a:lvl2pPr marL="457153" algn="l" defTabSz="457153" rtl="0" eaLnBrk="1" latinLnBrk="0" hangingPunct="1">
        <a:defRPr sz="1800" kern="1200">
          <a:solidFill>
            <a:schemeClr val="tx1"/>
          </a:solidFill>
          <a:latin typeface="+mn-lt"/>
          <a:ea typeface="+mn-ea"/>
          <a:cs typeface="+mn-cs"/>
        </a:defRPr>
      </a:lvl2pPr>
      <a:lvl3pPr marL="914305" algn="l" defTabSz="457153" rtl="0" eaLnBrk="1" latinLnBrk="0" hangingPunct="1">
        <a:defRPr sz="1800" kern="1200">
          <a:solidFill>
            <a:schemeClr val="tx1"/>
          </a:solidFill>
          <a:latin typeface="+mn-lt"/>
          <a:ea typeface="+mn-ea"/>
          <a:cs typeface="+mn-cs"/>
        </a:defRPr>
      </a:lvl3pPr>
      <a:lvl4pPr marL="1371458" algn="l" defTabSz="457153" rtl="0" eaLnBrk="1" latinLnBrk="0" hangingPunct="1">
        <a:defRPr sz="1800" kern="1200">
          <a:solidFill>
            <a:schemeClr val="tx1"/>
          </a:solidFill>
          <a:latin typeface="+mn-lt"/>
          <a:ea typeface="+mn-ea"/>
          <a:cs typeface="+mn-cs"/>
        </a:defRPr>
      </a:lvl4pPr>
      <a:lvl5pPr marL="1828610" algn="l" defTabSz="457153" rtl="0" eaLnBrk="1" latinLnBrk="0" hangingPunct="1">
        <a:defRPr sz="1800" kern="1200">
          <a:solidFill>
            <a:schemeClr val="tx1"/>
          </a:solidFill>
          <a:latin typeface="+mn-lt"/>
          <a:ea typeface="+mn-ea"/>
          <a:cs typeface="+mn-cs"/>
        </a:defRPr>
      </a:lvl5pPr>
      <a:lvl6pPr marL="2285763" algn="l" defTabSz="457153" rtl="0" eaLnBrk="1" latinLnBrk="0" hangingPunct="1">
        <a:defRPr sz="1800" kern="1200">
          <a:solidFill>
            <a:schemeClr val="tx1"/>
          </a:solidFill>
          <a:latin typeface="+mn-lt"/>
          <a:ea typeface="+mn-ea"/>
          <a:cs typeface="+mn-cs"/>
        </a:defRPr>
      </a:lvl6pPr>
      <a:lvl7pPr marL="2742915" algn="l" defTabSz="457153" rtl="0" eaLnBrk="1" latinLnBrk="0" hangingPunct="1">
        <a:defRPr sz="1800" kern="1200">
          <a:solidFill>
            <a:schemeClr val="tx1"/>
          </a:solidFill>
          <a:latin typeface="+mn-lt"/>
          <a:ea typeface="+mn-ea"/>
          <a:cs typeface="+mn-cs"/>
        </a:defRPr>
      </a:lvl7pPr>
      <a:lvl8pPr marL="3200068" algn="l" defTabSz="457153" rtl="0" eaLnBrk="1" latinLnBrk="0" hangingPunct="1">
        <a:defRPr sz="1800" kern="1200">
          <a:solidFill>
            <a:schemeClr val="tx1"/>
          </a:solidFill>
          <a:latin typeface="+mn-lt"/>
          <a:ea typeface="+mn-ea"/>
          <a:cs typeface="+mn-cs"/>
        </a:defRPr>
      </a:lvl8pPr>
      <a:lvl9pPr marL="3657220" algn="l" defTabSz="45715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30" tIns="45715" rIns="91430" bIns="4571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30" tIns="45715" rIns="91430" bIns="457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30" tIns="45715" rIns="91430" bIns="45715" rtlCol="0" anchor="ctr"/>
          <a:lstStyle>
            <a:lvl1pPr algn="l">
              <a:defRPr sz="1200">
                <a:solidFill>
                  <a:schemeClr val="tx1">
                    <a:tint val="75000"/>
                  </a:schemeClr>
                </a:solidFill>
              </a:defRPr>
            </a:lvl1pPr>
          </a:lstStyle>
          <a:p>
            <a:pPr defTabSz="914305"/>
            <a:r>
              <a:rPr lang="en-US" smtClean="0">
                <a:solidFill>
                  <a:prstClr val="black">
                    <a:tint val="75000"/>
                  </a:prstClr>
                </a:solidFill>
                <a:latin typeface="Constantia"/>
              </a:rPr>
              <a:t>2013-3-12</a:t>
            </a:r>
            <a:endParaRPr lang="en-US">
              <a:solidFill>
                <a:prstClr val="black">
                  <a:tint val="75000"/>
                </a:prstClr>
              </a:solidFill>
              <a:latin typeface="Constantia"/>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30" tIns="45715" rIns="91430" bIns="45715" rtlCol="0" anchor="ctr"/>
          <a:lstStyle>
            <a:lvl1pPr algn="ctr">
              <a:defRPr sz="1200">
                <a:solidFill>
                  <a:schemeClr val="tx1">
                    <a:tint val="75000"/>
                  </a:schemeClr>
                </a:solidFill>
              </a:defRPr>
            </a:lvl1pPr>
          </a:lstStyle>
          <a:p>
            <a:pPr defTabSz="914305"/>
            <a:r>
              <a:rPr lang="en-US" smtClean="0">
                <a:solidFill>
                  <a:prstClr val="black">
                    <a:tint val="75000"/>
                  </a:prstClr>
                </a:solidFill>
                <a:latin typeface="Constantia"/>
              </a:rPr>
              <a:t>IRTF Open Meeting at IETF-86</a:t>
            </a:r>
            <a:endParaRPr lang="en-US">
              <a:solidFill>
                <a:prstClr val="black">
                  <a:tint val="75000"/>
                </a:prstClr>
              </a:solidFill>
              <a:latin typeface="Constantia"/>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30" tIns="45715" rIns="91430" bIns="45715" rtlCol="0" anchor="ctr"/>
          <a:lstStyle>
            <a:lvl1pPr algn="r">
              <a:defRPr sz="1200">
                <a:solidFill>
                  <a:schemeClr val="tx1">
                    <a:tint val="75000"/>
                  </a:schemeClr>
                </a:solidFill>
              </a:defRPr>
            </a:lvl1pPr>
          </a:lstStyle>
          <a:p>
            <a:pPr defTabSz="914305"/>
            <a:fld id="{16AAD55D-A3AC-4B0C-A86E-B2D2A6AB7943}" type="slidenum">
              <a:rPr lang="en-US" smtClean="0">
                <a:solidFill>
                  <a:prstClr val="black">
                    <a:tint val="75000"/>
                  </a:prstClr>
                </a:solidFill>
                <a:latin typeface="Constantia"/>
              </a:rPr>
              <a:pPr defTabSz="914305"/>
              <a:t>‹#›</a:t>
            </a:fld>
            <a:endParaRPr lang="en-US">
              <a:solidFill>
                <a:prstClr val="black">
                  <a:tint val="75000"/>
                </a:prstClr>
              </a:solidFill>
              <a:latin typeface="Constantia"/>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305" rtl="0" eaLnBrk="1" latinLnBrk="0" hangingPunct="1">
        <a:spcBef>
          <a:spcPct val="0"/>
        </a:spcBef>
        <a:buNone/>
        <a:defRPr sz="4400" kern="1200">
          <a:solidFill>
            <a:schemeClr val="tx1"/>
          </a:solidFill>
          <a:latin typeface="+mj-lt"/>
          <a:ea typeface="+mj-ea"/>
          <a:cs typeface="+mj-cs"/>
        </a:defRPr>
      </a:lvl1pPr>
    </p:titleStyle>
    <p:bodyStyle>
      <a:lvl1pPr marL="342865" indent="-342865" algn="l" defTabSz="91430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3" indent="-285720" algn="l" defTabSz="91430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2" indent="-228577" algn="l" defTabSz="91430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34"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87"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0"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92"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45"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97"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5" rtl="0" eaLnBrk="1" latinLnBrk="0" hangingPunct="1">
        <a:defRPr sz="1800" kern="1200">
          <a:solidFill>
            <a:schemeClr val="tx1"/>
          </a:solidFill>
          <a:latin typeface="+mn-lt"/>
          <a:ea typeface="+mn-ea"/>
          <a:cs typeface="+mn-cs"/>
        </a:defRPr>
      </a:lvl1pPr>
      <a:lvl2pPr marL="457153"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8"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5"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0" algn="l" defTabSz="91430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png"/><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IRTF Open Meeting</a:t>
            </a:r>
            <a:endParaRPr lang="en-US" dirty="0"/>
          </a:p>
        </p:txBody>
      </p:sp>
      <p:sp>
        <p:nvSpPr>
          <p:cNvPr id="3" name="Subtitle 2"/>
          <p:cNvSpPr>
            <a:spLocks noGrp="1"/>
          </p:cNvSpPr>
          <p:nvPr>
            <p:ph type="subTitle" idx="1"/>
          </p:nvPr>
        </p:nvSpPr>
        <p:spPr/>
        <p:txBody>
          <a:bodyPr/>
          <a:lstStyle/>
          <a:p>
            <a:r>
              <a:rPr lang="en-US" dirty="0"/>
              <a:t>Lars Eggert</a:t>
            </a:r>
          </a:p>
          <a:p>
            <a:r>
              <a:rPr lang="en-US" dirty="0"/>
              <a:t>IRTF Chair</a:t>
            </a:r>
          </a:p>
          <a:p>
            <a:r>
              <a:rPr lang="en-US" dirty="0"/>
              <a:t>IETF-</a:t>
            </a:r>
            <a:r>
              <a:rPr lang="en-US" dirty="0" smtClean="0"/>
              <a:t>86, Orlando, FL, USA</a:t>
            </a:r>
            <a:endParaRPr lang="en-US" dirty="0"/>
          </a:p>
        </p:txBody>
      </p:sp>
    </p:spTree>
    <p:extLst>
      <p:ext uri="{BB962C8B-B14F-4D97-AF65-F5344CB8AC3E}">
        <p14:creationId xmlns:p14="http://schemas.microsoft.com/office/powerpoint/2010/main" val="273934265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Applied Networking Research Prize</a:t>
            </a:r>
            <a:br>
              <a:rPr lang="en-US" dirty="0" smtClean="0"/>
            </a:br>
            <a:r>
              <a:rPr lang="en-US" dirty="0" smtClean="0"/>
              <a:t>Awards &amp; Presentations</a:t>
            </a:r>
            <a:endParaRPr lang="en-US" dirty="0"/>
          </a:p>
        </p:txBody>
      </p:sp>
      <p:sp>
        <p:nvSpPr>
          <p:cNvPr id="5" name="Text Placeholder 4"/>
          <p:cNvSpPr>
            <a:spLocks noGrp="1"/>
          </p:cNvSpPr>
          <p:nvPr>
            <p:ph type="body" idx="1"/>
          </p:nvPr>
        </p:nvSpPr>
        <p:spPr/>
        <p:txBody>
          <a:bodyPr/>
          <a:lstStyle/>
          <a:p>
            <a:endParaRPr lang="en-US"/>
          </a:p>
        </p:txBody>
      </p:sp>
      <p:sp>
        <p:nvSpPr>
          <p:cNvPr id="6" name="Date Placeholder 5"/>
          <p:cNvSpPr>
            <a:spLocks noGrp="1"/>
          </p:cNvSpPr>
          <p:nvPr>
            <p:ph type="dt" sz="half" idx="10"/>
          </p:nvPr>
        </p:nvSpPr>
        <p:spPr/>
        <p:txBody>
          <a:bodyPr/>
          <a:lstStyle/>
          <a:p>
            <a:r>
              <a:rPr lang="en-US" smtClean="0"/>
              <a:t>2013-3-12</a:t>
            </a:r>
            <a:endParaRPr lang="en-US"/>
          </a:p>
        </p:txBody>
      </p:sp>
      <p:sp>
        <p:nvSpPr>
          <p:cNvPr id="7" name="Footer Placeholder 6"/>
          <p:cNvSpPr>
            <a:spLocks noGrp="1"/>
          </p:cNvSpPr>
          <p:nvPr>
            <p:ph type="ftr" sz="quarter" idx="11"/>
          </p:nvPr>
        </p:nvSpPr>
        <p:spPr/>
        <p:txBody>
          <a:bodyPr/>
          <a:lstStyle/>
          <a:p>
            <a:r>
              <a:rPr lang="en-US" smtClean="0"/>
              <a:t>IRTF Open Meeting at IETF-86</a:t>
            </a:r>
            <a:endParaRPr lang="en-US"/>
          </a:p>
        </p:txBody>
      </p:sp>
      <p:sp>
        <p:nvSpPr>
          <p:cNvPr id="8" name="Slide Number Placeholder 7"/>
          <p:cNvSpPr>
            <a:spLocks noGrp="1"/>
          </p:cNvSpPr>
          <p:nvPr>
            <p:ph type="sldNum" sz="quarter" idx="12"/>
          </p:nvPr>
        </p:nvSpPr>
        <p:spPr/>
        <p:txBody>
          <a:bodyPr/>
          <a:lstStyle/>
          <a:p>
            <a:fld id="{62B17A5C-0869-8240-8523-C20CFB44C05F}" type="slidenum">
              <a:rPr lang="en-US" smtClean="0"/>
              <a:t>10</a:t>
            </a:fld>
            <a:endParaRPr lang="en-US"/>
          </a:p>
        </p:txBody>
      </p:sp>
    </p:spTree>
    <p:extLst>
      <p:ext uri="{BB962C8B-B14F-4D97-AF65-F5344CB8AC3E}">
        <p14:creationId xmlns:p14="http://schemas.microsoft.com/office/powerpoint/2010/main" val="35496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dirty="0"/>
              <a:t>Applied Networking Research </a:t>
            </a:r>
            <a:r>
              <a:rPr lang="en-US" dirty="0" smtClean="0"/>
              <a:t>Prize</a:t>
            </a:r>
            <a:endParaRPr lang="en-US" dirty="0"/>
          </a:p>
        </p:txBody>
      </p:sp>
      <p:sp>
        <p:nvSpPr>
          <p:cNvPr id="11" name="Content Placeholder 10"/>
          <p:cNvSpPr>
            <a:spLocks noGrp="1"/>
          </p:cNvSpPr>
          <p:nvPr>
            <p:ph sz="half" idx="1"/>
          </p:nvPr>
        </p:nvSpPr>
        <p:spPr>
          <a:xfrm>
            <a:off x="457200" y="1600201"/>
            <a:ext cx="4766656" cy="4525963"/>
          </a:xfrm>
        </p:spPr>
        <p:txBody>
          <a:bodyPr>
            <a:normAutofit fontScale="92500"/>
          </a:bodyPr>
          <a:lstStyle/>
          <a:p>
            <a:r>
              <a:rPr lang="en-US" dirty="0" smtClean="0"/>
              <a:t>Jointly with ISOC</a:t>
            </a:r>
          </a:p>
          <a:p>
            <a:r>
              <a:rPr lang="en-US" dirty="0" smtClean="0"/>
              <a:t>36 nominations for 2013</a:t>
            </a:r>
          </a:p>
          <a:p>
            <a:r>
              <a:rPr lang="en-US" dirty="0" smtClean="0"/>
              <a:t>IETF/IRTF selection committee</a:t>
            </a:r>
          </a:p>
          <a:p>
            <a:r>
              <a:rPr lang="en-US" dirty="0" smtClean="0"/>
              <a:t>Four prize winners for 2013</a:t>
            </a:r>
          </a:p>
          <a:p>
            <a:pPr lvl="1"/>
            <a:r>
              <a:rPr lang="en-US" b="1" dirty="0" err="1">
                <a:solidFill>
                  <a:srgbClr val="C0504D"/>
                </a:solidFill>
              </a:rPr>
              <a:t>Gonca</a:t>
            </a:r>
            <a:r>
              <a:rPr lang="en-US" b="1" dirty="0">
                <a:solidFill>
                  <a:srgbClr val="C0504D"/>
                </a:solidFill>
              </a:rPr>
              <a:t> </a:t>
            </a:r>
            <a:r>
              <a:rPr lang="en-US" b="1" dirty="0" err="1" smtClean="0">
                <a:solidFill>
                  <a:srgbClr val="C0504D"/>
                </a:solidFill>
              </a:rPr>
              <a:t>Gürsun</a:t>
            </a:r>
            <a:endParaRPr lang="en-US" b="1" dirty="0" smtClean="0">
              <a:solidFill>
                <a:srgbClr val="C0504D"/>
              </a:solidFill>
            </a:endParaRPr>
          </a:p>
          <a:p>
            <a:pPr lvl="1"/>
            <a:r>
              <a:rPr lang="en-US" dirty="0" smtClean="0"/>
              <a:t>(Three others later in 2013)</a:t>
            </a:r>
          </a:p>
          <a:p>
            <a:r>
              <a:rPr lang="en-US" dirty="0" smtClean="0"/>
              <a:t>Talks at the IRTF Open Meeting</a:t>
            </a:r>
          </a:p>
        </p:txBody>
      </p:sp>
      <p:sp>
        <p:nvSpPr>
          <p:cNvPr id="12" name="Content Placeholder 11"/>
          <p:cNvSpPr>
            <a:spLocks noGrp="1"/>
          </p:cNvSpPr>
          <p:nvPr>
            <p:ph sz="half" idx="2"/>
          </p:nvPr>
        </p:nvSpPr>
        <p:spPr>
          <a:xfrm>
            <a:off x="5223856" y="1600201"/>
            <a:ext cx="3462943" cy="4525963"/>
          </a:xfrm>
        </p:spPr>
        <p:txBody>
          <a:bodyPr>
            <a:normAutofit fontScale="92500"/>
          </a:bodyPr>
          <a:lstStyle/>
          <a:p>
            <a:pPr marL="0" indent="0">
              <a:buNone/>
            </a:pPr>
            <a:r>
              <a:rPr lang="en-US" sz="2400" i="1" dirty="0">
                <a:solidFill>
                  <a:schemeClr val="accent1"/>
                </a:solidFill>
              </a:rPr>
              <a:t>“…awarded for recent results in applied networking research that are relevant for transitioning into shipping Internet products and related standardization efforts…”</a:t>
            </a:r>
          </a:p>
          <a:p>
            <a:pPr marL="0" indent="0">
              <a:buNone/>
            </a:pPr>
            <a:endParaRPr lang="en-US" dirty="0" smtClean="0"/>
          </a:p>
          <a:p>
            <a:pPr marL="0" indent="0">
              <a:buNone/>
            </a:pPr>
            <a:r>
              <a:rPr lang="en-US" b="1">
                <a:solidFill>
                  <a:srgbClr val="C0504D"/>
                </a:solidFill>
              </a:rPr>
              <a:t>Nomination period for 2014 begins in the fall!</a:t>
            </a:r>
          </a:p>
          <a:p>
            <a:pPr marL="0" indent="0">
              <a:buNone/>
            </a:pPr>
            <a:r>
              <a:rPr lang="en-US" smtClean="0"/>
              <a:t>http</a:t>
            </a:r>
            <a:r>
              <a:rPr lang="en-US" dirty="0" smtClean="0"/>
              <a:t>://</a:t>
            </a:r>
            <a:r>
              <a:rPr lang="en-US" dirty="0" err="1" smtClean="0"/>
              <a:t>irtf.org</a:t>
            </a:r>
            <a:r>
              <a:rPr lang="en-US" dirty="0" smtClean="0"/>
              <a:t>/</a:t>
            </a:r>
            <a:r>
              <a:rPr lang="en-US" dirty="0" err="1" smtClean="0"/>
              <a:t>anrp</a:t>
            </a:r>
            <a:endParaRPr lang="en-US" dirty="0"/>
          </a:p>
        </p:txBody>
      </p:sp>
      <p:sp>
        <p:nvSpPr>
          <p:cNvPr id="8" name="Footer Placeholder 7"/>
          <p:cNvSpPr>
            <a:spLocks noGrp="1"/>
          </p:cNvSpPr>
          <p:nvPr>
            <p:ph type="ftr" sz="quarter" idx="11"/>
          </p:nvPr>
        </p:nvSpPr>
        <p:spPr/>
        <p:txBody>
          <a:bodyPr/>
          <a:lstStyle/>
          <a:p>
            <a:r>
              <a:rPr lang="en-US" smtClean="0"/>
              <a:t>IRTF Open Meeting at IETF-86</a:t>
            </a:r>
            <a:endParaRPr lang="en-US"/>
          </a:p>
        </p:txBody>
      </p:sp>
      <p:sp>
        <p:nvSpPr>
          <p:cNvPr id="9" name="Slide Number Placeholder 8"/>
          <p:cNvSpPr>
            <a:spLocks noGrp="1"/>
          </p:cNvSpPr>
          <p:nvPr>
            <p:ph type="sldNum" sz="quarter" idx="12"/>
          </p:nvPr>
        </p:nvSpPr>
        <p:spPr/>
        <p:txBody>
          <a:bodyPr/>
          <a:lstStyle/>
          <a:p>
            <a:fld id="{62B17A5C-0869-8240-8523-C20CFB44C05F}" type="slidenum">
              <a:rPr lang="en-US" smtClean="0"/>
              <a:t>11</a:t>
            </a:fld>
            <a:endParaRPr lang="en-US" dirty="0"/>
          </a:p>
        </p:txBody>
      </p:sp>
      <p:sp>
        <p:nvSpPr>
          <p:cNvPr id="13" name="Date Placeholder 12"/>
          <p:cNvSpPr>
            <a:spLocks noGrp="1"/>
          </p:cNvSpPr>
          <p:nvPr>
            <p:ph type="dt" sz="half" idx="10"/>
          </p:nvPr>
        </p:nvSpPr>
        <p:spPr/>
        <p:txBody>
          <a:bodyPr/>
          <a:lstStyle/>
          <a:p>
            <a:r>
              <a:rPr lang="en-US" smtClean="0"/>
              <a:t>2013-3-12</a:t>
            </a:r>
            <a:endParaRPr lang="en-US"/>
          </a:p>
        </p:txBody>
      </p:sp>
    </p:spTree>
    <p:extLst>
      <p:ext uri="{BB962C8B-B14F-4D97-AF65-F5344CB8AC3E}">
        <p14:creationId xmlns:p14="http://schemas.microsoft.com/office/powerpoint/2010/main" val="24636007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066801"/>
            <a:ext cx="7162800" cy="990599"/>
          </a:xfrm>
        </p:spPr>
        <p:txBody>
          <a:bodyPr lIns="35996" rIns="35996">
            <a:noAutofit/>
          </a:bodyPr>
          <a:lstStyle/>
          <a:p>
            <a:r>
              <a:rPr lang="en-US" sz="3600" dirty="0"/>
              <a:t>Applied Networking Research </a:t>
            </a:r>
            <a:r>
              <a:rPr lang="en-US" sz="3600" dirty="0" smtClean="0"/>
              <a:t>Prize</a:t>
            </a:r>
            <a:endParaRPr lang="en-US" sz="3600" dirty="0"/>
          </a:p>
        </p:txBody>
      </p:sp>
      <p:sp>
        <p:nvSpPr>
          <p:cNvPr id="3" name="Subtitle 2"/>
          <p:cNvSpPr>
            <a:spLocks noGrp="1"/>
          </p:cNvSpPr>
          <p:nvPr>
            <p:ph type="subTitle" idx="1"/>
          </p:nvPr>
        </p:nvSpPr>
        <p:spPr>
          <a:xfrm>
            <a:off x="1524000" y="4045849"/>
            <a:ext cx="5867400" cy="914400"/>
          </a:xfrm>
        </p:spPr>
        <p:txBody>
          <a:bodyPr anchor="ctr" anchorCtr="0">
            <a:noAutofit/>
          </a:bodyPr>
          <a:lstStyle/>
          <a:p>
            <a:r>
              <a:rPr lang="en-US" sz="1400" dirty="0" err="1">
                <a:solidFill>
                  <a:schemeClr val="tx1">
                    <a:lumMod val="95000"/>
                    <a:lumOff val="5000"/>
                  </a:schemeClr>
                </a:solidFill>
              </a:rPr>
              <a:t>Gonca</a:t>
            </a:r>
            <a:r>
              <a:rPr lang="en-US" sz="1400" dirty="0">
                <a:solidFill>
                  <a:schemeClr val="tx1">
                    <a:lumMod val="95000"/>
                    <a:lumOff val="5000"/>
                  </a:schemeClr>
                </a:solidFill>
              </a:rPr>
              <a:t> </a:t>
            </a:r>
            <a:r>
              <a:rPr lang="en-US" sz="1400" dirty="0" err="1">
                <a:solidFill>
                  <a:schemeClr val="tx1">
                    <a:lumMod val="95000"/>
                    <a:lumOff val="5000"/>
                  </a:schemeClr>
                </a:solidFill>
              </a:rPr>
              <a:t>Gürsun</a:t>
            </a:r>
            <a:r>
              <a:rPr lang="en-US" sz="1400" dirty="0">
                <a:solidFill>
                  <a:schemeClr val="tx1">
                    <a:lumMod val="95000"/>
                    <a:lumOff val="5000"/>
                  </a:schemeClr>
                </a:solidFill>
              </a:rPr>
              <a:t>, </a:t>
            </a:r>
            <a:r>
              <a:rPr lang="en-US" sz="1400" dirty="0" err="1">
                <a:solidFill>
                  <a:schemeClr val="tx1">
                    <a:lumMod val="95000"/>
                    <a:lumOff val="5000"/>
                  </a:schemeClr>
                </a:solidFill>
              </a:rPr>
              <a:t>Natali</a:t>
            </a:r>
            <a:r>
              <a:rPr lang="en-US" sz="1400" dirty="0">
                <a:solidFill>
                  <a:schemeClr val="tx1">
                    <a:lumMod val="95000"/>
                    <a:lumOff val="5000"/>
                  </a:schemeClr>
                </a:solidFill>
              </a:rPr>
              <a:t> </a:t>
            </a:r>
            <a:r>
              <a:rPr lang="en-US" sz="1400" dirty="0" err="1">
                <a:solidFill>
                  <a:schemeClr val="tx1">
                    <a:lumMod val="95000"/>
                    <a:lumOff val="5000"/>
                  </a:schemeClr>
                </a:solidFill>
              </a:rPr>
              <a:t>Ruchansky</a:t>
            </a:r>
            <a:r>
              <a:rPr lang="en-US" sz="1400" dirty="0">
                <a:solidFill>
                  <a:schemeClr val="tx1">
                    <a:lumMod val="95000"/>
                    <a:lumOff val="5000"/>
                  </a:schemeClr>
                </a:solidFill>
              </a:rPr>
              <a:t>, </a:t>
            </a:r>
            <a:r>
              <a:rPr lang="en-US" sz="1400" dirty="0" err="1">
                <a:solidFill>
                  <a:schemeClr val="tx1">
                    <a:lumMod val="95000"/>
                    <a:lumOff val="5000"/>
                  </a:schemeClr>
                </a:solidFill>
              </a:rPr>
              <a:t>Evimaria</a:t>
            </a:r>
            <a:r>
              <a:rPr lang="en-US" sz="1400" dirty="0">
                <a:solidFill>
                  <a:schemeClr val="tx1">
                    <a:lumMod val="95000"/>
                    <a:lumOff val="5000"/>
                  </a:schemeClr>
                </a:solidFill>
              </a:rPr>
              <a:t> </a:t>
            </a:r>
            <a:r>
              <a:rPr lang="en-US" sz="1400" dirty="0" err="1">
                <a:solidFill>
                  <a:schemeClr val="tx1">
                    <a:lumMod val="95000"/>
                    <a:lumOff val="5000"/>
                  </a:schemeClr>
                </a:solidFill>
              </a:rPr>
              <a:t>Terzi</a:t>
            </a:r>
            <a:r>
              <a:rPr lang="en-US" sz="1400" dirty="0">
                <a:solidFill>
                  <a:schemeClr val="tx1">
                    <a:lumMod val="95000"/>
                    <a:lumOff val="5000"/>
                  </a:schemeClr>
                </a:solidFill>
              </a:rPr>
              <a:t> and Mark </a:t>
            </a:r>
            <a:r>
              <a:rPr lang="en-US" sz="1400" dirty="0" err="1" smtClean="0">
                <a:solidFill>
                  <a:schemeClr val="tx1">
                    <a:lumMod val="95000"/>
                    <a:lumOff val="5000"/>
                  </a:schemeClr>
                </a:solidFill>
              </a:rPr>
              <a:t>Crovella</a:t>
            </a:r>
            <a:r>
              <a:rPr lang="en-US" sz="1400" dirty="0" smtClean="0">
                <a:solidFill>
                  <a:schemeClr val="tx1">
                    <a:lumMod val="95000"/>
                    <a:lumOff val="5000"/>
                  </a:schemeClr>
                </a:solidFill>
              </a:rPr>
              <a:t>. </a:t>
            </a:r>
            <a:r>
              <a:rPr lang="en-US" sz="1400" b="1" dirty="0" smtClean="0">
                <a:solidFill>
                  <a:schemeClr val="tx1">
                    <a:lumMod val="95000"/>
                    <a:lumOff val="5000"/>
                  </a:schemeClr>
                </a:solidFill>
              </a:rPr>
              <a:t>Routing </a:t>
            </a:r>
            <a:r>
              <a:rPr lang="en-US" sz="1400" b="1" dirty="0">
                <a:solidFill>
                  <a:schemeClr val="tx1">
                    <a:lumMod val="95000"/>
                    <a:lumOff val="5000"/>
                  </a:schemeClr>
                </a:solidFill>
              </a:rPr>
              <a:t>State Distance: A Path-based Metric For Network </a:t>
            </a:r>
            <a:r>
              <a:rPr lang="en-US" sz="1400" b="1" dirty="0" smtClean="0">
                <a:solidFill>
                  <a:schemeClr val="tx1">
                    <a:lumMod val="95000"/>
                    <a:lumOff val="5000"/>
                  </a:schemeClr>
                </a:solidFill>
              </a:rPr>
              <a:t>Analysis. </a:t>
            </a:r>
            <a:r>
              <a:rPr lang="en-US" sz="1400" dirty="0" smtClean="0">
                <a:solidFill>
                  <a:schemeClr val="tx1">
                    <a:lumMod val="95000"/>
                    <a:lumOff val="5000"/>
                  </a:schemeClr>
                </a:solidFill>
              </a:rPr>
              <a:t>Proc</a:t>
            </a:r>
            <a:r>
              <a:rPr lang="en-US" sz="1400" dirty="0">
                <a:solidFill>
                  <a:schemeClr val="tx1">
                    <a:lumMod val="95000"/>
                    <a:lumOff val="5000"/>
                  </a:schemeClr>
                </a:solidFill>
              </a:rPr>
              <a:t>. </a:t>
            </a:r>
            <a:r>
              <a:rPr lang="en-US" sz="1400" i="1" dirty="0">
                <a:solidFill>
                  <a:schemeClr val="tx1">
                    <a:lumMod val="95000"/>
                    <a:lumOff val="5000"/>
                  </a:schemeClr>
                </a:solidFill>
              </a:rPr>
              <a:t>ACM IMC</a:t>
            </a:r>
            <a:r>
              <a:rPr lang="en-US" sz="1400" dirty="0">
                <a:solidFill>
                  <a:schemeClr val="tx1">
                    <a:lumMod val="95000"/>
                    <a:lumOff val="5000"/>
                  </a:schemeClr>
                </a:solidFill>
              </a:rPr>
              <a:t>, Boston, MA, USA, Nov. 2012.</a:t>
            </a:r>
          </a:p>
        </p:txBody>
      </p:sp>
      <p:sp>
        <p:nvSpPr>
          <p:cNvPr id="4" name="Subtitle 2"/>
          <p:cNvSpPr txBox="1">
            <a:spLocks/>
          </p:cNvSpPr>
          <p:nvPr/>
        </p:nvSpPr>
        <p:spPr>
          <a:xfrm>
            <a:off x="1676401" y="2438401"/>
            <a:ext cx="5867400" cy="1066800"/>
          </a:xfrm>
          <a:prstGeom prst="rect">
            <a:avLst/>
          </a:prstGeom>
        </p:spPr>
        <p:txBody>
          <a:bodyPr vert="horz" lIns="91430" tIns="45715" rIns="91430" bIns="45715" rtlCol="0">
            <a:normAutofit lnSpcReduction="10000"/>
          </a:bodyPr>
          <a:lstStyle/>
          <a:p>
            <a:pPr algn="ctr" defTabSz="914305">
              <a:spcBef>
                <a:spcPct val="20000"/>
              </a:spcBef>
              <a:defRPr/>
            </a:pPr>
            <a:r>
              <a:rPr lang="en-US" sz="2400" dirty="0">
                <a:solidFill>
                  <a:prstClr val="black">
                    <a:lumMod val="95000"/>
                    <a:lumOff val="5000"/>
                  </a:prstClr>
                </a:solidFill>
                <a:latin typeface="Constantia"/>
              </a:rPr>
              <a:t>Presented to</a:t>
            </a:r>
          </a:p>
          <a:p>
            <a:pPr algn="ctr" defTabSz="914305">
              <a:spcBef>
                <a:spcPct val="20000"/>
              </a:spcBef>
              <a:defRPr/>
            </a:pPr>
            <a:r>
              <a:rPr lang="en-US" sz="3600" dirty="0" err="1">
                <a:solidFill>
                  <a:schemeClr val="tx1">
                    <a:lumMod val="95000"/>
                    <a:lumOff val="5000"/>
                  </a:schemeClr>
                </a:solidFill>
              </a:rPr>
              <a:t>Gonca</a:t>
            </a:r>
            <a:r>
              <a:rPr lang="en-US" sz="3600" dirty="0">
                <a:solidFill>
                  <a:schemeClr val="tx1">
                    <a:lumMod val="95000"/>
                    <a:lumOff val="5000"/>
                  </a:schemeClr>
                </a:solidFill>
              </a:rPr>
              <a:t> </a:t>
            </a:r>
            <a:r>
              <a:rPr lang="en-US" sz="3600" dirty="0" err="1">
                <a:solidFill>
                  <a:schemeClr val="tx1">
                    <a:lumMod val="95000"/>
                    <a:lumOff val="5000"/>
                  </a:schemeClr>
                </a:solidFill>
              </a:rPr>
              <a:t>Gürsun</a:t>
            </a:r>
            <a:endParaRPr lang="en-US" sz="3600" dirty="0">
              <a:solidFill>
                <a:prstClr val="black">
                  <a:lumMod val="95000"/>
                  <a:lumOff val="5000"/>
                </a:prstClr>
              </a:solidFill>
              <a:latin typeface="Constantia"/>
            </a:endParaRPr>
          </a:p>
        </p:txBody>
      </p:sp>
      <p:sp>
        <p:nvSpPr>
          <p:cNvPr id="5" name="Subtitle 2"/>
          <p:cNvSpPr txBox="1">
            <a:spLocks/>
          </p:cNvSpPr>
          <p:nvPr/>
        </p:nvSpPr>
        <p:spPr>
          <a:xfrm>
            <a:off x="5257800" y="5334000"/>
            <a:ext cx="2895600" cy="457200"/>
          </a:xfrm>
          <a:prstGeom prst="rect">
            <a:avLst/>
          </a:prstGeom>
        </p:spPr>
        <p:txBody>
          <a:bodyPr vert="horz" lIns="91430" tIns="45715" rIns="91430" bIns="45715" rtlCol="0">
            <a:normAutofit/>
          </a:bodyPr>
          <a:lstStyle/>
          <a:p>
            <a:pPr algn="r" defTabSz="914305">
              <a:spcBef>
                <a:spcPct val="20000"/>
              </a:spcBef>
              <a:defRPr/>
            </a:pPr>
            <a:r>
              <a:rPr lang="en-US" sz="1400" dirty="0">
                <a:solidFill>
                  <a:prstClr val="black">
                    <a:lumMod val="95000"/>
                    <a:lumOff val="5000"/>
                  </a:prstClr>
                </a:solidFill>
                <a:latin typeface="Constantia"/>
              </a:rPr>
              <a:t>Lars Eggert, IRTF Chair</a:t>
            </a:r>
          </a:p>
        </p:txBody>
      </p:sp>
      <p:sp>
        <p:nvSpPr>
          <p:cNvPr id="6" name="Subtitle 2"/>
          <p:cNvSpPr txBox="1">
            <a:spLocks/>
          </p:cNvSpPr>
          <p:nvPr/>
        </p:nvSpPr>
        <p:spPr>
          <a:xfrm>
            <a:off x="990600" y="5334000"/>
            <a:ext cx="2895600" cy="457200"/>
          </a:xfrm>
          <a:prstGeom prst="rect">
            <a:avLst/>
          </a:prstGeom>
        </p:spPr>
        <p:txBody>
          <a:bodyPr vert="horz" lIns="91430" tIns="45715" rIns="91430" bIns="45715" rtlCol="0">
            <a:normAutofit/>
          </a:bodyPr>
          <a:lstStyle/>
          <a:p>
            <a:pPr defTabSz="914305">
              <a:spcBef>
                <a:spcPct val="20000"/>
              </a:spcBef>
              <a:defRPr/>
            </a:pPr>
            <a:r>
              <a:rPr lang="en-US" sz="1400" dirty="0">
                <a:solidFill>
                  <a:prstClr val="black">
                    <a:lumMod val="95000"/>
                    <a:lumOff val="5000"/>
                  </a:prstClr>
                </a:solidFill>
                <a:latin typeface="Constantia"/>
              </a:rPr>
              <a:t>Mat Ford, Internet Society</a:t>
            </a:r>
          </a:p>
        </p:txBody>
      </p:sp>
      <p:pic>
        <p:nvPicPr>
          <p:cNvPr id="11" name="Picture 10" descr="unterschrif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1800" y="4876800"/>
            <a:ext cx="943069" cy="762000"/>
          </a:xfrm>
          <a:prstGeom prst="rect">
            <a:avLst/>
          </a:prstGeom>
        </p:spPr>
      </p:pic>
      <p:pic>
        <p:nvPicPr>
          <p:cNvPr id="12" name="Picture 11" descr="Untitle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5029200"/>
            <a:ext cx="1529994" cy="46326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IRTF IPR Policy</a:t>
            </a:r>
            <a:endParaRPr lang="en-US" dirty="0"/>
          </a:p>
        </p:txBody>
      </p:sp>
      <p:sp>
        <p:nvSpPr>
          <p:cNvPr id="3" name="Content Placeholder 2"/>
          <p:cNvSpPr>
            <a:spLocks noGrp="1"/>
          </p:cNvSpPr>
          <p:nvPr>
            <p:ph idx="1"/>
          </p:nvPr>
        </p:nvSpPr>
        <p:spPr/>
        <p:txBody>
          <a:bodyPr>
            <a:noAutofit/>
          </a:bodyPr>
          <a:lstStyle/>
          <a:p>
            <a:pPr marL="0" indent="0">
              <a:lnSpc>
                <a:spcPct val="90000"/>
              </a:lnSpc>
              <a:spcBef>
                <a:spcPts val="300"/>
              </a:spcBef>
              <a:spcAft>
                <a:spcPts val="300"/>
              </a:spcAft>
              <a:buNone/>
            </a:pPr>
            <a:r>
              <a:rPr lang="en-US" sz="1700" b="1" dirty="0">
                <a:solidFill>
                  <a:srgbClr val="C0504D"/>
                </a:solidFill>
              </a:rPr>
              <a:t>The IRTF follows the IETF Intellectual Property Rights (IPR) disclosure rules.</a:t>
            </a:r>
            <a:r>
              <a:rPr lang="en-US" sz="1700" dirty="0"/>
              <a:t> This is a summary of these rules as they relate to IRTF research group discussions, mailing lists and Internet </a:t>
            </a:r>
            <a:r>
              <a:rPr lang="en-US" sz="1700" dirty="0" smtClean="0"/>
              <a:t>Drafts:</a:t>
            </a:r>
          </a:p>
          <a:p>
            <a:pPr marL="444500" lvl="1" indent="-268288">
              <a:lnSpc>
                <a:spcPct val="90000"/>
              </a:lnSpc>
              <a:spcBef>
                <a:spcPts val="300"/>
              </a:spcBef>
              <a:spcAft>
                <a:spcPts val="300"/>
              </a:spcAft>
            </a:pPr>
            <a:r>
              <a:rPr lang="en-US" sz="1700" dirty="0" smtClean="0"/>
              <a:t>If you include your own or your employer’s IPR in a contribution to an IRTF research group, then you must file an IPR disclosure with the IETF.</a:t>
            </a:r>
          </a:p>
          <a:p>
            <a:pPr marL="444500" lvl="1" indent="-268288">
              <a:lnSpc>
                <a:spcPct val="90000"/>
              </a:lnSpc>
              <a:spcBef>
                <a:spcPts val="300"/>
              </a:spcBef>
              <a:spcAft>
                <a:spcPts val="300"/>
              </a:spcAft>
            </a:pPr>
            <a:r>
              <a:rPr lang="en-US" sz="1700" dirty="0" smtClean="0"/>
              <a:t>If </a:t>
            </a:r>
            <a:r>
              <a:rPr lang="en-US" sz="1700" dirty="0"/>
              <a:t>you recognize your own or your employer’s IPR in someone else’s contribution and you are participating in the discussions in the research group relating to that contribution, then you must file an IPR disclosure with the IETF. Even if you are not participating in the discussion, the IRTF still requests that you file an IPR disclosure with the IETF.</a:t>
            </a:r>
          </a:p>
          <a:p>
            <a:pPr marL="444500" lvl="1" indent="-268288">
              <a:lnSpc>
                <a:spcPct val="90000"/>
              </a:lnSpc>
              <a:spcBef>
                <a:spcPts val="300"/>
              </a:spcBef>
              <a:spcAft>
                <a:spcPts val="300"/>
              </a:spcAft>
            </a:pPr>
            <a:r>
              <a:rPr lang="en-US" sz="1700" dirty="0"/>
              <a:t>Finally, the IRTF requests that you file an IPR disclosure with the IETF if you recognize IPR owned by others in any IRTF contribution.</a:t>
            </a:r>
          </a:p>
          <a:p>
            <a:pPr marL="0" indent="0">
              <a:lnSpc>
                <a:spcPct val="90000"/>
              </a:lnSpc>
              <a:spcBef>
                <a:spcPts val="300"/>
              </a:spcBef>
              <a:spcAft>
                <a:spcPts val="300"/>
              </a:spcAft>
              <a:buNone/>
            </a:pPr>
            <a:r>
              <a:rPr lang="en-US" sz="1700" b="1" dirty="0">
                <a:solidFill>
                  <a:schemeClr val="accent1"/>
                </a:solidFill>
              </a:rPr>
              <a:t>The IRTF expects that you file IPR disclosures in a timely manner, i.e., in a period measured in days or weeks, not months. The IRTF prefers that the most liberal licensing terms possible are available for IRTF Stream documents, see RFC 5743</a:t>
            </a:r>
            <a:r>
              <a:rPr lang="en-US" sz="1700" b="1" dirty="0" smtClean="0">
                <a:solidFill>
                  <a:schemeClr val="accent1"/>
                </a:solidFill>
              </a:rPr>
              <a:t>.</a:t>
            </a:r>
            <a:r>
              <a:rPr lang="en-US" sz="1700" b="1" dirty="0" smtClean="0"/>
              <a:t> </a:t>
            </a:r>
            <a:r>
              <a:rPr lang="en-US" sz="1700" dirty="0" smtClean="0"/>
              <a:t>You </a:t>
            </a:r>
            <a:r>
              <a:rPr lang="en-US" sz="1700" dirty="0"/>
              <a:t>may file an IPR disclosure here: http://</a:t>
            </a:r>
            <a:r>
              <a:rPr lang="en-US" sz="1700" dirty="0" err="1"/>
              <a:t>www.ietf.org</a:t>
            </a:r>
            <a:r>
              <a:rPr lang="en-US" sz="1700" dirty="0"/>
              <a:t>/</a:t>
            </a:r>
            <a:r>
              <a:rPr lang="en-US" sz="1700" dirty="0" err="1"/>
              <a:t>ipr</a:t>
            </a:r>
            <a:r>
              <a:rPr lang="en-US" sz="1700" dirty="0"/>
              <a:t>/file-</a:t>
            </a:r>
            <a:r>
              <a:rPr lang="en-US" sz="1700" dirty="0" smtClean="0"/>
              <a:t>disclosure</a:t>
            </a:r>
            <a:endParaRPr lang="en-US" sz="1700" dirty="0"/>
          </a:p>
          <a:p>
            <a:pPr marL="0" indent="0">
              <a:lnSpc>
                <a:spcPct val="90000"/>
              </a:lnSpc>
              <a:spcBef>
                <a:spcPts val="300"/>
              </a:spcBef>
              <a:spcAft>
                <a:spcPts val="300"/>
              </a:spcAft>
              <a:buNone/>
            </a:pPr>
            <a:r>
              <a:rPr lang="en-US" sz="1700" dirty="0"/>
              <a:t>See RFC 3979 (BCP 79) for definitions of “IPR” and “contribution” and for the detailed rules (substituting “IRTF” for “IETF”).</a:t>
            </a:r>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2</a:t>
            </a:fld>
            <a:endParaRPr lang="en-US"/>
          </a:p>
        </p:txBody>
      </p:sp>
    </p:spTree>
    <p:extLst>
      <p:ext uri="{BB962C8B-B14F-4D97-AF65-F5344CB8AC3E}">
        <p14:creationId xmlns:p14="http://schemas.microsoft.com/office/powerpoint/2010/main" val="3078935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Administrativa</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solidFill>
                  <a:srgbClr val="C0504D"/>
                </a:solidFill>
              </a:rPr>
              <a:t>Today’s slides</a:t>
            </a:r>
          </a:p>
          <a:p>
            <a:pPr lvl="1"/>
            <a:r>
              <a:rPr lang="en-US" dirty="0"/>
              <a:t>https://datatracker.ietf.org/meeting/</a:t>
            </a:r>
            <a:r>
              <a:rPr lang="en-US" dirty="0" smtClean="0"/>
              <a:t>86/</a:t>
            </a:r>
            <a:r>
              <a:rPr lang="en-US" dirty="0"/>
              <a:t>materials.html#session.group-</a:t>
            </a:r>
            <a:r>
              <a:rPr lang="en-US" dirty="0" smtClean="0"/>
              <a:t>irtfopen</a:t>
            </a:r>
          </a:p>
          <a:p>
            <a:r>
              <a:rPr lang="en-US" b="1" dirty="0" smtClean="0">
                <a:solidFill>
                  <a:srgbClr val="C0504D"/>
                </a:solidFill>
              </a:rPr>
              <a:t>Audio streaming</a:t>
            </a:r>
          </a:p>
          <a:p>
            <a:pPr lvl="1"/>
            <a:r>
              <a:rPr lang="en-US" dirty="0" smtClean="0"/>
              <a:t>http</a:t>
            </a:r>
            <a:r>
              <a:rPr lang="en-US" dirty="0"/>
              <a:t>://</a:t>
            </a:r>
            <a:r>
              <a:rPr lang="en-US" dirty="0" err="1"/>
              <a:t>www.ietf.org</a:t>
            </a:r>
            <a:r>
              <a:rPr lang="en-US" dirty="0"/>
              <a:t>/audio/</a:t>
            </a:r>
            <a:r>
              <a:rPr lang="en-US" dirty="0" smtClean="0"/>
              <a:t>ietf86/</a:t>
            </a:r>
          </a:p>
          <a:p>
            <a:r>
              <a:rPr lang="en-US" b="1" dirty="0" smtClean="0">
                <a:solidFill>
                  <a:srgbClr val="C0504D"/>
                </a:solidFill>
              </a:rPr>
              <a:t>Jabber chat</a:t>
            </a:r>
          </a:p>
          <a:p>
            <a:pPr lvl="1"/>
            <a:r>
              <a:rPr lang="en-US" dirty="0" err="1" smtClean="0"/>
              <a:t>xmpp:irtf@jabber.ietf.org?join</a:t>
            </a:r>
            <a:endParaRPr lang="en-US" dirty="0" smtClean="0"/>
          </a:p>
          <a:p>
            <a:r>
              <a:rPr lang="en-US" b="1" dirty="0" smtClean="0">
                <a:solidFill>
                  <a:srgbClr val="C0504D"/>
                </a:solidFill>
              </a:rPr>
              <a:t>Mailing lists</a:t>
            </a:r>
          </a:p>
          <a:p>
            <a:pPr lvl="1"/>
            <a:r>
              <a:rPr lang="en-US" dirty="0" smtClean="0"/>
              <a:t>http://</a:t>
            </a:r>
            <a:r>
              <a:rPr lang="en-US" dirty="0" err="1" smtClean="0"/>
              <a:t>irtf.org</a:t>
            </a:r>
            <a:r>
              <a:rPr lang="en-US" dirty="0" smtClean="0"/>
              <a:t>/mailman/</a:t>
            </a:r>
            <a:r>
              <a:rPr lang="en-US" dirty="0" err="1" smtClean="0"/>
              <a:t>listinfo</a:t>
            </a:r>
            <a:r>
              <a:rPr lang="en-US" dirty="0" smtClean="0"/>
              <a:t>/</a:t>
            </a:r>
            <a:r>
              <a:rPr lang="en-US" dirty="0" err="1" smtClean="0"/>
              <a:t>irtf</a:t>
            </a:r>
            <a:r>
              <a:rPr lang="en-US" dirty="0" smtClean="0"/>
              <a:t>-announce</a:t>
            </a:r>
          </a:p>
          <a:p>
            <a:pPr lvl="1"/>
            <a:r>
              <a:rPr lang="en-US" dirty="0" smtClean="0"/>
              <a:t>http://</a:t>
            </a:r>
            <a:r>
              <a:rPr lang="en-US" dirty="0" err="1" smtClean="0"/>
              <a:t>irtf.org</a:t>
            </a:r>
            <a:r>
              <a:rPr lang="en-US" dirty="0" smtClean="0"/>
              <a:t>/mailman/</a:t>
            </a:r>
            <a:r>
              <a:rPr lang="en-US" dirty="0" err="1" smtClean="0"/>
              <a:t>listinfo</a:t>
            </a:r>
            <a:r>
              <a:rPr lang="en-US" dirty="0" smtClean="0"/>
              <a:t>/</a:t>
            </a:r>
            <a:r>
              <a:rPr lang="en-US" dirty="0" err="1" smtClean="0"/>
              <a:t>irtf</a:t>
            </a:r>
            <a:r>
              <a:rPr lang="en-US" dirty="0" smtClean="0"/>
              <a:t>-discuss</a:t>
            </a:r>
            <a:endParaRPr lang="en-US" dirty="0"/>
          </a:p>
        </p:txBody>
      </p:sp>
      <p:sp>
        <p:nvSpPr>
          <p:cNvPr id="7" name="Date Placeholder 6"/>
          <p:cNvSpPr>
            <a:spLocks noGrp="1"/>
          </p:cNvSpPr>
          <p:nvPr>
            <p:ph type="dt" sz="half" idx="10"/>
          </p:nvPr>
        </p:nvSpPr>
        <p:spPr/>
        <p:txBody>
          <a:bodyPr/>
          <a:lstStyle/>
          <a:p>
            <a:r>
              <a:rPr lang="en-US" smtClean="0"/>
              <a:t>2013-3-12</a:t>
            </a:r>
            <a:endParaRPr lang="en-US"/>
          </a:p>
        </p:txBody>
      </p:sp>
      <p:sp>
        <p:nvSpPr>
          <p:cNvPr id="8" name="Footer Placeholder 7"/>
          <p:cNvSpPr>
            <a:spLocks noGrp="1"/>
          </p:cNvSpPr>
          <p:nvPr>
            <p:ph type="ftr" sz="quarter" idx="11"/>
          </p:nvPr>
        </p:nvSpPr>
        <p:spPr/>
        <p:txBody>
          <a:bodyPr/>
          <a:lstStyle/>
          <a:p>
            <a:r>
              <a:rPr lang="en-US" smtClean="0"/>
              <a:t>IRTF Open Meeting at IETF-86</a:t>
            </a:r>
            <a:endParaRPr lang="en-US"/>
          </a:p>
        </p:txBody>
      </p:sp>
      <p:sp>
        <p:nvSpPr>
          <p:cNvPr id="9" name="Slide Number Placeholder 8"/>
          <p:cNvSpPr>
            <a:spLocks noGrp="1"/>
          </p:cNvSpPr>
          <p:nvPr>
            <p:ph type="sldNum" sz="quarter" idx="12"/>
          </p:nvPr>
        </p:nvSpPr>
        <p:spPr/>
        <p:txBody>
          <a:bodyPr/>
          <a:lstStyle/>
          <a:p>
            <a:fld id="{62B17A5C-0869-8240-8523-C20CFB44C05F}" type="slidenum">
              <a:rPr lang="en-US" smtClean="0"/>
              <a:t>3</a:t>
            </a:fld>
            <a:endParaRPr lang="en-US"/>
          </a:p>
        </p:txBody>
      </p:sp>
    </p:spTree>
    <p:extLst>
      <p:ext uri="{BB962C8B-B14F-4D97-AF65-F5344CB8AC3E}">
        <p14:creationId xmlns:p14="http://schemas.microsoft.com/office/powerpoint/2010/main" val="269419435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IRTF Open Meeting Agenda</a:t>
            </a:r>
            <a:br>
              <a:rPr lang="en-US" dirty="0" smtClean="0"/>
            </a:br>
            <a:r>
              <a:rPr lang="en-US" dirty="0" smtClean="0"/>
              <a:t>Tuesday, 10:30</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94588732"/>
              </p:ext>
            </p:extLst>
          </p:nvPr>
        </p:nvGraphicFramePr>
        <p:xfrm>
          <a:off x="457201" y="1991000"/>
          <a:ext cx="8232739" cy="2523240"/>
        </p:xfrm>
        <a:graphic>
          <a:graphicData uri="http://schemas.openxmlformats.org/drawingml/2006/table">
            <a:tbl>
              <a:tblPr>
                <a:tableStyleId>{2D5ABB26-0587-4C30-8999-92F81FD0307C}</a:tableStyleId>
              </a:tblPr>
              <a:tblGrid>
                <a:gridCol w="1290459"/>
                <a:gridCol w="4548254"/>
                <a:gridCol w="2394026"/>
              </a:tblGrid>
              <a:tr h="457200">
                <a:tc>
                  <a:txBody>
                    <a:bodyPr/>
                    <a:lstStyle/>
                    <a:p>
                      <a:pPr algn="r"/>
                      <a:r>
                        <a:rPr lang="en-US" sz="2400" b="1" dirty="0" smtClean="0">
                          <a:solidFill>
                            <a:schemeClr val="tx2"/>
                          </a:solidFill>
                        </a:rPr>
                        <a:t>10:30 </a:t>
                      </a:r>
                      <a:endParaRPr lang="en-US" sz="2400" b="1" dirty="0">
                        <a:solidFill>
                          <a:schemeClr val="tx2"/>
                        </a:solidFill>
                      </a:endParaRPr>
                    </a:p>
                  </a:txBody>
                  <a:tcPr marL="108000" marR="108000"/>
                </a:tc>
                <a:tc>
                  <a:txBody>
                    <a:bodyPr/>
                    <a:lstStyle/>
                    <a:p>
                      <a:r>
                        <a:rPr lang="en-US" sz="2400" b="1" dirty="0" smtClean="0">
                          <a:solidFill>
                            <a:srgbClr val="C0504D"/>
                          </a:solidFill>
                        </a:rPr>
                        <a:t>State of the IRTF</a:t>
                      </a:r>
                      <a:endParaRPr lang="en-US" sz="2400" b="1" dirty="0">
                        <a:solidFill>
                          <a:srgbClr val="C0504D"/>
                        </a:solidFill>
                      </a:endParaRPr>
                    </a:p>
                  </a:txBody>
                  <a:tcPr marL="108000" marR="108000"/>
                </a:tc>
                <a:tc>
                  <a:txBody>
                    <a:bodyPr/>
                    <a:lstStyle/>
                    <a:p>
                      <a:r>
                        <a:rPr lang="en-US" sz="2400" dirty="0" smtClean="0">
                          <a:solidFill>
                            <a:schemeClr val="tx1"/>
                          </a:solidFill>
                        </a:rPr>
                        <a:t>IRTF</a:t>
                      </a:r>
                      <a:r>
                        <a:rPr lang="en-US" sz="2400" baseline="0" dirty="0" smtClean="0">
                          <a:solidFill>
                            <a:schemeClr val="tx1"/>
                          </a:solidFill>
                        </a:rPr>
                        <a:t> &amp; RG Chairs</a:t>
                      </a:r>
                      <a:endParaRPr lang="en-US" sz="2400" dirty="0">
                        <a:solidFill>
                          <a:schemeClr val="tx1"/>
                        </a:solidFill>
                      </a:endParaRPr>
                    </a:p>
                  </a:txBody>
                  <a:tcPr marL="108000" marR="108000"/>
                </a:tc>
              </a:tr>
              <a:tr h="785880">
                <a:tc>
                  <a:txBody>
                    <a:bodyPr/>
                    <a:lstStyle/>
                    <a:p>
                      <a:endParaRPr lang="en-US" sz="2400" b="1" dirty="0" smtClean="0">
                        <a:solidFill>
                          <a:schemeClr val="tx2"/>
                        </a:solidFill>
                      </a:endParaRPr>
                    </a:p>
                  </a:txBody>
                  <a:tcPr marL="108000" marR="108000" marT="187200">
                    <a:noFill/>
                  </a:tcPr>
                </a:tc>
                <a:tc gridSpan="2">
                  <a:txBody>
                    <a:bodyPr/>
                    <a:lstStyle/>
                    <a:p>
                      <a:pPr marL="0">
                        <a:spcBef>
                          <a:spcPts val="2400"/>
                        </a:spcBef>
                      </a:pPr>
                      <a:r>
                        <a:rPr lang="en-US" sz="2400" b="1" dirty="0" smtClean="0">
                          <a:solidFill>
                            <a:srgbClr val="C0504D"/>
                          </a:solidFill>
                        </a:rPr>
                        <a:t>Applied Networking Prize 2012 (ANRP) Award</a:t>
                      </a:r>
                    </a:p>
                  </a:txBody>
                  <a:tcPr marL="108000" marR="108000" marT="374400">
                    <a:noFill/>
                  </a:tcPr>
                </a:tc>
                <a:tc hMerge="1">
                  <a:txBody>
                    <a:bodyPr/>
                    <a:lstStyle/>
                    <a:p>
                      <a:endParaRPr lang="en-US"/>
                    </a:p>
                  </a:txBody>
                  <a:tcPr/>
                </a:tc>
              </a:tr>
              <a:tr h="457200">
                <a:tc>
                  <a:txBody>
                    <a:bodyPr/>
                    <a:lstStyle/>
                    <a:p>
                      <a:pPr algn="r"/>
                      <a:r>
                        <a:rPr lang="en-US" sz="2400" b="1" dirty="0" smtClean="0">
                          <a:solidFill>
                            <a:schemeClr val="tx2"/>
                          </a:solidFill>
                        </a:rPr>
                        <a:t>10:45</a:t>
                      </a:r>
                      <a:endParaRPr lang="en-US" sz="2400" b="1" dirty="0">
                        <a:solidFill>
                          <a:schemeClr val="tx2"/>
                        </a:solidFill>
                      </a:endParaRPr>
                    </a:p>
                  </a:txBody>
                  <a:tcPr marL="108000" marR="108000"/>
                </a:tc>
                <a:tc>
                  <a:txBody>
                    <a:bodyPr/>
                    <a:lstStyle/>
                    <a:p>
                      <a:pPr lvl="0"/>
                      <a:r>
                        <a:rPr lang="en-US" sz="2400" dirty="0" smtClean="0"/>
                        <a:t>Routing State Distance: A Path-based Metric For Network Analysis</a:t>
                      </a:r>
                    </a:p>
                  </a:txBody>
                  <a:tcPr marL="108000" marR="108000"/>
                </a:tc>
                <a:tc>
                  <a:txBody>
                    <a:bodyPr/>
                    <a:lstStyle/>
                    <a:p>
                      <a:r>
                        <a:rPr lang="en-US" sz="2400" dirty="0" err="1" smtClean="0">
                          <a:solidFill>
                            <a:schemeClr val="tx1"/>
                          </a:solidFill>
                        </a:rPr>
                        <a:t>Gonca</a:t>
                      </a:r>
                      <a:r>
                        <a:rPr lang="en-US" sz="2400" dirty="0" smtClean="0">
                          <a:solidFill>
                            <a:schemeClr val="tx1"/>
                          </a:solidFill>
                        </a:rPr>
                        <a:t> </a:t>
                      </a:r>
                      <a:r>
                        <a:rPr lang="en-US" sz="2400" dirty="0" err="1" smtClean="0">
                          <a:solidFill>
                            <a:schemeClr val="tx1"/>
                          </a:solidFill>
                        </a:rPr>
                        <a:t>Gürsun</a:t>
                      </a:r>
                      <a:endParaRPr lang="en-US" sz="2400" dirty="0" smtClean="0">
                        <a:solidFill>
                          <a:schemeClr val="tx1"/>
                        </a:solidFill>
                      </a:endParaRPr>
                    </a:p>
                  </a:txBody>
                  <a:tcPr marL="108000" marR="108000"/>
                </a:tc>
              </a:tr>
              <a:tr h="457200">
                <a:tc>
                  <a:txBody>
                    <a:bodyPr/>
                    <a:lstStyle/>
                    <a:p>
                      <a:pPr algn="r"/>
                      <a:endParaRPr lang="en-US" sz="24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endParaRPr lang="en-US" sz="2400" dirty="0" smtClean="0"/>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endParaRPr lang="en-US" sz="2400" dirty="0" smtClean="0">
                        <a:solidFill>
                          <a:schemeClr val="tx1"/>
                        </a:solidFill>
                      </a:endParaRPr>
                    </a:p>
                  </a:txBody>
                  <a:tcPr marL="108000" marR="108000"/>
                </a:tc>
              </a:tr>
            </a:tbl>
          </a:graphicData>
        </a:graphic>
      </p:graphicFrame>
      <p:sp>
        <p:nvSpPr>
          <p:cNvPr id="3" name="Date Placeholder 2"/>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pPr/>
              <a:t>4</a:t>
            </a:fld>
            <a:endParaRPr lang="en-US"/>
          </a:p>
        </p:txBody>
      </p:sp>
    </p:spTree>
    <p:extLst>
      <p:ext uri="{BB962C8B-B14F-4D97-AF65-F5344CB8AC3E}">
        <p14:creationId xmlns:p14="http://schemas.microsoft.com/office/powerpoint/2010/main" val="35229893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State of the IRTF</a:t>
            </a:r>
            <a:endParaRPr lang="en-US" dirty="0"/>
          </a:p>
        </p:txBody>
      </p:sp>
      <p:sp>
        <p:nvSpPr>
          <p:cNvPr id="22" name="Text Placeholder 21"/>
          <p:cNvSpPr>
            <a:spLocks noGrp="1"/>
          </p:cNvSpPr>
          <p:nvPr>
            <p:ph type="body" idx="1"/>
          </p:nvPr>
        </p:nvSpPr>
        <p:spPr/>
        <p:txBody>
          <a:bodyPr/>
          <a:lstStyle/>
          <a:p>
            <a:endParaRPr lang="en-US"/>
          </a:p>
        </p:txBody>
      </p:sp>
      <p:sp>
        <p:nvSpPr>
          <p:cNvPr id="2" name="Date Placeholder 1"/>
          <p:cNvSpPr>
            <a:spLocks noGrp="1"/>
          </p:cNvSpPr>
          <p:nvPr>
            <p:ph type="dt" sz="half" idx="10"/>
          </p:nvPr>
        </p:nvSpPr>
        <p:spPr/>
        <p:txBody>
          <a:bodyPr/>
          <a:lstStyle/>
          <a:p>
            <a:r>
              <a:rPr lang="en-US" smtClean="0"/>
              <a:t>2013-3-12</a:t>
            </a:r>
            <a:endParaRPr lang="en-US"/>
          </a:p>
        </p:txBody>
      </p:sp>
      <p:sp>
        <p:nvSpPr>
          <p:cNvPr id="3" name="Footer Placeholder 2"/>
          <p:cNvSpPr>
            <a:spLocks noGrp="1"/>
          </p:cNvSpPr>
          <p:nvPr>
            <p:ph type="ftr" sz="quarter" idx="11"/>
          </p:nvPr>
        </p:nvSpPr>
        <p:spPr/>
        <p:txBody>
          <a:bodyPr/>
          <a:lstStyle/>
          <a:p>
            <a:r>
              <a:rPr lang="en-US" smtClean="0"/>
              <a:t>IRTF Open Meeting at IETF-86</a:t>
            </a:r>
            <a:endParaRPr lang="en-US"/>
          </a:p>
        </p:txBody>
      </p:sp>
      <p:sp>
        <p:nvSpPr>
          <p:cNvPr id="7" name="Slide Number Placeholder 6"/>
          <p:cNvSpPr>
            <a:spLocks noGrp="1"/>
          </p:cNvSpPr>
          <p:nvPr>
            <p:ph type="sldNum" sz="quarter" idx="12"/>
          </p:nvPr>
        </p:nvSpPr>
        <p:spPr/>
        <p:txBody>
          <a:bodyPr/>
          <a:lstStyle/>
          <a:p>
            <a:fld id="{62B17A5C-0869-8240-8523-C20CFB44C05F}" type="slidenum">
              <a:rPr lang="en-US" smtClean="0"/>
              <a:t>5</a:t>
            </a:fld>
            <a:endParaRPr lang="en-US"/>
          </a:p>
        </p:txBody>
      </p:sp>
    </p:spTree>
    <p:extLst>
      <p:ext uri="{BB962C8B-B14F-4D97-AF65-F5344CB8AC3E}">
        <p14:creationId xmlns:p14="http://schemas.microsoft.com/office/powerpoint/2010/main" val="158591746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IRTF Meetings This Week</a:t>
            </a:r>
            <a:endParaRPr lang="en-US" dirty="0"/>
          </a:p>
        </p:txBody>
      </p:sp>
      <p:sp>
        <p:nvSpPr>
          <p:cNvPr id="8" name="Text Placeholder 7"/>
          <p:cNvSpPr>
            <a:spLocks noGrp="1"/>
          </p:cNvSpPr>
          <p:nvPr>
            <p:ph type="body" idx="1"/>
          </p:nvPr>
        </p:nvSpPr>
        <p:spPr/>
        <p:txBody>
          <a:bodyPr>
            <a:normAutofit fontScale="92500" lnSpcReduction="20000"/>
          </a:bodyPr>
          <a:lstStyle/>
          <a:p>
            <a:r>
              <a:rPr lang="en-US" dirty="0" smtClean="0">
                <a:solidFill>
                  <a:schemeClr val="tx2"/>
                </a:solidFill>
              </a:rPr>
              <a:t>Six RGs are meeting this week, one proposed RG is meeting</a:t>
            </a:r>
            <a:endParaRPr lang="en-US" dirty="0">
              <a:solidFill>
                <a:schemeClr val="tx2"/>
              </a:solidFill>
            </a:endParaRPr>
          </a:p>
        </p:txBody>
      </p:sp>
      <p:sp>
        <p:nvSpPr>
          <p:cNvPr id="3" name="Content Placeholder 2"/>
          <p:cNvSpPr>
            <a:spLocks noGrp="1"/>
          </p:cNvSpPr>
          <p:nvPr>
            <p:ph sz="half" idx="2"/>
          </p:nvPr>
        </p:nvSpPr>
        <p:spPr/>
        <p:txBody>
          <a:bodyPr>
            <a:normAutofit fontScale="85000" lnSpcReduction="10000"/>
          </a:bodyPr>
          <a:lstStyle/>
          <a:p>
            <a:r>
              <a:rPr lang="en-US" dirty="0" smtClean="0"/>
              <a:t>Information-Centric Networking (</a:t>
            </a:r>
            <a:r>
              <a:rPr lang="en-US" b="1" dirty="0" smtClean="0">
                <a:solidFill>
                  <a:srgbClr val="C0504D"/>
                </a:solidFill>
              </a:rPr>
              <a:t>ICNRG</a:t>
            </a:r>
            <a:r>
              <a:rPr lang="en-US" dirty="0" smtClean="0"/>
              <a:t>)</a:t>
            </a:r>
          </a:p>
          <a:p>
            <a:r>
              <a:rPr lang="en-US" dirty="0" smtClean="0"/>
              <a:t>Internet Congestion Control (</a:t>
            </a:r>
            <a:r>
              <a:rPr lang="en-US" b="1" dirty="0" smtClean="0">
                <a:solidFill>
                  <a:srgbClr val="C0504D"/>
                </a:solidFill>
              </a:rPr>
              <a:t>ICCRG</a:t>
            </a:r>
            <a:r>
              <a:rPr lang="en-US" dirty="0" smtClean="0"/>
              <a:t>)</a:t>
            </a:r>
          </a:p>
          <a:p>
            <a:r>
              <a:rPr lang="en-US" dirty="0" smtClean="0"/>
              <a:t>Network Complexity (</a:t>
            </a:r>
            <a:r>
              <a:rPr lang="en-US" b="1" dirty="0" smtClean="0">
                <a:solidFill>
                  <a:schemeClr val="accent2"/>
                </a:solidFill>
              </a:rPr>
              <a:t>NCRG</a:t>
            </a:r>
            <a:r>
              <a:rPr lang="en-US" dirty="0" smtClean="0"/>
              <a:t>)</a:t>
            </a:r>
          </a:p>
          <a:p>
            <a:r>
              <a:rPr lang="en-US" dirty="0" smtClean="0"/>
              <a:t>Network Management (</a:t>
            </a:r>
            <a:r>
              <a:rPr lang="en-US" b="1" dirty="0" smtClean="0">
                <a:solidFill>
                  <a:schemeClr val="accent2"/>
                </a:solidFill>
              </a:rPr>
              <a:t>NMRG</a:t>
            </a:r>
            <a:r>
              <a:rPr lang="en-US" dirty="0" smtClean="0"/>
              <a:t>)</a:t>
            </a:r>
          </a:p>
          <a:p>
            <a:r>
              <a:rPr lang="en-US" dirty="0" smtClean="0"/>
              <a:t>Software-Defined Networking (</a:t>
            </a:r>
            <a:r>
              <a:rPr lang="en-US" b="1" dirty="0" smtClean="0">
                <a:solidFill>
                  <a:srgbClr val="C0504D"/>
                </a:solidFill>
              </a:rPr>
              <a:t>SDNRG</a:t>
            </a:r>
            <a:r>
              <a:rPr lang="en-US" dirty="0" smtClean="0"/>
              <a:t>)</a:t>
            </a:r>
          </a:p>
          <a:p>
            <a:r>
              <a:rPr lang="en-US" dirty="0" smtClean="0"/>
              <a:t>Crypto Forum (</a:t>
            </a:r>
            <a:r>
              <a:rPr lang="en-US" b="1" dirty="0" smtClean="0">
                <a:solidFill>
                  <a:srgbClr val="C0504D"/>
                </a:solidFill>
              </a:rPr>
              <a:t>CFRG</a:t>
            </a:r>
            <a:r>
              <a:rPr lang="en-US" dirty="0" smtClean="0"/>
              <a:t>)</a:t>
            </a:r>
          </a:p>
          <a:p>
            <a:endParaRPr lang="en-US" dirty="0"/>
          </a:p>
          <a:p>
            <a:r>
              <a:rPr lang="en-US" dirty="0" smtClean="0"/>
              <a:t>Network Coding</a:t>
            </a:r>
            <a:br>
              <a:rPr lang="en-US" dirty="0" smtClean="0"/>
            </a:br>
            <a:r>
              <a:rPr lang="en-US" dirty="0" smtClean="0"/>
              <a:t>(</a:t>
            </a:r>
            <a:r>
              <a:rPr lang="en-US" b="1" dirty="0" smtClean="0">
                <a:solidFill>
                  <a:srgbClr val="C0504D"/>
                </a:solidFill>
              </a:rPr>
              <a:t>NWCRG</a:t>
            </a:r>
            <a:r>
              <a:rPr lang="en-US" dirty="0" smtClean="0"/>
              <a:t>; Proposed)</a:t>
            </a:r>
          </a:p>
        </p:txBody>
      </p:sp>
      <p:sp>
        <p:nvSpPr>
          <p:cNvPr id="9" name="Text Placeholder 8"/>
          <p:cNvSpPr>
            <a:spLocks noGrp="1"/>
          </p:cNvSpPr>
          <p:nvPr>
            <p:ph type="body" sz="quarter" idx="3"/>
          </p:nvPr>
        </p:nvSpPr>
        <p:spPr/>
        <p:txBody>
          <a:bodyPr/>
          <a:lstStyle/>
          <a:p>
            <a:r>
              <a:rPr lang="en-US" dirty="0" smtClean="0">
                <a:solidFill>
                  <a:schemeClr val="tx2"/>
                </a:solidFill>
              </a:rPr>
              <a:t>Other IRTF-related meetings</a:t>
            </a:r>
            <a:endParaRPr lang="en-US" dirty="0">
              <a:solidFill>
                <a:schemeClr val="tx2"/>
              </a:solidFill>
            </a:endParaRPr>
          </a:p>
        </p:txBody>
      </p:sp>
      <p:sp>
        <p:nvSpPr>
          <p:cNvPr id="10" name="Content Placeholder 9"/>
          <p:cNvSpPr>
            <a:spLocks noGrp="1"/>
          </p:cNvSpPr>
          <p:nvPr>
            <p:ph sz="quarter" idx="4"/>
          </p:nvPr>
        </p:nvSpPr>
        <p:spPr/>
        <p:txBody>
          <a:bodyPr/>
          <a:lstStyle/>
          <a:p>
            <a:r>
              <a:rPr lang="en-US" b="1" dirty="0" smtClean="0">
                <a:solidFill>
                  <a:srgbClr val="C0504D"/>
                </a:solidFill>
              </a:rPr>
              <a:t>IRTF Open Meeting</a:t>
            </a:r>
            <a:br>
              <a:rPr lang="en-US" b="1" dirty="0" smtClean="0">
                <a:solidFill>
                  <a:srgbClr val="C0504D"/>
                </a:solidFill>
              </a:rPr>
            </a:br>
            <a:r>
              <a:rPr lang="en-US" dirty="0" smtClean="0"/>
              <a:t>Tuesday, 10:30</a:t>
            </a:r>
          </a:p>
          <a:p>
            <a:r>
              <a:rPr lang="en-US" dirty="0" smtClean="0"/>
              <a:t>Reviewing the </a:t>
            </a:r>
            <a:r>
              <a:rPr lang="en-US" b="1" dirty="0" smtClean="0">
                <a:solidFill>
                  <a:srgbClr val="C0504D"/>
                </a:solidFill>
              </a:rPr>
              <a:t>ICNRG</a:t>
            </a:r>
            <a:r>
              <a:rPr lang="en-US" dirty="0" smtClean="0">
                <a:solidFill>
                  <a:srgbClr val="C0504D"/>
                </a:solidFill>
              </a:rPr>
              <a:t> </a:t>
            </a:r>
            <a:r>
              <a:rPr lang="en-US" dirty="0" smtClean="0"/>
              <a:t>with the IAB on Thursday</a:t>
            </a:r>
          </a:p>
        </p:txBody>
      </p:sp>
      <p:sp>
        <p:nvSpPr>
          <p:cNvPr id="5" name="Footer Placeholder 4"/>
          <p:cNvSpPr>
            <a:spLocks noGrp="1"/>
          </p:cNvSpPr>
          <p:nvPr>
            <p:ph type="ftr" sz="quarter" idx="11"/>
          </p:nvPr>
        </p:nvSpPr>
        <p:spPr/>
        <p:txBody>
          <a:bodyPr/>
          <a:lstStyle/>
          <a:p>
            <a:r>
              <a:rPr lang="en-US" smtClean="0"/>
              <a:t>IRTF Open Meeting at IETF-86</a:t>
            </a:r>
            <a:endParaRPr lang="en-US" dirty="0"/>
          </a:p>
        </p:txBody>
      </p:sp>
      <p:sp>
        <p:nvSpPr>
          <p:cNvPr id="6" name="Slide Number Placeholder 5"/>
          <p:cNvSpPr>
            <a:spLocks noGrp="1"/>
          </p:cNvSpPr>
          <p:nvPr>
            <p:ph type="sldNum" sz="quarter" idx="12"/>
          </p:nvPr>
        </p:nvSpPr>
        <p:spPr/>
        <p:txBody>
          <a:bodyPr/>
          <a:lstStyle/>
          <a:p>
            <a:fld id="{62B17A5C-0869-8240-8523-C20CFB44C05F}" type="slidenum">
              <a:rPr lang="en-US" smtClean="0"/>
              <a:t>6</a:t>
            </a:fld>
            <a:endParaRPr lang="en-US"/>
          </a:p>
        </p:txBody>
      </p:sp>
      <p:sp>
        <p:nvSpPr>
          <p:cNvPr id="11" name="Date Placeholder 10"/>
          <p:cNvSpPr>
            <a:spLocks noGrp="1"/>
          </p:cNvSpPr>
          <p:nvPr>
            <p:ph type="dt" sz="half" idx="10"/>
          </p:nvPr>
        </p:nvSpPr>
        <p:spPr/>
        <p:txBody>
          <a:bodyPr/>
          <a:lstStyle/>
          <a:p>
            <a:r>
              <a:rPr lang="en-US" smtClean="0"/>
              <a:t>2013-3-12</a:t>
            </a:r>
            <a:endParaRPr lang="en-US"/>
          </a:p>
        </p:txBody>
      </p:sp>
    </p:spTree>
    <p:extLst>
      <p:ext uri="{BB962C8B-B14F-4D97-AF65-F5344CB8AC3E}">
        <p14:creationId xmlns:p14="http://schemas.microsoft.com/office/powerpoint/2010/main" val="31561445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Research Group Status</a:t>
            </a:r>
            <a:endParaRPr lang="en-US" dirty="0"/>
          </a:p>
        </p:txBody>
      </p:sp>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7</a:t>
            </a:fld>
            <a:endParaRPr lang="en-US"/>
          </a:p>
        </p:txBody>
      </p:sp>
      <p:sp>
        <p:nvSpPr>
          <p:cNvPr id="15" name="Content Placeholder 14"/>
          <p:cNvSpPr>
            <a:spLocks noGrp="1"/>
          </p:cNvSpPr>
          <p:nvPr>
            <p:ph idx="1"/>
          </p:nvPr>
        </p:nvSpPr>
        <p:spPr/>
        <p:txBody>
          <a:bodyPr>
            <a:normAutofit lnSpcReduction="10000"/>
          </a:bodyPr>
          <a:lstStyle/>
          <a:p>
            <a:pPr>
              <a:tabLst>
                <a:tab pos="271435" algn="l"/>
              </a:tabLst>
            </a:pPr>
            <a:r>
              <a:rPr lang="en-US" b="1" dirty="0" smtClean="0">
                <a:solidFill>
                  <a:schemeClr val="accent3"/>
                </a:solidFill>
              </a:rPr>
              <a:t>Active</a:t>
            </a:r>
          </a:p>
          <a:p>
            <a:pPr lvl="1"/>
            <a:r>
              <a:rPr lang="en-US" dirty="0" smtClean="0"/>
              <a:t>CFRG, DTNRG, ICCRG, ICNRG, SDNRG</a:t>
            </a:r>
          </a:p>
          <a:p>
            <a:r>
              <a:rPr lang="en-US" b="1" dirty="0" smtClean="0">
                <a:solidFill>
                  <a:schemeClr val="accent6"/>
                </a:solidFill>
              </a:rPr>
              <a:t>Little activity</a:t>
            </a:r>
          </a:p>
          <a:p>
            <a:pPr lvl="1"/>
            <a:r>
              <a:rPr lang="en-US" dirty="0" smtClean="0"/>
              <a:t>NCRG, NMRG, RRG</a:t>
            </a:r>
          </a:p>
          <a:p>
            <a:r>
              <a:rPr lang="en-US" b="1" dirty="0" smtClean="0">
                <a:solidFill>
                  <a:srgbClr val="C0504D"/>
                </a:solidFill>
              </a:rPr>
              <a:t>Closing</a:t>
            </a:r>
          </a:p>
          <a:p>
            <a:pPr lvl="1"/>
            <a:r>
              <a:rPr lang="en-US" dirty="0" smtClean="0"/>
              <a:t>ASRG, SAMRG</a:t>
            </a:r>
          </a:p>
          <a:p>
            <a:r>
              <a:rPr lang="en-US" b="1" dirty="0" smtClean="0">
                <a:solidFill>
                  <a:schemeClr val="accent2">
                    <a:lumMod val="50000"/>
                  </a:schemeClr>
                </a:solidFill>
              </a:rPr>
              <a:t>Closed</a:t>
            </a:r>
          </a:p>
          <a:p>
            <a:pPr lvl="1"/>
            <a:r>
              <a:rPr lang="en-US" dirty="0" smtClean="0"/>
              <a:t>P2PRG</a:t>
            </a:r>
          </a:p>
        </p:txBody>
      </p:sp>
    </p:spTree>
    <p:extLst>
      <p:ext uri="{BB962C8B-B14F-4D97-AF65-F5344CB8AC3E}">
        <p14:creationId xmlns:p14="http://schemas.microsoft.com/office/powerpoint/2010/main" val="237856329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IRTF Stream RFC Publications</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809868843"/>
              </p:ext>
            </p:extLst>
          </p:nvPr>
        </p:nvGraphicFramePr>
        <p:xfrm>
          <a:off x="457200" y="1600201"/>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smtClean="0"/>
              <a:t>2013-3-12</a:t>
            </a:r>
            <a:endParaRPr lang="en-US"/>
          </a:p>
        </p:txBody>
      </p:sp>
      <p:sp>
        <p:nvSpPr>
          <p:cNvPr id="5" name="Footer Placeholder 4"/>
          <p:cNvSpPr>
            <a:spLocks noGrp="1"/>
          </p:cNvSpPr>
          <p:nvPr>
            <p:ph type="ftr" sz="quarter" idx="11"/>
          </p:nvPr>
        </p:nvSpPr>
        <p:spPr/>
        <p:txBody>
          <a:bodyPr/>
          <a:lstStyle/>
          <a:p>
            <a:r>
              <a:rPr lang="en-US" smtClean="0"/>
              <a:t>IRTF Open Meeting at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t>8</a:t>
            </a:fld>
            <a:endParaRPr lang="en-US"/>
          </a:p>
        </p:txBody>
      </p:sp>
    </p:spTree>
    <p:extLst>
      <p:ext uri="{BB962C8B-B14F-4D97-AF65-F5344CB8AC3E}">
        <p14:creationId xmlns:p14="http://schemas.microsoft.com/office/powerpoint/2010/main" val="105206206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IRTF RFC Publications since IETF-84</a:t>
            </a:r>
            <a:endParaRPr lang="en-US" dirty="0"/>
          </a:p>
        </p:txBody>
      </p:sp>
      <p:sp>
        <p:nvSpPr>
          <p:cNvPr id="3" name="Content Placeholder 2"/>
          <p:cNvSpPr>
            <a:spLocks noGrp="1"/>
          </p:cNvSpPr>
          <p:nvPr>
            <p:ph idx="1"/>
          </p:nvPr>
        </p:nvSpPr>
        <p:spPr/>
        <p:txBody>
          <a:bodyPr>
            <a:noAutofit/>
          </a:bodyPr>
          <a:lstStyle/>
          <a:p>
            <a:r>
              <a:rPr lang="en-US" sz="2400" b="1" dirty="0" smtClean="0">
                <a:solidFill>
                  <a:srgbClr val="C0504D"/>
                </a:solidFill>
              </a:rPr>
              <a:t>RRG</a:t>
            </a:r>
            <a:endParaRPr lang="en-US" sz="1850" b="1" dirty="0" smtClean="0">
              <a:solidFill>
                <a:srgbClr val="C0504D"/>
              </a:solidFill>
            </a:endParaRPr>
          </a:p>
          <a:p>
            <a:pPr lvl="1"/>
            <a:r>
              <a:rPr lang="en-US" sz="1850" b="1" dirty="0" smtClean="0"/>
              <a:t>RFC 6744 </a:t>
            </a:r>
            <a:r>
              <a:rPr lang="en-US" sz="1850" dirty="0" smtClean="0"/>
              <a:t>on IPv6 Nonce Destination Option for the [ILNP] for IPv6 (ILNPv6)</a:t>
            </a:r>
          </a:p>
          <a:p>
            <a:pPr lvl="1"/>
            <a:r>
              <a:rPr lang="en-US" sz="1850" b="1" dirty="0" smtClean="0"/>
              <a:t>RFC 6746 </a:t>
            </a:r>
            <a:r>
              <a:rPr lang="en-US" sz="1850" dirty="0" smtClean="0"/>
              <a:t>on IPv4 Options for the [ILNP]</a:t>
            </a:r>
          </a:p>
          <a:p>
            <a:pPr lvl="1"/>
            <a:r>
              <a:rPr lang="en-US" sz="1850" b="1" dirty="0" smtClean="0"/>
              <a:t>RFC 6748 </a:t>
            </a:r>
            <a:r>
              <a:rPr lang="en-US" sz="1850" dirty="0" smtClean="0"/>
              <a:t>on Optional Advanced Deployment Scenarios for [ILNP]</a:t>
            </a:r>
          </a:p>
          <a:p>
            <a:pPr lvl="1"/>
            <a:r>
              <a:rPr lang="en-US" sz="1850" b="1" dirty="0" smtClean="0"/>
              <a:t>RFC 6745 </a:t>
            </a:r>
            <a:r>
              <a:rPr lang="en-US" sz="1850" dirty="0" smtClean="0"/>
              <a:t>on ICMP Locator Update Message for the [ILNP] for IPv4 (ILNPv4)</a:t>
            </a:r>
          </a:p>
          <a:p>
            <a:pPr lvl="1"/>
            <a:r>
              <a:rPr lang="en-US" sz="1850" b="1" dirty="0" smtClean="0"/>
              <a:t>RFC 6743 </a:t>
            </a:r>
            <a:r>
              <a:rPr lang="en-US" sz="1850" dirty="0" smtClean="0"/>
              <a:t>on ICMP Locator Update Message for [ILNP] for IPv6 (ILNPv6)</a:t>
            </a:r>
          </a:p>
          <a:p>
            <a:pPr lvl="1"/>
            <a:r>
              <a:rPr lang="en-US" sz="1850" b="1" dirty="0" smtClean="0"/>
              <a:t>RFC 6747 </a:t>
            </a:r>
            <a:r>
              <a:rPr lang="en-US" sz="1850" dirty="0" smtClean="0"/>
              <a:t>on Address Resolution Protocol (ARP) for [ILNP] for IPv4 (ILNPv4)</a:t>
            </a:r>
          </a:p>
          <a:p>
            <a:pPr lvl="1"/>
            <a:r>
              <a:rPr lang="en-US" sz="1850" b="1" dirty="0" smtClean="0"/>
              <a:t>RFC 6742 </a:t>
            </a:r>
            <a:r>
              <a:rPr lang="en-US" sz="1850" dirty="0" smtClean="0"/>
              <a:t>on DNS Resource Records for the [ILNP]</a:t>
            </a:r>
          </a:p>
          <a:p>
            <a:pPr lvl="1"/>
            <a:r>
              <a:rPr lang="en-US" sz="1850" b="1" dirty="0" smtClean="0"/>
              <a:t>RFC 6740 </a:t>
            </a:r>
            <a:r>
              <a:rPr lang="en-US" sz="1850" dirty="0" smtClean="0"/>
              <a:t>on [ILNP] Architectural Description</a:t>
            </a:r>
          </a:p>
          <a:p>
            <a:pPr lvl="1"/>
            <a:r>
              <a:rPr lang="en-US" sz="1850" b="1" dirty="0" smtClean="0"/>
              <a:t>RFC 6741 </a:t>
            </a:r>
            <a:r>
              <a:rPr lang="en-US" sz="1850" dirty="0" smtClean="0"/>
              <a:t>on [ILNP] Engineering Considerations</a:t>
            </a:r>
          </a:p>
          <a:p>
            <a:r>
              <a:rPr lang="en-US" sz="2400" b="1" dirty="0" smtClean="0">
                <a:solidFill>
                  <a:srgbClr val="C0504D"/>
                </a:solidFill>
              </a:rPr>
              <a:t>P2PRG</a:t>
            </a:r>
            <a:endParaRPr lang="en-US" sz="1850" b="1" dirty="0" smtClean="0">
              <a:solidFill>
                <a:srgbClr val="C0504D"/>
              </a:solidFill>
            </a:endParaRPr>
          </a:p>
          <a:p>
            <a:pPr lvl="1"/>
            <a:r>
              <a:rPr lang="en-US" sz="1850" b="1" dirty="0" smtClean="0"/>
              <a:t>RFC 6821 </a:t>
            </a:r>
            <a:r>
              <a:rPr lang="en-US" sz="1850" dirty="0" smtClean="0"/>
              <a:t>on Improving Peer Selection in Peer-to-peer Applications: Myths vs. Reality</a:t>
            </a:r>
          </a:p>
        </p:txBody>
      </p:sp>
      <p:sp>
        <p:nvSpPr>
          <p:cNvPr id="7" name="Date Placeholder 6"/>
          <p:cNvSpPr>
            <a:spLocks noGrp="1"/>
          </p:cNvSpPr>
          <p:nvPr>
            <p:ph type="dt" sz="half" idx="10"/>
          </p:nvPr>
        </p:nvSpPr>
        <p:spPr/>
        <p:txBody>
          <a:bodyPr/>
          <a:lstStyle/>
          <a:p>
            <a:r>
              <a:rPr lang="en-US" dirty="0" smtClean="0"/>
              <a:t>2013-3-12</a:t>
            </a:r>
            <a:endParaRPr lang="en-US" dirty="0"/>
          </a:p>
        </p:txBody>
      </p:sp>
      <p:sp>
        <p:nvSpPr>
          <p:cNvPr id="8" name="Footer Placeholder 7"/>
          <p:cNvSpPr>
            <a:spLocks noGrp="1"/>
          </p:cNvSpPr>
          <p:nvPr>
            <p:ph type="ftr" sz="quarter" idx="11"/>
          </p:nvPr>
        </p:nvSpPr>
        <p:spPr/>
        <p:txBody>
          <a:bodyPr/>
          <a:lstStyle/>
          <a:p>
            <a:r>
              <a:rPr lang="en-US" smtClean="0"/>
              <a:t>IRTF Open Meeting at IETF-86</a:t>
            </a:r>
            <a:endParaRPr lang="en-US"/>
          </a:p>
        </p:txBody>
      </p:sp>
      <p:sp>
        <p:nvSpPr>
          <p:cNvPr id="9" name="Slide Number Placeholder 8"/>
          <p:cNvSpPr>
            <a:spLocks noGrp="1"/>
          </p:cNvSpPr>
          <p:nvPr>
            <p:ph type="sldNum" sz="quarter" idx="12"/>
          </p:nvPr>
        </p:nvSpPr>
        <p:spPr/>
        <p:txBody>
          <a:bodyPr/>
          <a:lstStyle/>
          <a:p>
            <a:fld id="{62B17A5C-0869-8240-8523-C20CFB44C05F}" type="slidenum">
              <a:rPr lang="en-US" smtClean="0"/>
              <a:pPr/>
              <a:t>9</a:t>
            </a:fld>
            <a:endParaRPr lang="en-US"/>
          </a:p>
        </p:txBody>
      </p:sp>
    </p:spTree>
    <p:extLst>
      <p:ext uri="{BB962C8B-B14F-4D97-AF65-F5344CB8AC3E}">
        <p14:creationId xmlns:p14="http://schemas.microsoft.com/office/powerpoint/2010/main" val="1486127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C30003128999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1842</TotalTime>
  <Words>887</Words>
  <Application>Microsoft Macintosh PowerPoint</Application>
  <PresentationFormat>On-screen Show (4:3)</PresentationFormat>
  <Paragraphs>115</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TC300031289990</vt:lpstr>
      <vt:lpstr>IRTF Open Meeting</vt:lpstr>
      <vt:lpstr>IRTF IPR Policy</vt:lpstr>
      <vt:lpstr>Administrativa</vt:lpstr>
      <vt:lpstr>IRTF Open Meeting Agenda Tuesday, 10:30</vt:lpstr>
      <vt:lpstr>State of the IRTF</vt:lpstr>
      <vt:lpstr>IRTF Meetings This Week</vt:lpstr>
      <vt:lpstr>Research Group Status</vt:lpstr>
      <vt:lpstr>IRTF Stream RFC Publications</vt:lpstr>
      <vt:lpstr>IRTF RFC Publications since IETF-84</vt:lpstr>
      <vt:lpstr>Applied Networking Research Prize Awards &amp; Presentations</vt:lpstr>
      <vt:lpstr>Applied Networking Research Prize</vt:lpstr>
      <vt:lpstr>Applied Networking Research Prize</vt:lpstr>
    </vt:vector>
  </TitlesOfParts>
  <Company>Nokia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IRTF Open Meeting</dc:title>
  <dc:creator>Lars Eggert</dc:creator>
  <cp:lastModifiedBy>Lars Eggert</cp:lastModifiedBy>
  <cp:revision>180</cp:revision>
  <dcterms:created xsi:type="dcterms:W3CDTF">2011-07-24T18:30:06Z</dcterms:created>
  <dcterms:modified xsi:type="dcterms:W3CDTF">2013-03-08T14:19:01Z</dcterms:modified>
</cp:coreProperties>
</file>