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91" r:id="rId3"/>
    <p:sldId id="305" r:id="rId4"/>
    <p:sldId id="300" r:id="rId5"/>
    <p:sldId id="301" r:id="rId6"/>
    <p:sldId id="302" r:id="rId7"/>
    <p:sldId id="303" r:id="rId8"/>
    <p:sldId id="292" r:id="rId9"/>
    <p:sldId id="307" r:id="rId10"/>
    <p:sldId id="306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-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2FB48CE-F107-4A5C-98A2-D9DF2DB08B70}" type="datetime1">
              <a:rPr lang="en-US"/>
              <a:pPr/>
              <a:t>3/4/2013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-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930B578-5E51-4E5C-8A79-35C92B27AAF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4818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ＭＳ Ｐゴシック" pitchFamily="-1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86th IETF, Orlando, March 2013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9B5517-1199-4AA9-9F57-29E3BDB64C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863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86th IETF, Orlando, March 2013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5061DC-BE64-4B31-834B-1BEE1881711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942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86th IETF, Orlando, March 2013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1FBD17-1709-44C6-8181-AC380B6ABBA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425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86th IETF, Orlando, March 2013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20D97D-664C-4094-A18B-C6084A5CCCB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703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86th IETF, Orlando, March 2013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041716-878C-48A1-89E2-C75D5E56AE6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757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86th IETF, Orlando, March 2013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24C592-51EC-43F2-B0EC-6204BF85B5D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705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86th IETF, Orlando, March 2013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A2AD7F-E2B5-4225-AB11-3893D96335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487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86th IETF, Orlando, March 2013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2E0525-AE2F-42B3-9424-958AB8DC2C6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671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86th IETF, Orlando, March 2013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56D1B7-8A96-4283-A4DD-96E0C055C77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707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86th IETF, Orlando, March 2013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D6C135-2489-4CED-9D37-CA31CD6FD1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600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86th IETF, Orlando, March 2013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1A156-0461-4F58-94CD-BE65556435C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637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-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27313" y="6245225"/>
            <a:ext cx="39608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-1" charset="0"/>
                <a:ea typeface="+mn-ea"/>
              </a:defRPr>
            </a:lvl1pPr>
          </a:lstStyle>
          <a:p>
            <a:pPr>
              <a:defRPr/>
            </a:pPr>
            <a:r>
              <a:rPr lang="en-US" smtClean="0"/>
              <a:t>86th IETF, Orlando, March 2013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0292156-4508-4A44-BE81-754EB3A44A2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" charset="0"/>
          <a:ea typeface="ＭＳ Ｐゴシック" pitchFamily="-1" charset="-128"/>
          <a:cs typeface="ＭＳ Ｐゴシック" pitchFamily="-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" charset="0"/>
          <a:ea typeface="ＭＳ Ｐゴシック" pitchFamily="-1" charset="-128"/>
          <a:cs typeface="ＭＳ Ｐゴシック" pitchFamily="-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" charset="0"/>
          <a:ea typeface="ＭＳ Ｐゴシック" pitchFamily="-1" charset="-128"/>
          <a:cs typeface="ＭＳ Ｐゴシック" pitchFamily="-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wardd@cisco.com" TargetMode="External"/><Relationship Id="rId2" Type="http://schemas.openxmlformats.org/officeDocument/2006/relationships/hyperlink" Target="mailto:ginsberg@cisco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pPr eaLnBrk="1" hangingPunct="1"/>
            <a:r>
              <a:rPr lang="en-US" sz="1400" smtClean="0"/>
              <a:t>86th IETF, Orlando, March 2013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412875"/>
            <a:ext cx="7772400" cy="1470025"/>
          </a:xfrm>
        </p:spPr>
        <p:txBody>
          <a:bodyPr/>
          <a:lstStyle/>
          <a:p>
            <a:pPr eaLnBrk="1" hangingPunct="1"/>
            <a:r>
              <a:rPr lang="en-US" smtClean="0"/>
              <a:t>Flooding Scope </a:t>
            </a:r>
            <a:r>
              <a:rPr lang="en-US" err="1" smtClean="0"/>
              <a:t>PDUs</a:t>
            </a:r>
            <a:r>
              <a:rPr lang="en-US" sz="3200" smtClean="0"/>
              <a:t/>
            </a:r>
            <a:br>
              <a:rPr lang="en-US" sz="3200" smtClean="0"/>
            </a:br>
            <a:r>
              <a:rPr lang="en-US" smtClean="0"/>
              <a:t> </a:t>
            </a:r>
            <a:r>
              <a:rPr lang="en-US" sz="2000" smtClean="0"/>
              <a:t>draft-ginsberg-isis-fs-lsp-00.txt</a:t>
            </a:r>
            <a:endParaRPr lang="en-US" smtClean="0"/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4191000"/>
            <a:ext cx="6400800" cy="175260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000" smtClean="0"/>
              <a:t>Les Ginsberg (</a:t>
            </a:r>
            <a:r>
              <a:rPr lang="en-US" sz="2000" smtClean="0">
                <a:hlinkClick r:id="rId2"/>
              </a:rPr>
              <a:t>ginsberg@cisco.com</a:t>
            </a:r>
            <a:r>
              <a:rPr lang="en-US" sz="2000" smtClean="0"/>
              <a:t>)</a:t>
            </a:r>
          </a:p>
          <a:p>
            <a:pPr algn="l" eaLnBrk="1" hangingPunct="1">
              <a:lnSpc>
                <a:spcPct val="90000"/>
              </a:lnSpc>
            </a:pPr>
            <a:r>
              <a:rPr lang="en-US" sz="2000"/>
              <a:t>Stefano Previdi (sprevidi@cisco.com)</a:t>
            </a:r>
          </a:p>
          <a:p>
            <a:pPr algn="l" eaLnBrk="1" hangingPunct="1">
              <a:lnSpc>
                <a:spcPct val="90000"/>
              </a:lnSpc>
            </a:pPr>
            <a:r>
              <a:rPr lang="en-US" sz="2000" smtClean="0"/>
              <a:t>Yi Yang (yiya</a:t>
            </a:r>
            <a:r>
              <a:rPr lang="en-US" sz="2000" smtClean="0">
                <a:hlinkClick r:id="rId3"/>
              </a:rPr>
              <a:t>@cisco.com</a:t>
            </a:r>
            <a:r>
              <a:rPr lang="en-US" sz="200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en-US" sz="2800" smtClean="0"/>
              <a:t>Deployment Considerations</a:t>
            </a:r>
            <a:r>
              <a:rPr lang="en-US" smtClean="0"/>
              <a:t/>
            </a:r>
            <a:br>
              <a:rPr lang="en-US" smtClean="0"/>
            </a:br>
            <a:endParaRPr lang="en-US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836712"/>
            <a:ext cx="8229600" cy="5112568"/>
          </a:xfrm>
        </p:spPr>
        <p:txBody>
          <a:bodyPr/>
          <a:lstStyle/>
          <a:p>
            <a:pPr marL="0" indent="0">
              <a:buNone/>
            </a:pPr>
            <a:r>
              <a:rPr lang="en-US" sz="2000" smtClean="0"/>
              <a:t>New </a:t>
            </a:r>
            <a:r>
              <a:rPr lang="en-US" sz="2000" err="1" smtClean="0"/>
              <a:t>PDUs</a:t>
            </a:r>
            <a:r>
              <a:rPr lang="en-US" sz="2000" smtClean="0"/>
              <a:t> will not be recognized by legacy implementations</a:t>
            </a:r>
          </a:p>
          <a:p>
            <a:pPr marL="0" indent="0">
              <a:buNone/>
            </a:pPr>
            <a:r>
              <a:rPr lang="en-US" sz="2000" smtClean="0"/>
              <a:t>Legacy implementations likely to treat unknown </a:t>
            </a:r>
            <a:r>
              <a:rPr lang="en-US" sz="2000" err="1" smtClean="0"/>
              <a:t>PDU</a:t>
            </a:r>
            <a:r>
              <a:rPr lang="en-US" sz="2000" smtClean="0"/>
              <a:t> type as an error</a:t>
            </a:r>
          </a:p>
          <a:p>
            <a:pPr marL="0" indent="0">
              <a:buNone/>
            </a:pPr>
            <a:r>
              <a:rPr lang="en-US" sz="2000" smtClean="0"/>
              <a:t>Partial deployment is possible</a:t>
            </a:r>
          </a:p>
          <a:p>
            <a:r>
              <a:rPr lang="en-US" sz="2000" smtClean="0">
                <a:solidFill>
                  <a:srgbClr val="FF0000"/>
                </a:solidFill>
              </a:rPr>
              <a:t>Only routers within a given flooding scope have to support the new </a:t>
            </a:r>
            <a:r>
              <a:rPr lang="en-US" sz="2000" err="1" smtClean="0">
                <a:solidFill>
                  <a:srgbClr val="FF0000"/>
                </a:solidFill>
              </a:rPr>
              <a:t>PDUs</a:t>
            </a:r>
            <a:endParaRPr lang="en-US" sz="2000" smtClean="0">
              <a:solidFill>
                <a:srgbClr val="FF0000"/>
              </a:solidFill>
            </a:endParaRPr>
          </a:p>
          <a:p>
            <a:r>
              <a:rPr lang="en-US" sz="2000" smtClean="0">
                <a:solidFill>
                  <a:srgbClr val="FF0000"/>
                </a:solidFill>
              </a:rPr>
              <a:t>Only routers within a given flooding scope have to support that flooding scope</a:t>
            </a:r>
          </a:p>
          <a:p>
            <a:r>
              <a:rPr lang="en-US" sz="2000" smtClean="0"/>
              <a:t>Use of U bit in PSNP helps w partial deployment – but behavior may be unpredictable</a:t>
            </a:r>
            <a:endParaRPr lang="en-US" sz="1600" smtClean="0"/>
          </a:p>
          <a:p>
            <a:pPr marL="0" indent="0">
              <a:buNone/>
            </a:pPr>
            <a:endParaRPr lang="en-GB" sz="2000" smtClean="0"/>
          </a:p>
        </p:txBody>
      </p:sp>
      <p:sp>
        <p:nvSpPr>
          <p:cNvPr id="1536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pPr eaLnBrk="1" hangingPunct="1"/>
            <a:r>
              <a:rPr lang="en-US" sz="1400" smtClean="0"/>
              <a:t>86th IETF, Orlando, March 2013</a:t>
            </a:r>
            <a:endParaRPr lang="en-US" sz="1400" smtClean="0"/>
          </a:p>
        </p:txBody>
      </p:sp>
    </p:spTree>
    <p:extLst>
      <p:ext uri="{BB962C8B-B14F-4D97-AF65-F5344CB8AC3E}">
        <p14:creationId xmlns:p14="http://schemas.microsoft.com/office/powerpoint/2010/main" val="316910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Problems are being addressed</a:t>
            </a:r>
            <a:endParaRPr lang="en-US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en-GB" sz="2000" smtClean="0"/>
              <a:t>Reliable </a:t>
            </a:r>
            <a:r>
              <a:rPr lang="en-GB" sz="2000" smtClean="0"/>
              <a:t>Link Scoped </a:t>
            </a:r>
            <a:r>
              <a:rPr lang="en-GB" sz="2000" smtClean="0"/>
              <a:t>Flooding</a:t>
            </a:r>
          </a:p>
          <a:p>
            <a:pPr marL="857250" lvl="2" indent="0">
              <a:buNone/>
            </a:pPr>
            <a:r>
              <a:rPr lang="en-GB" sz="1600" smtClean="0"/>
              <a:t>Efficient/Reliable flooding of information only of interest to routers on a given link</a:t>
            </a:r>
          </a:p>
          <a:p>
            <a:pPr marL="857250" lvl="2" indent="0">
              <a:buNone/>
            </a:pPr>
            <a:r>
              <a:rPr lang="en-GB" sz="1600" smtClean="0"/>
              <a:t>Scalable</a:t>
            </a:r>
          </a:p>
          <a:p>
            <a:pPr marL="857250" lvl="2" indent="0">
              <a:buNone/>
            </a:pPr>
            <a:r>
              <a:rPr lang="en-GB" sz="1600" smtClean="0"/>
              <a:t>TRILL AF information</a:t>
            </a:r>
          </a:p>
          <a:p>
            <a:pPr marL="857250" lvl="2" indent="0">
              <a:buNone/>
            </a:pPr>
            <a:endParaRPr lang="en-GB" sz="1600" smtClean="0"/>
          </a:p>
          <a:p>
            <a:pPr marL="457200" lvl="1" indent="0">
              <a:buNone/>
            </a:pPr>
            <a:r>
              <a:rPr lang="en-GB" sz="2000" smtClean="0"/>
              <a:t>Extending </a:t>
            </a:r>
            <a:r>
              <a:rPr lang="en-GB" sz="2000" err="1" smtClean="0"/>
              <a:t>LSP</a:t>
            </a:r>
            <a:r>
              <a:rPr lang="en-GB" sz="2000" smtClean="0"/>
              <a:t> </a:t>
            </a:r>
            <a:r>
              <a:rPr lang="en-GB" sz="2000" smtClean="0"/>
              <a:t>Space</a:t>
            </a:r>
          </a:p>
          <a:p>
            <a:pPr marL="857250" lvl="2" indent="0">
              <a:buNone/>
            </a:pPr>
            <a:r>
              <a:rPr lang="en-GB" sz="1600" smtClean="0"/>
              <a:t>Existing solution (RFC 5311) is backwards compatible but…</a:t>
            </a:r>
          </a:p>
          <a:p>
            <a:pPr marL="1314450" lvl="3" indent="0">
              <a:buNone/>
            </a:pPr>
            <a:r>
              <a:rPr lang="en-GB" sz="1600" smtClean="0"/>
              <a:t>R</a:t>
            </a:r>
            <a:r>
              <a:rPr lang="en-GB" sz="1600" smtClean="0"/>
              <a:t>equires multiple system ids</a:t>
            </a:r>
          </a:p>
          <a:p>
            <a:pPr marL="1314450" lvl="3" indent="0">
              <a:buNone/>
            </a:pPr>
            <a:r>
              <a:rPr lang="en-GB" sz="1600" smtClean="0"/>
              <a:t>Restricts </a:t>
            </a:r>
            <a:r>
              <a:rPr lang="en-GB" sz="1600" err="1" smtClean="0"/>
              <a:t>TLV</a:t>
            </a:r>
            <a:r>
              <a:rPr lang="en-GB" sz="1600" smtClean="0"/>
              <a:t> advertisements</a:t>
            </a:r>
          </a:p>
          <a:p>
            <a:pPr marL="857250" lvl="2" indent="0">
              <a:buNone/>
            </a:pPr>
            <a:r>
              <a:rPr lang="en-GB" sz="1600" smtClean="0"/>
              <a:t>New solution removes restrictions – but not backwards compatible</a:t>
            </a:r>
          </a:p>
          <a:p>
            <a:pPr marL="857250" lvl="2" indent="0">
              <a:buNone/>
            </a:pPr>
            <a:endParaRPr lang="en-GB" sz="1600" smtClean="0"/>
          </a:p>
          <a:p>
            <a:pPr marL="457200" lvl="1" indent="0">
              <a:buNone/>
            </a:pPr>
            <a:r>
              <a:rPr lang="en-GB" sz="2000" smtClean="0"/>
              <a:t>Support of New Flooding Scopes</a:t>
            </a:r>
            <a:endParaRPr lang="en-GB" sz="2000" smtClean="0"/>
          </a:p>
          <a:p>
            <a:pPr marL="857250" lvl="2" indent="0">
              <a:buNone/>
            </a:pPr>
            <a:r>
              <a:rPr lang="en-GB" sz="1600" smtClean="0"/>
              <a:t>Domain-wide Flooding </a:t>
            </a:r>
            <a:r>
              <a:rPr lang="en-GB" sz="1600" smtClean="0"/>
              <a:t>Scope </a:t>
            </a:r>
          </a:p>
          <a:p>
            <a:pPr marL="857250" lvl="2" indent="0">
              <a:buNone/>
            </a:pPr>
            <a:r>
              <a:rPr lang="en-GB" sz="1600" smtClean="0"/>
              <a:t>More flexible/scalable than Router Capability </a:t>
            </a:r>
            <a:r>
              <a:rPr lang="en-GB" sz="1600" err="1" smtClean="0"/>
              <a:t>TLV</a:t>
            </a:r>
            <a:endParaRPr lang="en-GB" sz="1600" smtClean="0"/>
          </a:p>
        </p:txBody>
      </p:sp>
      <p:sp>
        <p:nvSpPr>
          <p:cNvPr id="1536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pPr eaLnBrk="1" hangingPunct="1"/>
            <a:r>
              <a:rPr lang="en-US" sz="1400" smtClean="0"/>
              <a:t>86th IETF, Orlando, March 2013</a:t>
            </a:r>
            <a:endParaRPr lang="en-US" sz="1400" smtClean="0"/>
          </a:p>
        </p:txBody>
      </p:sp>
    </p:spTree>
    <p:extLst>
      <p:ext uri="{BB962C8B-B14F-4D97-AF65-F5344CB8AC3E}">
        <p14:creationId xmlns:p14="http://schemas.microsoft.com/office/powerpoint/2010/main" val="180185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Overview</a:t>
            </a:r>
            <a:endParaRPr lang="en-US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en-GB" sz="2000" smtClean="0"/>
              <a:t>Introduce a new </a:t>
            </a:r>
            <a:r>
              <a:rPr lang="en-GB" sz="2000" err="1" smtClean="0"/>
              <a:t>LSP</a:t>
            </a:r>
            <a:r>
              <a:rPr lang="en-GB" sz="2000" smtClean="0"/>
              <a:t> with flooding scope encoded in the </a:t>
            </a:r>
            <a:r>
              <a:rPr lang="en-GB" sz="2000" err="1" smtClean="0"/>
              <a:t>LSP</a:t>
            </a:r>
            <a:r>
              <a:rPr lang="en-GB" sz="2000" smtClean="0"/>
              <a:t> header (also new </a:t>
            </a:r>
            <a:r>
              <a:rPr lang="en-GB" sz="2000" err="1" smtClean="0"/>
              <a:t>CSNP</a:t>
            </a:r>
            <a:r>
              <a:rPr lang="en-GB" sz="2000" smtClean="0"/>
              <a:t>/</a:t>
            </a:r>
            <a:r>
              <a:rPr lang="en-GB" sz="2000" err="1" smtClean="0"/>
              <a:t>PSNP</a:t>
            </a:r>
            <a:r>
              <a:rPr lang="en-GB" sz="2000" smtClean="0"/>
              <a:t>)</a:t>
            </a:r>
          </a:p>
          <a:p>
            <a:pPr marL="457200" lvl="1" indent="0">
              <a:buNone/>
            </a:pPr>
            <a:endParaRPr lang="en-GB" sz="2000" smtClean="0"/>
          </a:p>
          <a:p>
            <a:pPr marL="457200" lvl="1" indent="0">
              <a:buNone/>
            </a:pPr>
            <a:r>
              <a:rPr lang="en-GB" sz="2000" smtClean="0"/>
              <a:t>Minimize the use of limited </a:t>
            </a:r>
            <a:r>
              <a:rPr lang="en-GB" sz="2000" err="1" smtClean="0"/>
              <a:t>PDU</a:t>
            </a:r>
            <a:r>
              <a:rPr lang="en-GB" sz="2000" smtClean="0"/>
              <a:t> type space</a:t>
            </a:r>
          </a:p>
          <a:p>
            <a:pPr marL="457200" lvl="1" indent="0">
              <a:buNone/>
            </a:pPr>
            <a:endParaRPr lang="en-GB" sz="2000" smtClean="0"/>
          </a:p>
          <a:p>
            <a:pPr marL="457200" lvl="1" indent="0">
              <a:buNone/>
            </a:pPr>
            <a:r>
              <a:rPr lang="en-GB" sz="2000" smtClean="0"/>
              <a:t>Define new flooding scopes</a:t>
            </a:r>
          </a:p>
          <a:p>
            <a:pPr marL="457200" lvl="1" indent="0">
              <a:buNone/>
            </a:pPr>
            <a:endParaRPr lang="en-GB" sz="2000" smtClean="0"/>
          </a:p>
          <a:p>
            <a:pPr marL="457200" lvl="1" indent="0">
              <a:buNone/>
            </a:pPr>
            <a:r>
              <a:rPr lang="en-GB" sz="2000" err="1" smtClean="0"/>
              <a:t>LSPs</a:t>
            </a:r>
            <a:r>
              <a:rPr lang="en-GB" sz="2000" smtClean="0"/>
              <a:t> for each scope are kept in a scope specific </a:t>
            </a:r>
            <a:r>
              <a:rPr lang="en-GB" sz="2000" err="1" smtClean="0"/>
              <a:t>LSDB</a:t>
            </a:r>
            <a:endParaRPr lang="en-GB" sz="2000" smtClean="0"/>
          </a:p>
          <a:p>
            <a:pPr marL="457200" lvl="1" indent="0">
              <a:buNone/>
            </a:pPr>
            <a:endParaRPr lang="en-GB" sz="2000" smtClean="0"/>
          </a:p>
          <a:p>
            <a:pPr marL="457200" lvl="1" indent="0">
              <a:buNone/>
            </a:pPr>
            <a:r>
              <a:rPr lang="en-GB" sz="2000" smtClean="0">
                <a:solidFill>
                  <a:srgbClr val="FF0000"/>
                </a:solidFill>
              </a:rPr>
              <a:t>Not backwards compatible</a:t>
            </a:r>
          </a:p>
        </p:txBody>
      </p:sp>
      <p:sp>
        <p:nvSpPr>
          <p:cNvPr id="1536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pPr eaLnBrk="1" hangingPunct="1"/>
            <a:r>
              <a:rPr lang="en-US" sz="1400" smtClean="0"/>
              <a:t>86th IETF, Orlando, March 2013</a:t>
            </a:r>
            <a:endParaRPr lang="en-US" sz="1400" smtClean="0"/>
          </a:p>
        </p:txBody>
      </p:sp>
    </p:spTree>
    <p:extLst>
      <p:ext uri="{BB962C8B-B14F-4D97-AF65-F5344CB8AC3E}">
        <p14:creationId xmlns:p14="http://schemas.microsoft.com/office/powerpoint/2010/main" val="4145930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US" sz="2800" smtClean="0"/>
              <a:t>FS-</a:t>
            </a:r>
            <a:r>
              <a:rPr lang="en-US" sz="2800" err="1" smtClean="0"/>
              <a:t>LSP</a:t>
            </a:r>
            <a:endParaRPr lang="en-US" sz="2800" smtClean="0"/>
          </a:p>
        </p:txBody>
      </p:sp>
      <p:sp>
        <p:nvSpPr>
          <p:cNvPr id="1536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pPr eaLnBrk="1" hangingPunct="1"/>
            <a:r>
              <a:rPr lang="en-US" sz="1400" smtClean="0">
                <a:solidFill>
                  <a:srgbClr val="000000"/>
                </a:solidFill>
              </a:rPr>
              <a:t>86th IETF, Orlando, March 2013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1212697"/>
              </p:ext>
            </p:extLst>
          </p:nvPr>
        </p:nvGraphicFramePr>
        <p:xfrm>
          <a:off x="683568" y="1268760"/>
          <a:ext cx="3618626" cy="2438400"/>
        </p:xfrm>
        <a:graphic>
          <a:graphicData uri="http://schemas.openxmlformats.org/drawingml/2006/table">
            <a:tbl>
              <a:tblPr/>
              <a:tblGrid>
                <a:gridCol w="660648"/>
                <a:gridCol w="515657"/>
                <a:gridCol w="515657"/>
                <a:gridCol w="515657"/>
                <a:gridCol w="285750"/>
                <a:gridCol w="515657"/>
                <a:gridCol w="609600"/>
              </a:tblGrid>
              <a:tr h="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Intradomain Routeing Protocol Discriminator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Length Indicator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Version/Protocol ID Extension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ID Length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Times New Roman"/>
                        </a:rPr>
                        <a:t>R</a:t>
                      </a:r>
                      <a:endParaRPr lang="en-U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Times New Roman"/>
                        </a:rPr>
                        <a:t>R</a:t>
                      </a:r>
                      <a:endParaRPr lang="en-U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Times New Roman"/>
                        </a:rPr>
                        <a:t>R</a:t>
                      </a:r>
                      <a:endParaRPr lang="en-U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Times New Roman"/>
                        </a:rPr>
                        <a:t>PDU Type</a:t>
                      </a:r>
                      <a:endParaRPr lang="en-U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Version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Reserved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/>
                          <a:ea typeface="Times New Roman"/>
                        </a:rPr>
                        <a:t>Maximum Area Addresses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err="1">
                          <a:effectLst/>
                          <a:latin typeface="Times New Roman"/>
                          <a:ea typeface="Times New Roman"/>
                        </a:rPr>
                        <a:t>PDU</a:t>
                      </a: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 Length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Remaining Lifetime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err="1">
                          <a:effectLst/>
                          <a:latin typeface="Times New Roman"/>
                          <a:ea typeface="Times New Roman"/>
                        </a:rPr>
                        <a:t>LSP</a:t>
                      </a:r>
                      <a:r>
                        <a:rPr lang="en-US" sz="1000" b="1">
                          <a:effectLst/>
                          <a:latin typeface="Times New Roman"/>
                          <a:ea typeface="Times New Roman"/>
                        </a:rPr>
                        <a:t> ID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Sequence Number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Checksum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  <a:latin typeface="Times New Roman"/>
                          <a:ea typeface="Times New Roman"/>
                        </a:rPr>
                        <a:t>P</a:t>
                      </a:r>
                      <a:endParaRPr lang="en-U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  <a:latin typeface="Times New Roman"/>
                          <a:ea typeface="Times New Roman"/>
                        </a:rPr>
                        <a:t>ATT</a:t>
                      </a:r>
                      <a:endParaRPr lang="en-U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  <a:latin typeface="Times New Roman"/>
                          <a:ea typeface="Times New Roman"/>
                        </a:rPr>
                        <a:t>LSPDBOL</a:t>
                      </a:r>
                      <a:endParaRPr lang="en-U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IS Type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VARIABLE LENGTH FIELDS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2567601"/>
              </p:ext>
            </p:extLst>
          </p:nvPr>
        </p:nvGraphicFramePr>
        <p:xfrm>
          <a:off x="4932040" y="1268760"/>
          <a:ext cx="3186578" cy="2443336"/>
        </p:xfrm>
        <a:graphic>
          <a:graphicData uri="http://schemas.openxmlformats.org/drawingml/2006/table">
            <a:tbl>
              <a:tblPr/>
              <a:tblGrid>
                <a:gridCol w="228600"/>
                <a:gridCol w="515657"/>
                <a:gridCol w="515657"/>
                <a:gridCol w="515657"/>
                <a:gridCol w="285750"/>
                <a:gridCol w="515657"/>
                <a:gridCol w="609600"/>
              </a:tblGrid>
              <a:tr h="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Intradomain Routeing Protocol Discriminator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Length Indicator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Version/Protocol ID Extension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ID Length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Times New Roman"/>
                        </a:rPr>
                        <a:t>R</a:t>
                      </a:r>
                      <a:endParaRPr lang="en-U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Times New Roman"/>
                        </a:rPr>
                        <a:t>R</a:t>
                      </a:r>
                      <a:endParaRPr lang="en-U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Times New Roman"/>
                        </a:rPr>
                        <a:t>R</a:t>
                      </a:r>
                      <a:endParaRPr lang="en-U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Times New Roman"/>
                        </a:rPr>
                        <a:t>PDU Type</a:t>
                      </a:r>
                      <a:endParaRPr lang="en-U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Version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7336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Reserved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baseline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Flooding Scope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PDU Length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Remaining Lifetime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err="1">
                          <a:effectLst/>
                          <a:latin typeface="Times New Roman"/>
                          <a:ea typeface="Times New Roman"/>
                        </a:rPr>
                        <a:t>LSP</a:t>
                      </a:r>
                      <a:r>
                        <a:rPr lang="en-US" sz="1000" b="1">
                          <a:effectLst/>
                          <a:latin typeface="Times New Roman"/>
                          <a:ea typeface="Times New Roman"/>
                        </a:rPr>
                        <a:t> ID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Sequence Number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Checksum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  <a:latin typeface="Times New Roman"/>
                          <a:ea typeface="Times New Roman"/>
                        </a:rPr>
                        <a:t>P</a:t>
                      </a:r>
                      <a:endParaRPr lang="en-U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  <a:latin typeface="Times New Roman"/>
                          <a:ea typeface="Times New Roman"/>
                        </a:rPr>
                        <a:t>ATT</a:t>
                      </a:r>
                      <a:endParaRPr lang="en-U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000">
                          <a:effectLst/>
                          <a:latin typeface="Times New Roman"/>
                          <a:ea typeface="Times New Roman"/>
                        </a:rPr>
                        <a:t>LSPDBOL</a:t>
                      </a:r>
                      <a:endParaRPr lang="en-U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IS Type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VARIABLE LENGTH FIELDS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86847" y="3943963"/>
            <a:ext cx="2232248" cy="369332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mtClean="0"/>
              <a:t>R| Scope (1 – 127)</a:t>
            </a: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491880" y="3947070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Flooding Scope </a:t>
            </a:r>
            <a:r>
              <a:rPr lang="en-US" smtClean="0"/>
              <a:t>(8 bits)</a:t>
            </a:r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8796725"/>
              </p:ext>
            </p:extLst>
          </p:nvPr>
        </p:nvGraphicFramePr>
        <p:xfrm>
          <a:off x="764851" y="4653136"/>
          <a:ext cx="1480185" cy="609600"/>
        </p:xfrm>
        <a:graphic>
          <a:graphicData uri="http://schemas.openxmlformats.org/drawingml/2006/table">
            <a:tbl>
              <a:tblPr/>
              <a:tblGrid>
                <a:gridCol w="1480185"/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Source ID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err="1">
                          <a:effectLst/>
                          <a:latin typeface="Times New Roman"/>
                          <a:ea typeface="Times New Roman"/>
                        </a:rPr>
                        <a:t>Pseudonode</a:t>
                      </a: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 ID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err="1">
                          <a:effectLst/>
                          <a:latin typeface="Times New Roman"/>
                          <a:ea typeface="Times New Roman"/>
                        </a:rPr>
                        <a:t>LSP</a:t>
                      </a: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 Number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339752" y="4725144"/>
            <a:ext cx="30243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smtClean="0">
                <a:latin typeface="Times New Roman" pitchFamily="18" charset="0"/>
                <a:cs typeface="Times New Roman" pitchFamily="18" charset="0"/>
              </a:rPr>
              <a:t>ID Length</a:t>
            </a:r>
          </a:p>
          <a:p>
            <a:r>
              <a:rPr lang="en-US" sz="1000" smtClean="0">
                <a:latin typeface="Times New Roman" pitchFamily="18" charset="0"/>
                <a:cs typeface="Times New Roman" pitchFamily="18" charset="0"/>
              </a:rPr>
              <a:t>1 Octet</a:t>
            </a:r>
          </a:p>
          <a:p>
            <a:r>
              <a:rPr lang="en-US" sz="1000" smtClean="0">
                <a:latin typeface="Times New Roman" pitchFamily="18" charset="0"/>
                <a:cs typeface="Times New Roman" pitchFamily="18" charset="0"/>
              </a:rPr>
              <a:t>1 Octet</a:t>
            </a:r>
            <a:endParaRPr lang="en-US" sz="1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3568" y="5373216"/>
            <a:ext cx="176892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smtClean="0"/>
              <a:t>Standard Format</a:t>
            </a:r>
          </a:p>
          <a:p>
            <a:endParaRPr lang="en-US"/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6324198"/>
              </p:ext>
            </p:extLst>
          </p:nvPr>
        </p:nvGraphicFramePr>
        <p:xfrm>
          <a:off x="3824049" y="4653136"/>
          <a:ext cx="1480185" cy="457200"/>
        </p:xfrm>
        <a:graphic>
          <a:graphicData uri="http://schemas.openxmlformats.org/drawingml/2006/table">
            <a:tbl>
              <a:tblPr/>
              <a:tblGrid>
                <a:gridCol w="1480185"/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Source ID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smtClean="0">
                          <a:effectLst/>
                          <a:latin typeface="Times New Roman"/>
                          <a:ea typeface="Times New Roman"/>
                        </a:rPr>
                        <a:t>Extended </a:t>
                      </a:r>
                      <a:r>
                        <a:rPr lang="en-US" sz="1000" err="1" smtClean="0">
                          <a:effectLst/>
                          <a:latin typeface="Times New Roman"/>
                          <a:ea typeface="Times New Roman"/>
                        </a:rPr>
                        <a:t>LSP</a:t>
                      </a:r>
                      <a:r>
                        <a:rPr lang="en-US" sz="1000" smtClean="0">
                          <a:effectLst/>
                          <a:latin typeface="Times New Roman"/>
                          <a:ea typeface="Times New Roman"/>
                        </a:rPr>
                        <a:t> Number</a:t>
                      </a:r>
                      <a:endParaRPr lang="en-U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5494784" y="4731585"/>
            <a:ext cx="30243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smtClean="0">
                <a:latin typeface="Times New Roman" pitchFamily="18" charset="0"/>
                <a:cs typeface="Times New Roman" pitchFamily="18" charset="0"/>
              </a:rPr>
              <a:t>ID Length</a:t>
            </a:r>
          </a:p>
          <a:p>
            <a:r>
              <a:rPr lang="en-US" sz="1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000" smtClean="0">
                <a:latin typeface="Times New Roman" pitchFamily="18" charset="0"/>
                <a:cs typeface="Times New Roman" pitchFamily="18" charset="0"/>
              </a:rPr>
              <a:t> Octets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861728" y="5373216"/>
            <a:ext cx="176892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smtClean="0"/>
              <a:t>Extended Format</a:t>
            </a:r>
          </a:p>
          <a:p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259632" y="1121443"/>
            <a:ext cx="3024336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400" b="1" smtClean="0"/>
              <a:t>Standard </a:t>
            </a:r>
            <a:r>
              <a:rPr lang="en-US" sz="1400" b="1" err="1" smtClean="0"/>
              <a:t>LSP</a:t>
            </a:r>
            <a:r>
              <a:rPr lang="en-US" sz="1400" b="1" smtClean="0"/>
              <a:t> Header</a:t>
            </a:r>
            <a:endParaRPr lang="en-US" sz="1400" b="1"/>
          </a:p>
        </p:txBody>
      </p:sp>
      <p:sp>
        <p:nvSpPr>
          <p:cNvPr id="20" name="TextBox 19"/>
          <p:cNvSpPr txBox="1"/>
          <p:nvPr/>
        </p:nvSpPr>
        <p:spPr>
          <a:xfrm>
            <a:off x="5469987" y="1083056"/>
            <a:ext cx="2092457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400" b="1" err="1" smtClean="0"/>
              <a:t>FS</a:t>
            </a:r>
            <a:r>
              <a:rPr lang="en-US" sz="1400" b="1" smtClean="0"/>
              <a:t>- </a:t>
            </a:r>
            <a:r>
              <a:rPr lang="en-US" sz="1400" b="1" err="1" smtClean="0"/>
              <a:t>LSP</a:t>
            </a:r>
            <a:r>
              <a:rPr lang="en-US" sz="1400" b="1" smtClean="0"/>
              <a:t> Header</a:t>
            </a:r>
            <a:endParaRPr lang="en-US" sz="1400" b="1"/>
          </a:p>
        </p:txBody>
      </p:sp>
    </p:spTree>
    <p:extLst>
      <p:ext uri="{BB962C8B-B14F-4D97-AF65-F5344CB8AC3E}">
        <p14:creationId xmlns:p14="http://schemas.microsoft.com/office/powerpoint/2010/main" val="82817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US" sz="2800" smtClean="0"/>
              <a:t>FS-CSNP</a:t>
            </a:r>
            <a:endParaRPr lang="en-US" sz="2800" smtClean="0"/>
          </a:p>
        </p:txBody>
      </p:sp>
      <p:sp>
        <p:nvSpPr>
          <p:cNvPr id="1536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pPr eaLnBrk="1" hangingPunct="1"/>
            <a:r>
              <a:rPr lang="en-US" sz="1400" smtClean="0">
                <a:solidFill>
                  <a:srgbClr val="000000"/>
                </a:solidFill>
              </a:rPr>
              <a:t>86th IETF, Orlando, March 2013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86847" y="3943963"/>
            <a:ext cx="2232248" cy="369332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mtClean="0"/>
              <a:t>R| Scope (1 – 127)</a:t>
            </a: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491880" y="3947070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Flooding Scope </a:t>
            </a:r>
            <a:r>
              <a:rPr lang="en-US" smtClean="0"/>
              <a:t>(8 bits)</a:t>
            </a:r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8268220"/>
              </p:ext>
            </p:extLst>
          </p:nvPr>
        </p:nvGraphicFramePr>
        <p:xfrm>
          <a:off x="931421" y="1484784"/>
          <a:ext cx="1943100" cy="2149053"/>
        </p:xfrm>
        <a:graphic>
          <a:graphicData uri="http://schemas.openxmlformats.org/drawingml/2006/table">
            <a:tbl>
              <a:tblPr/>
              <a:tblGrid>
                <a:gridCol w="378460"/>
                <a:gridCol w="314325"/>
                <a:gridCol w="285750"/>
                <a:gridCol w="964565"/>
              </a:tblGrid>
              <a:tr h="320253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Intradomain Routeing Protocol Discriminator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Length Indicator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Version/Protocol ID Extension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ID Length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Times New Roman"/>
                        </a:rPr>
                        <a:t>R</a:t>
                      </a:r>
                      <a:endParaRPr lang="en-U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Times New Roman"/>
                        </a:rPr>
                        <a:t>R</a:t>
                      </a:r>
                      <a:endParaRPr lang="en-U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Times New Roman"/>
                        </a:rPr>
                        <a:t>R</a:t>
                      </a:r>
                      <a:endParaRPr lang="en-U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Times New Roman"/>
                        </a:rPr>
                        <a:t>PDU Type</a:t>
                      </a:r>
                      <a:endParaRPr lang="en-U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Version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Reserved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/>
                          <a:ea typeface="Times New Roman"/>
                        </a:rPr>
                        <a:t>Maximum Area Addresses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PDU Length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Source ID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Start LSP ID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End LSP ID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VARIABLE LENGTH FIELDS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4552349"/>
              </p:ext>
            </p:extLst>
          </p:nvPr>
        </p:nvGraphicFramePr>
        <p:xfrm>
          <a:off x="4392538" y="1484784"/>
          <a:ext cx="1943100" cy="2149053"/>
        </p:xfrm>
        <a:graphic>
          <a:graphicData uri="http://schemas.openxmlformats.org/drawingml/2006/table">
            <a:tbl>
              <a:tblPr/>
              <a:tblGrid>
                <a:gridCol w="378460"/>
                <a:gridCol w="314325"/>
                <a:gridCol w="285750"/>
                <a:gridCol w="964565"/>
              </a:tblGrid>
              <a:tr h="320253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Intradomain Routeing Protocol Discriminator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Length Indicator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Version/Protocol ID Extension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ID Length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Times New Roman"/>
                        </a:rPr>
                        <a:t>R</a:t>
                      </a:r>
                      <a:endParaRPr lang="en-U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Times New Roman"/>
                        </a:rPr>
                        <a:t>R</a:t>
                      </a:r>
                      <a:endParaRPr lang="en-U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Times New Roman"/>
                        </a:rPr>
                        <a:t>R</a:t>
                      </a:r>
                      <a:endParaRPr lang="en-U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Times New Roman"/>
                        </a:rPr>
                        <a:t>PDU Type</a:t>
                      </a:r>
                      <a:endParaRPr lang="en-U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Version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Reserved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smtClean="0">
                          <a:effectLst/>
                          <a:latin typeface="Times New Roman"/>
                          <a:ea typeface="Times New Roman"/>
                        </a:rPr>
                        <a:t>Flooding</a:t>
                      </a:r>
                      <a:r>
                        <a:rPr lang="en-US" sz="1000" b="1" baseline="0" smtClean="0">
                          <a:effectLst/>
                          <a:latin typeface="Times New Roman"/>
                          <a:ea typeface="Times New Roman"/>
                        </a:rPr>
                        <a:t> Scope</a:t>
                      </a:r>
                      <a:endParaRPr lang="en-US" sz="1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PDU Length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Source ID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Start LSP ID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End LSP ID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VARIABLE LENGTH FIELDS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4423758" y="1083056"/>
            <a:ext cx="2092457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400" b="1" smtClean="0"/>
              <a:t>FS- CSNP Header</a:t>
            </a:r>
            <a:endParaRPr lang="en-US" sz="1400" b="1"/>
          </a:p>
        </p:txBody>
      </p:sp>
      <p:sp>
        <p:nvSpPr>
          <p:cNvPr id="21" name="TextBox 20"/>
          <p:cNvSpPr txBox="1"/>
          <p:nvPr/>
        </p:nvSpPr>
        <p:spPr>
          <a:xfrm>
            <a:off x="926638" y="1087918"/>
            <a:ext cx="256524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400" b="1" smtClean="0"/>
              <a:t>Standard CSNP Header</a:t>
            </a:r>
            <a:endParaRPr lang="en-US" sz="1400" b="1"/>
          </a:p>
        </p:txBody>
      </p:sp>
    </p:spTree>
    <p:extLst>
      <p:ext uri="{BB962C8B-B14F-4D97-AF65-F5344CB8AC3E}">
        <p14:creationId xmlns:p14="http://schemas.microsoft.com/office/powerpoint/2010/main" val="2253430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US" sz="2800" smtClean="0"/>
              <a:t>FS-PSNP</a:t>
            </a:r>
            <a:endParaRPr lang="en-US" sz="2800" smtClean="0"/>
          </a:p>
        </p:txBody>
      </p:sp>
      <p:sp>
        <p:nvSpPr>
          <p:cNvPr id="1536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pPr eaLnBrk="1" hangingPunct="1"/>
            <a:r>
              <a:rPr lang="en-US" sz="1400" smtClean="0">
                <a:solidFill>
                  <a:srgbClr val="000000"/>
                </a:solidFill>
              </a:rPr>
              <a:t>86th IETF, Orlando, March 2013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86847" y="3943963"/>
            <a:ext cx="2232248" cy="369332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U</a:t>
            </a:r>
            <a:r>
              <a:rPr lang="en-US" smtClean="0">
                <a:solidFill>
                  <a:srgbClr val="000000"/>
                </a:solidFill>
              </a:rPr>
              <a:t>| </a:t>
            </a:r>
            <a:r>
              <a:rPr lang="en-US" smtClean="0">
                <a:solidFill>
                  <a:srgbClr val="000000"/>
                </a:solidFill>
              </a:rPr>
              <a:t>Scope (1 – 127)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91880" y="3947070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000000"/>
                </a:solidFill>
              </a:rPr>
              <a:t>Flooding Scope </a:t>
            </a:r>
            <a:r>
              <a:rPr lang="en-US" smtClean="0">
                <a:solidFill>
                  <a:srgbClr val="000000"/>
                </a:solidFill>
              </a:rPr>
              <a:t>(8 bits)</a:t>
            </a:r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5363739"/>
              </p:ext>
            </p:extLst>
          </p:nvPr>
        </p:nvGraphicFramePr>
        <p:xfrm>
          <a:off x="931421" y="1412776"/>
          <a:ext cx="1943100" cy="1981200"/>
        </p:xfrm>
        <a:graphic>
          <a:graphicData uri="http://schemas.openxmlformats.org/drawingml/2006/table">
            <a:tbl>
              <a:tblPr/>
              <a:tblGrid>
                <a:gridCol w="378460"/>
                <a:gridCol w="314325"/>
                <a:gridCol w="285750"/>
                <a:gridCol w="964565"/>
              </a:tblGrid>
              <a:tr h="52363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Intradomain Routeing Protocol Discriminator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Length Indicator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Version/Protocol ID Extension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ID Length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Times New Roman"/>
                        </a:rPr>
                        <a:t>R</a:t>
                      </a:r>
                      <a:endParaRPr lang="en-U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Times New Roman"/>
                        </a:rPr>
                        <a:t>R</a:t>
                      </a:r>
                      <a:endParaRPr lang="en-U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Times New Roman"/>
                        </a:rPr>
                        <a:t>R</a:t>
                      </a:r>
                      <a:endParaRPr lang="en-U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Times New Roman"/>
                        </a:rPr>
                        <a:t>PDU Type</a:t>
                      </a:r>
                      <a:endParaRPr lang="en-U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Version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Reserved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Times New Roman"/>
                          <a:ea typeface="Times New Roman"/>
                        </a:rPr>
                        <a:t>Maximum Area Addresses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err="1">
                          <a:effectLst/>
                          <a:latin typeface="Times New Roman"/>
                          <a:ea typeface="Times New Roman"/>
                        </a:rPr>
                        <a:t>PDU</a:t>
                      </a: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 Length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Source ID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VARIABLE LENGTH FIELDS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9899281"/>
              </p:ext>
            </p:extLst>
          </p:nvPr>
        </p:nvGraphicFramePr>
        <p:xfrm>
          <a:off x="4716016" y="1340768"/>
          <a:ext cx="1943100" cy="1981200"/>
        </p:xfrm>
        <a:graphic>
          <a:graphicData uri="http://schemas.openxmlformats.org/drawingml/2006/table">
            <a:tbl>
              <a:tblPr/>
              <a:tblGrid>
                <a:gridCol w="378460"/>
                <a:gridCol w="314325"/>
                <a:gridCol w="285750"/>
                <a:gridCol w="964565"/>
              </a:tblGrid>
              <a:tr h="52363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Intradomain Routeing Protocol Discriminator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Length Indicator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Version/Protocol ID Extension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ID Length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Times New Roman"/>
                        </a:rPr>
                        <a:t>R</a:t>
                      </a:r>
                      <a:endParaRPr lang="en-U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Times New Roman"/>
                        </a:rPr>
                        <a:t>R</a:t>
                      </a:r>
                      <a:endParaRPr lang="en-U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Times New Roman"/>
                        </a:rPr>
                        <a:t>R</a:t>
                      </a:r>
                      <a:endParaRPr lang="en-U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Times New Roman"/>
                          <a:ea typeface="Times New Roman"/>
                        </a:rPr>
                        <a:t>PDU Type</a:t>
                      </a:r>
                      <a:endParaRPr lang="en-US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Version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Reserved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smtClean="0">
                          <a:effectLst/>
                          <a:latin typeface="Times New Roman"/>
                          <a:ea typeface="Times New Roman"/>
                        </a:rPr>
                        <a:t>Flooding</a:t>
                      </a:r>
                      <a:r>
                        <a:rPr lang="en-US" sz="1000" b="1" baseline="0" smtClean="0">
                          <a:effectLst/>
                          <a:latin typeface="Times New Roman"/>
                          <a:ea typeface="Times New Roman"/>
                        </a:rPr>
                        <a:t> Scope</a:t>
                      </a:r>
                      <a:endParaRPr lang="en-US" sz="1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PDU Length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Source ID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VARIABLE LENGTH FIELDS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43608" y="4941168"/>
            <a:ext cx="6480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U = 1 =&gt; Flooding Scope Not Supported</a:t>
            </a:r>
          </a:p>
          <a:p>
            <a:pPr lvl="1"/>
            <a:r>
              <a:rPr lang="en-US" smtClean="0"/>
              <a:t>Used to suppress retransmission of unsupported scopes on </a:t>
            </a:r>
            <a:r>
              <a:rPr lang="en-US" err="1" smtClean="0"/>
              <a:t>Pt-Pt</a:t>
            </a:r>
            <a:r>
              <a:rPr lang="en-US" smtClean="0"/>
              <a:t> circuits</a:t>
            </a:r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926638" y="1218771"/>
            <a:ext cx="256524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400" b="1" smtClean="0"/>
              <a:t>Standard </a:t>
            </a:r>
            <a:r>
              <a:rPr lang="en-US" sz="1400" b="1"/>
              <a:t>P</a:t>
            </a:r>
            <a:r>
              <a:rPr lang="en-US" sz="1400" b="1" smtClean="0"/>
              <a:t>SNP Header</a:t>
            </a:r>
            <a:endParaRPr lang="en-US" sz="1400" b="1"/>
          </a:p>
        </p:txBody>
      </p:sp>
      <p:sp>
        <p:nvSpPr>
          <p:cNvPr id="13" name="TextBox 12"/>
          <p:cNvSpPr txBox="1"/>
          <p:nvPr/>
        </p:nvSpPr>
        <p:spPr>
          <a:xfrm>
            <a:off x="4742187" y="1181310"/>
            <a:ext cx="256524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400" b="1" smtClean="0"/>
              <a:t>FS-PSNP Header</a:t>
            </a:r>
            <a:endParaRPr lang="en-US" sz="1400" b="1"/>
          </a:p>
        </p:txBody>
      </p:sp>
    </p:spTree>
    <p:extLst>
      <p:ext uri="{BB962C8B-B14F-4D97-AF65-F5344CB8AC3E}">
        <p14:creationId xmlns:p14="http://schemas.microsoft.com/office/powerpoint/2010/main" val="1948916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en-US" sz="2800" smtClean="0"/>
              <a:t>Announcing Supported Scopes</a:t>
            </a:r>
            <a:r>
              <a:rPr lang="en-US" smtClean="0"/>
              <a:t/>
            </a:r>
            <a:br>
              <a:rPr lang="en-US" smtClean="0"/>
            </a:br>
            <a:endParaRPr lang="en-US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836712"/>
            <a:ext cx="8229600" cy="5112568"/>
          </a:xfrm>
        </p:spPr>
        <p:txBody>
          <a:bodyPr/>
          <a:lstStyle/>
          <a:p>
            <a:pPr marL="0" indent="0">
              <a:buNone/>
            </a:pPr>
            <a:r>
              <a:rPr lang="en-US" sz="1800" b="1" smtClean="0"/>
              <a:t>Announcement is optional – useful to detect </a:t>
            </a:r>
            <a:r>
              <a:rPr lang="en-US" sz="1800" b="1" err="1" smtClean="0"/>
              <a:t>misconfigs</a:t>
            </a:r>
            <a:endParaRPr lang="en-US" sz="1800" b="1" smtClean="0"/>
          </a:p>
          <a:p>
            <a:pPr marL="0" indent="0">
              <a:buNone/>
            </a:pPr>
            <a:r>
              <a:rPr lang="en-US" sz="1800" b="1" smtClean="0"/>
              <a:t>Does NOT affect adjacency formation</a:t>
            </a:r>
            <a:endParaRPr lang="en-US" sz="1800" b="1" smtClean="0"/>
          </a:p>
          <a:p>
            <a:pPr marL="0" indent="0">
              <a:buNone/>
            </a:pPr>
            <a:r>
              <a:rPr lang="en-US" sz="1800" b="1" smtClean="0"/>
              <a:t>Announce list of supported scopes in </a:t>
            </a:r>
            <a:r>
              <a:rPr lang="en-US" sz="1800" b="1" err="1" smtClean="0"/>
              <a:t>IIHs</a:t>
            </a:r>
            <a:endParaRPr lang="en-US" sz="1800" b="1" smtClean="0"/>
          </a:p>
          <a:p>
            <a:pPr marL="0" indent="0">
              <a:buNone/>
            </a:pPr>
            <a:r>
              <a:rPr lang="en-US" sz="1800" b="1" smtClean="0"/>
              <a:t>Include:</a:t>
            </a:r>
          </a:p>
          <a:p>
            <a:pPr lvl="1"/>
            <a:r>
              <a:rPr lang="en-US" sz="1600" smtClean="0"/>
              <a:t>Circuit scopes supported on that circuit</a:t>
            </a:r>
          </a:p>
          <a:p>
            <a:pPr lvl="1"/>
            <a:r>
              <a:rPr lang="en-US" sz="1600" smtClean="0"/>
              <a:t>Non-circuit scopes supported on that circuit</a:t>
            </a:r>
          </a:p>
          <a:p>
            <a:pPr lvl="1"/>
            <a:r>
              <a:rPr lang="en-US" sz="1600" err="1" smtClean="0"/>
              <a:t>L1</a:t>
            </a:r>
            <a:r>
              <a:rPr lang="en-US" sz="1600" smtClean="0"/>
              <a:t> </a:t>
            </a:r>
            <a:r>
              <a:rPr lang="en-US" sz="1600" err="1" smtClean="0"/>
              <a:t>IIH</a:t>
            </a:r>
            <a:r>
              <a:rPr lang="en-US" sz="1600" smtClean="0"/>
              <a:t> includes </a:t>
            </a:r>
            <a:r>
              <a:rPr lang="en-US" sz="1600" err="1" smtClean="0"/>
              <a:t>L1</a:t>
            </a:r>
            <a:r>
              <a:rPr lang="en-US" sz="1600" smtClean="0"/>
              <a:t> scopes and domain scopes</a:t>
            </a:r>
          </a:p>
          <a:p>
            <a:pPr lvl="1"/>
            <a:r>
              <a:rPr lang="en-US" sz="1600" err="1" smtClean="0"/>
              <a:t>L2</a:t>
            </a:r>
            <a:r>
              <a:rPr lang="en-US" sz="1600" smtClean="0"/>
              <a:t> </a:t>
            </a:r>
            <a:r>
              <a:rPr lang="en-US" sz="1600" err="1" smtClean="0"/>
              <a:t>IIH</a:t>
            </a:r>
            <a:r>
              <a:rPr lang="en-US" sz="1600" smtClean="0"/>
              <a:t> includes </a:t>
            </a:r>
            <a:r>
              <a:rPr lang="en-US" sz="1600" err="1" smtClean="0"/>
              <a:t>L2</a:t>
            </a:r>
            <a:r>
              <a:rPr lang="en-US" sz="1600" smtClean="0"/>
              <a:t> scopes and domain scopes</a:t>
            </a:r>
          </a:p>
          <a:p>
            <a:pPr lvl="1"/>
            <a:r>
              <a:rPr lang="en-US" sz="1600" err="1" smtClean="0"/>
              <a:t>Pt-Pt</a:t>
            </a:r>
            <a:r>
              <a:rPr lang="en-US" sz="1600" smtClean="0"/>
              <a:t> </a:t>
            </a:r>
            <a:r>
              <a:rPr lang="en-US" sz="1600" err="1" smtClean="0"/>
              <a:t>IIH</a:t>
            </a:r>
            <a:r>
              <a:rPr lang="en-US" sz="1600" smtClean="0"/>
              <a:t> includes scopes for the levels supported on that circuit as well as domain scopes</a:t>
            </a:r>
            <a:endParaRPr lang="en-US" sz="1600" smtClean="0"/>
          </a:p>
          <a:p>
            <a:pPr marL="0" indent="0">
              <a:buNone/>
            </a:pPr>
            <a:r>
              <a:rPr lang="en-US" sz="2000" b="1" smtClean="0"/>
              <a:t>New </a:t>
            </a:r>
            <a:r>
              <a:rPr lang="en-US" sz="2000" b="1" err="1" smtClean="0"/>
              <a:t>TLV</a:t>
            </a:r>
            <a:endParaRPr lang="en-US" sz="2000" b="1" smtClean="0"/>
          </a:p>
          <a:p>
            <a:pPr marL="0" indent="0">
              <a:buNone/>
            </a:pPr>
            <a:r>
              <a:rPr lang="en-US" sz="2000" smtClean="0"/>
              <a:t>        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+----------------------+</a:t>
            </a:r>
            <a:endParaRPr lang="en-US" sz="1400" b="1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b="1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|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R| Supported Scope    |   1</a:t>
            </a:r>
          </a:p>
          <a:p>
            <a:pPr marL="0" indent="0">
              <a:buNone/>
            </a:pPr>
            <a:r>
              <a:rPr lang="en-US" sz="1400" b="1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+----------------------+</a:t>
            </a:r>
            <a:endParaRPr lang="en-US" sz="1400" b="1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b="1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:                      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0" indent="0">
              <a:buNone/>
            </a:pPr>
            <a:r>
              <a:rPr lang="en-US" sz="1400" b="1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+----------------------+</a:t>
            </a:r>
            <a:endParaRPr lang="en-US" sz="1400" b="1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b="1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|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R| Supported Scope    |   1</a:t>
            </a:r>
          </a:p>
          <a:p>
            <a:pPr marL="0" indent="0">
              <a:buNone/>
            </a:pPr>
            <a:r>
              <a:rPr lang="en-US" sz="1400" b="1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+----------------------+</a:t>
            </a:r>
            <a:endParaRPr lang="en-GB" sz="1400" b="1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36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pPr eaLnBrk="1" hangingPunct="1"/>
            <a:r>
              <a:rPr lang="en-US" sz="1400" smtClean="0"/>
              <a:t>86th IETF, Orlando, March 2013</a:t>
            </a:r>
            <a:endParaRPr lang="en-US" sz="1400" smtClean="0"/>
          </a:p>
        </p:txBody>
      </p:sp>
    </p:spTree>
    <p:extLst>
      <p:ext uri="{BB962C8B-B14F-4D97-AF65-F5344CB8AC3E}">
        <p14:creationId xmlns:p14="http://schemas.microsoft.com/office/powerpoint/2010/main" val="2891802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en-US" sz="2800" smtClean="0"/>
              <a:t>Update Process Operation</a:t>
            </a:r>
            <a:r>
              <a:rPr lang="en-US" smtClean="0"/>
              <a:t/>
            </a:r>
            <a:br>
              <a:rPr lang="en-US" smtClean="0"/>
            </a:br>
            <a:endParaRPr lang="en-US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836712"/>
            <a:ext cx="8229600" cy="5112568"/>
          </a:xfrm>
        </p:spPr>
        <p:txBody>
          <a:bodyPr/>
          <a:lstStyle/>
          <a:p>
            <a:pPr marL="0" indent="0">
              <a:buNone/>
            </a:pPr>
            <a:r>
              <a:rPr lang="en-US" sz="2000" smtClean="0"/>
              <a:t>One instance of Update Process for each supported scope</a:t>
            </a:r>
          </a:p>
          <a:p>
            <a:pPr marL="0" indent="0">
              <a:buNone/>
            </a:pPr>
            <a:r>
              <a:rPr lang="en-US" sz="2000" smtClean="0"/>
              <a:t>Normal operation – but operates only on circuits supporting the given scope</a:t>
            </a:r>
          </a:p>
          <a:p>
            <a:pPr marL="0" indent="0">
              <a:buNone/>
            </a:pPr>
            <a:r>
              <a:rPr lang="en-US" sz="2000" smtClean="0"/>
              <a:t>One LSDB per scope</a:t>
            </a:r>
            <a:endParaRPr lang="en-US" sz="2000" smtClean="0"/>
          </a:p>
          <a:p>
            <a:pPr marL="0" indent="0">
              <a:buNone/>
            </a:pPr>
            <a:endParaRPr lang="en-US" sz="2000" smtClean="0"/>
          </a:p>
          <a:p>
            <a:pPr marL="0" indent="0">
              <a:buNone/>
            </a:pPr>
            <a:r>
              <a:rPr lang="en-US" sz="2000" smtClean="0"/>
              <a:t>Point-to-Point Circuits</a:t>
            </a:r>
          </a:p>
          <a:p>
            <a:pPr marL="400050" lvl="1" indent="0">
              <a:buNone/>
            </a:pPr>
            <a:r>
              <a:rPr lang="en-US" sz="1600" smtClean="0"/>
              <a:t>Receipt of PSNP w U bit set in scope suppresses retransmission of </a:t>
            </a:r>
            <a:r>
              <a:rPr lang="en-US" sz="1600" err="1" smtClean="0"/>
              <a:t>LSPs</a:t>
            </a:r>
            <a:r>
              <a:rPr lang="en-US" sz="1600" smtClean="0"/>
              <a:t> w that scope</a:t>
            </a:r>
          </a:p>
          <a:p>
            <a:pPr marL="400050" lvl="1" indent="0">
              <a:buNone/>
            </a:pPr>
            <a:r>
              <a:rPr lang="en-US" sz="1600" smtClean="0"/>
              <a:t>Only occurs in mismatched configuration</a:t>
            </a:r>
          </a:p>
          <a:p>
            <a:pPr marL="0" indent="0">
              <a:buNone/>
            </a:pPr>
            <a:endParaRPr lang="en-US" sz="2000"/>
          </a:p>
          <a:p>
            <a:pPr marL="0" indent="0">
              <a:buNone/>
            </a:pPr>
            <a:r>
              <a:rPr lang="en-US" sz="2000" smtClean="0"/>
              <a:t>Broadcast Circuits</a:t>
            </a:r>
          </a:p>
          <a:p>
            <a:pPr marL="400050" lvl="1" indent="0">
              <a:buNone/>
            </a:pPr>
            <a:r>
              <a:rPr lang="en-US" sz="1600" smtClean="0"/>
              <a:t>No changes to DIS election</a:t>
            </a:r>
          </a:p>
          <a:p>
            <a:pPr marL="400050" lvl="1" indent="0">
              <a:buNone/>
            </a:pPr>
            <a:r>
              <a:rPr lang="en-US" sz="1600" smtClean="0"/>
              <a:t>No Scope specific DIS</a:t>
            </a:r>
          </a:p>
          <a:p>
            <a:pPr marL="400050" lvl="1" indent="0">
              <a:buNone/>
            </a:pPr>
            <a:r>
              <a:rPr lang="en-US" sz="1600" smtClean="0"/>
              <a:t>Scopes which are not level specific are flooded by both </a:t>
            </a:r>
            <a:r>
              <a:rPr lang="en-US" sz="1600" err="1" smtClean="0"/>
              <a:t>L1</a:t>
            </a:r>
            <a:r>
              <a:rPr lang="en-US" sz="1600" smtClean="0"/>
              <a:t> and </a:t>
            </a:r>
            <a:r>
              <a:rPr lang="en-US" sz="1600" err="1" smtClean="0"/>
              <a:t>L2</a:t>
            </a:r>
            <a:r>
              <a:rPr lang="en-US" sz="1600" smtClean="0"/>
              <a:t> (if supported)</a:t>
            </a:r>
          </a:p>
          <a:p>
            <a:pPr marL="400050" lvl="1" indent="0">
              <a:buNone/>
            </a:pPr>
            <a:endParaRPr lang="en-US" sz="1600" smtClean="0"/>
          </a:p>
          <a:p>
            <a:pPr marL="0" indent="0">
              <a:buNone/>
            </a:pPr>
            <a:endParaRPr lang="en-GB" sz="2000" smtClean="0"/>
          </a:p>
        </p:txBody>
      </p:sp>
      <p:sp>
        <p:nvSpPr>
          <p:cNvPr id="1536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pPr eaLnBrk="1" hangingPunct="1"/>
            <a:r>
              <a:rPr lang="en-US" sz="1400" smtClean="0"/>
              <a:t>86th IETF, Orlando, March 2013</a:t>
            </a:r>
            <a:endParaRPr lang="en-US" sz="1400" smtClean="0"/>
          </a:p>
        </p:txBody>
      </p:sp>
    </p:spTree>
    <p:extLst>
      <p:ext uri="{BB962C8B-B14F-4D97-AF65-F5344CB8AC3E}">
        <p14:creationId xmlns:p14="http://schemas.microsoft.com/office/powerpoint/2010/main" val="227871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Scope Types</a:t>
            </a:r>
            <a:endParaRPr lang="en-US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en-GB" sz="2000" smtClean="0"/>
              <a:t>Circuit Scopes</a:t>
            </a:r>
          </a:p>
          <a:p>
            <a:pPr marL="857250" lvl="2" indent="0">
              <a:buNone/>
            </a:pPr>
            <a:r>
              <a:rPr lang="en-GB" sz="1600" smtClean="0"/>
              <a:t>Local to a given circuit</a:t>
            </a:r>
          </a:p>
          <a:p>
            <a:pPr marL="857250" lvl="2" indent="0">
              <a:buNone/>
            </a:pPr>
            <a:r>
              <a:rPr lang="en-GB" sz="1600" smtClean="0"/>
              <a:t>Receivers do NOT flood on any other circuit</a:t>
            </a:r>
          </a:p>
          <a:p>
            <a:pPr marL="857250" lvl="2" indent="0">
              <a:buNone/>
            </a:pPr>
            <a:r>
              <a:rPr lang="en-GB" sz="1600" err="1" smtClean="0"/>
              <a:t>L1</a:t>
            </a:r>
            <a:r>
              <a:rPr lang="en-GB" sz="1600" smtClean="0"/>
              <a:t>/</a:t>
            </a:r>
            <a:r>
              <a:rPr lang="en-GB" sz="1600" err="1" smtClean="0"/>
              <a:t>L2</a:t>
            </a:r>
            <a:r>
              <a:rPr lang="en-GB" sz="1600" smtClean="0"/>
              <a:t> specific</a:t>
            </a:r>
          </a:p>
          <a:p>
            <a:pPr marL="857250" lvl="2" indent="0">
              <a:buNone/>
            </a:pPr>
            <a:endParaRPr lang="en-GB" sz="1600" smtClean="0"/>
          </a:p>
          <a:p>
            <a:pPr marL="457200" lvl="1" indent="0">
              <a:buNone/>
            </a:pPr>
            <a:r>
              <a:rPr lang="en-GB" sz="2000" err="1" smtClean="0"/>
              <a:t>L1</a:t>
            </a:r>
            <a:r>
              <a:rPr lang="en-GB" sz="2000" smtClean="0"/>
              <a:t>/</a:t>
            </a:r>
            <a:r>
              <a:rPr lang="en-GB" sz="2000" err="1" smtClean="0"/>
              <a:t>L2</a:t>
            </a:r>
            <a:r>
              <a:rPr lang="en-GB" sz="2000" smtClean="0"/>
              <a:t> Scope</a:t>
            </a:r>
          </a:p>
          <a:p>
            <a:pPr marL="857250" lvl="2" indent="0">
              <a:buNone/>
            </a:pPr>
            <a:r>
              <a:rPr lang="en-GB" sz="1600" smtClean="0"/>
              <a:t>Flooding domain identical to existing </a:t>
            </a:r>
            <a:r>
              <a:rPr lang="en-GB" sz="1600" err="1" smtClean="0"/>
              <a:t>L1</a:t>
            </a:r>
            <a:r>
              <a:rPr lang="en-GB" sz="1600" smtClean="0"/>
              <a:t>/</a:t>
            </a:r>
            <a:r>
              <a:rPr lang="en-GB" sz="1600" err="1" smtClean="0"/>
              <a:t>L2</a:t>
            </a:r>
            <a:r>
              <a:rPr lang="en-GB" sz="1600" smtClean="0"/>
              <a:t> </a:t>
            </a:r>
            <a:r>
              <a:rPr lang="en-GB" sz="1600" err="1" smtClean="0"/>
              <a:t>LSPs</a:t>
            </a:r>
            <a:endParaRPr lang="en-GB" sz="1600" smtClean="0"/>
          </a:p>
          <a:p>
            <a:pPr marL="857250" lvl="2" indent="0">
              <a:buNone/>
            </a:pPr>
            <a:endParaRPr lang="en-GB" sz="1600" smtClean="0"/>
          </a:p>
          <a:p>
            <a:pPr marL="457200" lvl="1" indent="0">
              <a:buNone/>
            </a:pPr>
            <a:r>
              <a:rPr lang="en-GB" sz="2000" smtClean="0"/>
              <a:t>Domain-wide Scope</a:t>
            </a:r>
          </a:p>
          <a:p>
            <a:pPr marL="857250" lvl="2" indent="0">
              <a:buNone/>
            </a:pPr>
            <a:r>
              <a:rPr lang="en-GB" sz="1600" smtClean="0"/>
              <a:t>Flooded on all circuits</a:t>
            </a:r>
          </a:p>
          <a:p>
            <a:pPr marL="857250" lvl="2" indent="0">
              <a:buNone/>
            </a:pPr>
            <a:r>
              <a:rPr lang="en-GB" sz="1600" smtClean="0"/>
              <a:t>Check reachability using Router ID </a:t>
            </a:r>
            <a:r>
              <a:rPr lang="en-GB" sz="1600" err="1" smtClean="0"/>
              <a:t>TLVs</a:t>
            </a:r>
            <a:endParaRPr lang="en-GB" sz="1600" smtClean="0"/>
          </a:p>
        </p:txBody>
      </p:sp>
      <p:sp>
        <p:nvSpPr>
          <p:cNvPr id="1536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pPr eaLnBrk="1" hangingPunct="1"/>
            <a:r>
              <a:rPr lang="en-US" sz="1400" smtClean="0"/>
              <a:t>86th IETF, Orlando, March 2013</a:t>
            </a:r>
            <a:endParaRPr lang="en-US" sz="1400" smtClean="0"/>
          </a:p>
        </p:txBody>
      </p:sp>
    </p:spTree>
    <p:extLst>
      <p:ext uri="{BB962C8B-B14F-4D97-AF65-F5344CB8AC3E}">
        <p14:creationId xmlns:p14="http://schemas.microsoft.com/office/powerpoint/2010/main" val="291565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2896</TotalTime>
  <Words>789</Words>
  <Application>Microsoft Office PowerPoint</Application>
  <PresentationFormat>On-screen Show (4:3)</PresentationFormat>
  <Paragraphs>226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Default Design</vt:lpstr>
      <vt:lpstr>Flooding Scope PDUs  draft-ginsberg-isis-fs-lsp-00.txt</vt:lpstr>
      <vt:lpstr>What Problems are being addressed</vt:lpstr>
      <vt:lpstr>Overview</vt:lpstr>
      <vt:lpstr>FS-LSP</vt:lpstr>
      <vt:lpstr>FS-CSNP</vt:lpstr>
      <vt:lpstr>FS-PSNP</vt:lpstr>
      <vt:lpstr>Announcing Supported Scopes </vt:lpstr>
      <vt:lpstr>Update Process Operation </vt:lpstr>
      <vt:lpstr>Scope Types</vt:lpstr>
      <vt:lpstr>Deployment Considerations </vt:lpstr>
    </vt:vector>
  </TitlesOfParts>
  <Company>IETF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isis route tags</dc:title>
  <dc:creator>Stefano Previdi</dc:creator>
  <cp:lastModifiedBy>Information Technology</cp:lastModifiedBy>
  <cp:revision>219</cp:revision>
  <dcterms:created xsi:type="dcterms:W3CDTF">2012-03-23T14:43:37Z</dcterms:created>
  <dcterms:modified xsi:type="dcterms:W3CDTF">2013-03-05T08:11:44Z</dcterms:modified>
</cp:coreProperties>
</file>