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308" r:id="rId3"/>
    <p:sldId id="291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20" r:id="rId15"/>
    <p:sldId id="321" r:id="rId16"/>
    <p:sldId id="322" r:id="rId17"/>
    <p:sldId id="323" r:id="rId18"/>
    <p:sldId id="324" r:id="rId19"/>
    <p:sldId id="325" r:id="rId20"/>
    <p:sldId id="328" r:id="rId21"/>
    <p:sldId id="32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FB48CE-F107-4A5C-98A2-D9DF2DB08B70}" type="datetime1">
              <a:rPr lang="en-US"/>
              <a:pPr/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30B578-5E51-4E5C-8A79-35C92B27A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81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B5517-1199-4AA9-9F57-29E3BDB64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6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061DC-BE64-4B31-834B-1BEE188171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4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FBD17-1709-44C6-8181-AC380B6ABB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0D97D-664C-4094-A18B-C6084A5CCC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0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41716-878C-48A1-89E2-C75D5E56AE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5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24C592-51EC-43F2-B0EC-6204BF85B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0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2AD7F-E2B5-4225-AB11-3893D96335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E0525-AE2F-42B3-9424-958AB8DC2C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7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6D1B7-8A96-4283-A4DD-96E0C055C7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0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6C135-2489-4CED-9D37-CA31CD6FD1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0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1A156-0461-4F58-94CD-BE65556435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3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313" y="6245225"/>
            <a:ext cx="3960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0292156-4508-4A44-BE81-754EB3A44A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r@cisco.com" TargetMode="External"/><Relationship Id="rId2" Type="http://schemas.openxmlformats.org/officeDocument/2006/relationships/hyperlink" Target="mailto:ginsberg@cisc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smtClean="0"/>
              <a:t>IS-IS Support for Unidirectional Links</a:t>
            </a:r>
            <a:br>
              <a:rPr lang="en-US" sz="3200" smtClean="0"/>
            </a:br>
            <a:r>
              <a:rPr lang="en-US" smtClean="0"/>
              <a:t> </a:t>
            </a:r>
            <a:r>
              <a:rPr lang="en-US" sz="2000" smtClean="0"/>
              <a:t>draft-ginsberg-isis-udl-00.txt</a:t>
            </a:r>
            <a:endParaRPr 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91000"/>
            <a:ext cx="6400800" cy="1752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000" smtClean="0"/>
              <a:t>Les Ginsberg (</a:t>
            </a:r>
            <a:r>
              <a:rPr lang="en-US" sz="2000" smtClean="0">
                <a:hlinkClick r:id="rId2"/>
              </a:rPr>
              <a:t>ginsberg@cisco.com</a:t>
            </a:r>
            <a:r>
              <a:rPr lang="en-US" sz="2000" smtClean="0"/>
              <a:t>)</a:t>
            </a:r>
          </a:p>
          <a:p>
            <a:pPr lvl="0" algn="l" eaLnBrk="1" hangingPunct="1">
              <a:lnSpc>
                <a:spcPct val="90000"/>
              </a:lnSpc>
            </a:pPr>
            <a:r>
              <a:rPr lang="en-US" sz="2000">
                <a:solidFill>
                  <a:srgbClr val="000000"/>
                </a:solidFill>
              </a:rPr>
              <a:t>Sina Mirtorabi(smirtora@cisco.com)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000" smtClean="0"/>
              <a:t>Stefano </a:t>
            </a:r>
            <a:r>
              <a:rPr lang="en-US" sz="2000"/>
              <a:t>Previdi (sprevidi@cisco.com)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000" smtClean="0"/>
              <a:t>Abhay Roy</a:t>
            </a:r>
            <a:r>
              <a:rPr lang="en-US" sz="2000"/>
              <a:t>(</a:t>
            </a:r>
            <a:r>
              <a:rPr lang="en-US" sz="2000" smtClean="0">
                <a:hlinkClick r:id="rId3"/>
              </a:rPr>
              <a:t>akr@cisco.com</a:t>
            </a:r>
            <a:r>
              <a:rPr lang="en-US" sz="20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Simple UDL Topology – Pt-Pt Adjacency Establishment w UDL in return path</a:t>
            </a:r>
          </a:p>
        </p:txBody>
      </p:sp>
      <p:sp>
        <p:nvSpPr>
          <p:cNvPr id="13315" name="Text Box 83"/>
          <p:cNvSpPr txBox="1">
            <a:spLocks noChangeArrowheads="1"/>
          </p:cNvSpPr>
          <p:nvPr/>
        </p:nvSpPr>
        <p:spPr bwMode="auto">
          <a:xfrm>
            <a:off x="3746500" y="1943100"/>
            <a:ext cx="49784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Init, Local Cid n)-&gt;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(State Init,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b="1">
                <a:solidFill>
                  <a:srgbClr val="D33111"/>
                </a:solidFill>
              </a:rPr>
              <a:t>UDL-LSP Propagated by B to T even when adjacency is in INIT state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UP, Local Cid n, Neighbor R, Neighbor Cid p)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(State UP,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CSNPs to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floods LSPDB to R (once)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grpSp>
        <p:nvGrpSpPr>
          <p:cNvPr id="13316" name="Group 87"/>
          <p:cNvGrpSpPr>
            <a:grpSpLocks/>
          </p:cNvGrpSpPr>
          <p:nvPr/>
        </p:nvGrpSpPr>
        <p:grpSpPr bwMode="auto">
          <a:xfrm>
            <a:off x="630238" y="1933460"/>
            <a:ext cx="2457451" cy="3583772"/>
            <a:chOff x="397" y="1072"/>
            <a:chExt cx="1548" cy="1259"/>
          </a:xfrm>
        </p:grpSpPr>
        <p:grpSp>
          <p:nvGrpSpPr>
            <p:cNvPr id="13317" name="Group 4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3374" name="Oval 5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5" name="Rectangle 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6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7" name="Oval 8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8" name="Freeform 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9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0" name="Freeform 1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1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2" name="Freeform 1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3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4" name="Freeform 1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5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6" name="Freeform 1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7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8" name="Freeform 1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9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0" name="Freeform 2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1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2" name="Freeform 2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3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4" name="Line 25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5" name="Line 26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18" name="Text Box 27"/>
            <p:cNvSpPr txBox="1">
              <a:spLocks noChangeArrowheads="1"/>
            </p:cNvSpPr>
            <p:nvPr/>
          </p:nvSpPr>
          <p:spPr bwMode="auto">
            <a:xfrm>
              <a:off x="1603" y="1072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3319" name="Text Box 29"/>
            <p:cNvSpPr txBox="1">
              <a:spLocks noChangeArrowheads="1"/>
            </p:cNvSpPr>
            <p:nvPr/>
          </p:nvSpPr>
          <p:spPr bwMode="auto">
            <a:xfrm>
              <a:off x="397" y="1087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3320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3352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3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4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5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6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7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8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9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0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1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2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3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4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5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6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7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8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9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0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1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2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3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1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3330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1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2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6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0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2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3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4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5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6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7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8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9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0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1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2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3323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3326" name="Text Box 81"/>
            <p:cNvSpPr txBox="1">
              <a:spLocks noChangeArrowheads="1"/>
            </p:cNvSpPr>
            <p:nvPr/>
          </p:nvSpPr>
          <p:spPr bwMode="auto">
            <a:xfrm>
              <a:off x="1136" y="1368"/>
              <a:ext cx="440" cy="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1200" b="1"/>
            </a:p>
          </p:txBody>
        </p:sp>
        <p:sp>
          <p:nvSpPr>
            <p:cNvPr id="13328" name="Line 85"/>
            <p:cNvSpPr>
              <a:spLocks noChangeShapeType="1"/>
            </p:cNvSpPr>
            <p:nvPr/>
          </p:nvSpPr>
          <p:spPr bwMode="auto">
            <a:xfrm flipH="1" flipV="1">
              <a:off x="736" y="1440"/>
              <a:ext cx="336" cy="464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3329" name="Line 86"/>
            <p:cNvSpPr>
              <a:spLocks noChangeShapeType="1"/>
            </p:cNvSpPr>
            <p:nvPr/>
          </p:nvSpPr>
          <p:spPr bwMode="auto">
            <a:xfrm>
              <a:off x="864" y="1360"/>
              <a:ext cx="69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2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336" y="198289"/>
            <a:ext cx="8229600" cy="1143000"/>
          </a:xfrm>
        </p:spPr>
        <p:txBody>
          <a:bodyPr/>
          <a:lstStyle/>
          <a:p>
            <a:r>
              <a:rPr lang="en-US" sz="2800" smtClean="0"/>
              <a:t>Simple UDL Topology –  LAN Adjacency Establishment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923928" y="1943100"/>
            <a:ext cx="4978400" cy="361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multicasts LAN-IIH (LANID T-n)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Rn sends UDL-LSP (LANID T-n, Local LAN Address]) and creates adjacency in Init state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UDL-LSPs Propagated by B to 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creates adjacency(s) in UP state, sends LAN-IIH (LANID T-n, LAN Address R1, LAN Address R2…)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Rn transition adjacency to UP state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CSNPs to LAN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floods LSPDB to LAN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grpSp>
        <p:nvGrpSpPr>
          <p:cNvPr id="14340" name="Group 5"/>
          <p:cNvGrpSpPr>
            <a:grpSpLocks/>
          </p:cNvGrpSpPr>
          <p:nvPr/>
        </p:nvGrpSpPr>
        <p:grpSpPr bwMode="auto">
          <a:xfrm flipH="1">
            <a:off x="1740687" y="1666149"/>
            <a:ext cx="611188" cy="342900"/>
            <a:chOff x="3630" y="2071"/>
            <a:chExt cx="398" cy="210"/>
          </a:xfrm>
        </p:grpSpPr>
        <p:sp>
          <p:nvSpPr>
            <p:cNvPr id="14426" name="Oval 6"/>
            <p:cNvSpPr>
              <a:spLocks noChangeArrowheads="1"/>
            </p:cNvSpPr>
            <p:nvPr/>
          </p:nvSpPr>
          <p:spPr bwMode="auto">
            <a:xfrm>
              <a:off x="3631" y="2161"/>
              <a:ext cx="391" cy="120"/>
            </a:xfrm>
            <a:prstGeom prst="ellipse">
              <a:avLst/>
            </a:prstGeom>
            <a:solidFill>
              <a:srgbClr val="0078AA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27" name="Rectangle 7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8" name="Rectangle 8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9" name="Oval 9"/>
            <p:cNvSpPr>
              <a:spLocks noChangeArrowheads="1"/>
            </p:cNvSpPr>
            <p:nvPr/>
          </p:nvSpPr>
          <p:spPr bwMode="auto">
            <a:xfrm>
              <a:off x="3631" y="2071"/>
              <a:ext cx="391" cy="121"/>
            </a:xfrm>
            <a:prstGeom prst="ellipse">
              <a:avLst/>
            </a:prstGeom>
            <a:solidFill>
              <a:srgbClr val="00B4FF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30" name="Freeform 10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1" name="Freeform 11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2" name="Freeform 12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3" name="Freeform 13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4" name="Freeform 14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5" name="Freeform 15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6" name="Freeform 16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7" name="Freeform 17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8" name="Freeform 18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9" name="Freeform 19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0" name="Freeform 20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" name="Freeform 21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" name="Freeform 22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3" name="Freeform 23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4" name="Freeform 24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" name="Freeform 25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" name="Line 26"/>
            <p:cNvSpPr>
              <a:spLocks noChangeShapeType="1"/>
            </p:cNvSpPr>
            <p:nvPr/>
          </p:nvSpPr>
          <p:spPr bwMode="auto">
            <a:xfrm>
              <a:off x="3630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" name="Line 27"/>
            <p:cNvSpPr>
              <a:spLocks noChangeShapeType="1"/>
            </p:cNvSpPr>
            <p:nvPr/>
          </p:nvSpPr>
          <p:spPr bwMode="auto">
            <a:xfrm>
              <a:off x="4027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2" name="Text Box 29"/>
          <p:cNvSpPr txBox="1">
            <a:spLocks noChangeArrowheads="1"/>
          </p:cNvSpPr>
          <p:nvPr/>
        </p:nvSpPr>
        <p:spPr bwMode="auto">
          <a:xfrm>
            <a:off x="1666432" y="1318486"/>
            <a:ext cx="7112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4357" name="Rectangle 120"/>
          <p:cNvSpPr>
            <a:spLocks noChangeArrowheads="1"/>
          </p:cNvSpPr>
          <p:nvPr/>
        </p:nvSpPr>
        <p:spPr bwMode="auto">
          <a:xfrm>
            <a:off x="0" y="1841500"/>
            <a:ext cx="914400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025" tIns="36512" rIns="73025" bIns="36512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15781" y="1896479"/>
            <a:ext cx="3530600" cy="4772882"/>
            <a:chOff x="406400" y="1884363"/>
            <a:chExt cx="2832100" cy="3721100"/>
          </a:xfrm>
        </p:grpSpPr>
        <p:sp>
          <p:nvSpPr>
            <p:cNvPr id="14341" name="Text Box 28"/>
            <p:cNvSpPr txBox="1">
              <a:spLocks noChangeArrowheads="1"/>
            </p:cNvSpPr>
            <p:nvPr/>
          </p:nvSpPr>
          <p:spPr bwMode="auto">
            <a:xfrm>
              <a:off x="406400" y="31877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R1</a:t>
              </a:r>
            </a:p>
          </p:txBody>
        </p:sp>
        <p:grpSp>
          <p:nvGrpSpPr>
            <p:cNvPr id="14343" name="Group 30"/>
            <p:cNvGrpSpPr>
              <a:grpSpLocks/>
            </p:cNvGrpSpPr>
            <p:nvPr/>
          </p:nvGrpSpPr>
          <p:grpSpPr bwMode="auto">
            <a:xfrm flipH="1">
              <a:off x="825500" y="3187700"/>
              <a:ext cx="611188" cy="342900"/>
              <a:chOff x="3630" y="2071"/>
              <a:chExt cx="398" cy="210"/>
            </a:xfrm>
          </p:grpSpPr>
          <p:sp>
            <p:nvSpPr>
              <p:cNvPr id="1440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44" name="Group 53"/>
            <p:cNvGrpSpPr>
              <a:grpSpLocks/>
            </p:cNvGrpSpPr>
            <p:nvPr/>
          </p:nvGrpSpPr>
          <p:grpSpPr bwMode="auto">
            <a:xfrm flipH="1">
              <a:off x="1574800" y="4787900"/>
              <a:ext cx="611188" cy="342900"/>
              <a:chOff x="3630" y="2071"/>
              <a:chExt cx="398" cy="210"/>
            </a:xfrm>
          </p:grpSpPr>
          <p:sp>
            <p:nvSpPr>
              <p:cNvPr id="1438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5" name="Text Box 76"/>
            <p:cNvSpPr txBox="1">
              <a:spLocks noChangeArrowheads="1"/>
            </p:cNvSpPr>
            <p:nvPr/>
          </p:nvSpPr>
          <p:spPr bwMode="auto">
            <a:xfrm>
              <a:off x="1549400" y="5257800"/>
              <a:ext cx="711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4346" name="Line 77"/>
            <p:cNvSpPr>
              <a:spLocks noChangeShapeType="1"/>
            </p:cNvSpPr>
            <p:nvPr/>
          </p:nvSpPr>
          <p:spPr bwMode="auto">
            <a:xfrm>
              <a:off x="1130300" y="3530600"/>
              <a:ext cx="571500" cy="1270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48" name="Line 80"/>
            <p:cNvSpPr>
              <a:spLocks noChangeShapeType="1"/>
            </p:cNvSpPr>
            <p:nvPr/>
          </p:nvSpPr>
          <p:spPr bwMode="auto">
            <a:xfrm flipH="1">
              <a:off x="1130300" y="2844800"/>
              <a:ext cx="165100" cy="3429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0" name="Line 83"/>
            <p:cNvSpPr>
              <a:spLocks noChangeShapeType="1"/>
            </p:cNvSpPr>
            <p:nvPr/>
          </p:nvSpPr>
          <p:spPr bwMode="auto">
            <a:xfrm>
              <a:off x="1803400" y="1981200"/>
              <a:ext cx="0" cy="5207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grpSp>
          <p:nvGrpSpPr>
            <p:cNvPr id="14351" name="Group 84"/>
            <p:cNvGrpSpPr>
              <a:grpSpLocks/>
            </p:cNvGrpSpPr>
            <p:nvPr/>
          </p:nvGrpSpPr>
          <p:grpSpPr bwMode="auto">
            <a:xfrm flipH="1">
              <a:off x="2146300" y="3225800"/>
              <a:ext cx="611188" cy="342900"/>
              <a:chOff x="3630" y="2071"/>
              <a:chExt cx="398" cy="210"/>
            </a:xfrm>
          </p:grpSpPr>
          <p:sp>
            <p:nvSpPr>
              <p:cNvPr id="14360" name="Oval 85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Rectangle 8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Rectangle 8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Oval 88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8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9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9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9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9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9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9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9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9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9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9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10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10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10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10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10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Line 105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Line 106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52" name="Text Box 107"/>
            <p:cNvSpPr txBox="1">
              <a:spLocks noChangeArrowheads="1"/>
            </p:cNvSpPr>
            <p:nvPr/>
          </p:nvSpPr>
          <p:spPr bwMode="auto">
            <a:xfrm>
              <a:off x="2781300" y="32131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R2</a:t>
              </a:r>
            </a:p>
          </p:txBody>
        </p:sp>
        <p:sp>
          <p:nvSpPr>
            <p:cNvPr id="14353" name="Text Box 109"/>
            <p:cNvSpPr txBox="1">
              <a:spLocks noChangeArrowheads="1"/>
            </p:cNvSpPr>
            <p:nvPr/>
          </p:nvSpPr>
          <p:spPr bwMode="auto">
            <a:xfrm>
              <a:off x="1054100" y="2476500"/>
              <a:ext cx="1511300" cy="3571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Splitter</a:t>
              </a:r>
            </a:p>
          </p:txBody>
        </p:sp>
        <p:sp>
          <p:nvSpPr>
            <p:cNvPr id="14354" name="Line 110"/>
            <p:cNvSpPr>
              <a:spLocks noChangeShapeType="1"/>
            </p:cNvSpPr>
            <p:nvPr/>
          </p:nvSpPr>
          <p:spPr bwMode="auto">
            <a:xfrm>
              <a:off x="2209800" y="2857500"/>
              <a:ext cx="228600" cy="3810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5" name="Line 111"/>
            <p:cNvSpPr>
              <a:spLocks noChangeShapeType="1"/>
            </p:cNvSpPr>
            <p:nvPr/>
          </p:nvSpPr>
          <p:spPr bwMode="auto">
            <a:xfrm flipH="1">
              <a:off x="1981200" y="3581400"/>
              <a:ext cx="431800" cy="12446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cxnSp>
          <p:nvCxnSpPr>
            <p:cNvPr id="14358" name="AutoShape 121"/>
            <p:cNvCxnSpPr>
              <a:cxnSpLocks noChangeShapeType="1"/>
              <a:stCxn id="14403" idx="1"/>
              <a:endCxn id="14357" idx="2"/>
            </p:cNvCxnSpPr>
            <p:nvPr/>
          </p:nvCxnSpPr>
          <p:spPr bwMode="auto">
            <a:xfrm rot="16200000" flipV="1">
              <a:off x="-558006" y="2899569"/>
              <a:ext cx="3149600" cy="1119188"/>
            </a:xfrm>
            <a:prstGeom prst="bentConnector3">
              <a:avLst>
                <a:gd name="adj1" fmla="val -407"/>
              </a:avLst>
            </a:prstGeom>
            <a:noFill/>
            <a:ln w="50800">
              <a:solidFill>
                <a:schemeClr val="tx1"/>
              </a:solidFill>
              <a:miter lim="800000"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59" name="AutoShape 122"/>
            <p:cNvCxnSpPr>
              <a:cxnSpLocks noChangeShapeType="1"/>
              <a:endCxn id="14447" idx="1"/>
            </p:cNvCxnSpPr>
            <p:nvPr/>
          </p:nvCxnSpPr>
          <p:spPr bwMode="auto">
            <a:xfrm flipV="1">
              <a:off x="457200" y="1897017"/>
              <a:ext cx="1092200" cy="23693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2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Adjacency Maintenance – P2P - Transmit Side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337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T sends periodic P2P-IIH (State UP, Local Cid n, Neighbor R, Neighbor Cid p)</a:t>
            </a:r>
          </a:p>
          <a:p>
            <a:pPr>
              <a:spcBef>
                <a:spcPct val="50000"/>
              </a:spcBef>
            </a:pPr>
            <a:r>
              <a:rPr lang="en-US" sz="1600"/>
              <a:t>T maintains adjacency with R so long as: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It has valid UDL-LSP from R with adjacency info (State UP,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T can calculate a return path from R to T which does NOT use the UDL circuit</a:t>
            </a:r>
          </a:p>
          <a:p>
            <a:pPr>
              <a:spcBef>
                <a:spcPct val="50000"/>
              </a:spcBef>
            </a:pPr>
            <a:r>
              <a:rPr lang="en-US" sz="1600"/>
              <a:t>Return path calculation is only required when a topology change occurs</a:t>
            </a:r>
          </a:p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677601" y="2045352"/>
            <a:ext cx="2427288" cy="4191960"/>
            <a:chOff x="416" y="1078"/>
            <a:chExt cx="1529" cy="1253"/>
          </a:xfrm>
        </p:grpSpPr>
        <p:grpSp>
          <p:nvGrpSpPr>
            <p:cNvPr id="15365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5422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3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4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5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6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7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8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9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0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1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2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3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4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5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6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7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8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9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0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1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2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3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6" name="Text Box 28"/>
            <p:cNvSpPr txBox="1">
              <a:spLocks noChangeArrowheads="1"/>
            </p:cNvSpPr>
            <p:nvPr/>
          </p:nvSpPr>
          <p:spPr bwMode="auto">
            <a:xfrm>
              <a:off x="1592" y="1078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5367" name="Text Box 29"/>
            <p:cNvSpPr txBox="1">
              <a:spLocks noChangeArrowheads="1"/>
            </p:cNvSpPr>
            <p:nvPr/>
          </p:nvSpPr>
          <p:spPr bwMode="auto">
            <a:xfrm>
              <a:off x="416" y="108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5368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5400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1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2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3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4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5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6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7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8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9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0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1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2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3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4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5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6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7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8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9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0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1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369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5378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9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0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1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2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3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4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5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6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7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8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9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0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1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2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3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4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5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6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7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8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9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70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71" name="Line 77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5372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5377" name="Line 83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3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Adjacency Maintenance – P2P - Receive Side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R maintains adjacency based on receipt of periodic P2P-IIH (State UP, Local Cid n, Neighbor R, Neighbor Cid p) as normal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603301" y="1685293"/>
            <a:ext cx="2478088" cy="4066906"/>
            <a:chOff x="384" y="1078"/>
            <a:chExt cx="1561" cy="1253"/>
          </a:xfrm>
        </p:grpSpPr>
        <p:grpSp>
          <p:nvGrpSpPr>
            <p:cNvPr id="16389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6446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8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9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0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1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2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3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4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5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7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8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9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1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6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7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0" name="Text Box 28"/>
            <p:cNvSpPr txBox="1">
              <a:spLocks noChangeArrowheads="1"/>
            </p:cNvSpPr>
            <p:nvPr/>
          </p:nvSpPr>
          <p:spPr bwMode="auto">
            <a:xfrm>
              <a:off x="1570" y="1078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6391" name="Text Box 29"/>
            <p:cNvSpPr txBox="1">
              <a:spLocks noChangeArrowheads="1"/>
            </p:cNvSpPr>
            <p:nvPr/>
          </p:nvSpPr>
          <p:spPr bwMode="auto">
            <a:xfrm>
              <a:off x="384" y="1078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6392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642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393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640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4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395" name="Line 77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396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401" name="Line 83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3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336" y="198289"/>
            <a:ext cx="8229600" cy="1143000"/>
          </a:xfrm>
        </p:spPr>
        <p:txBody>
          <a:bodyPr/>
          <a:lstStyle/>
          <a:p>
            <a:r>
              <a:rPr lang="en-US" sz="2800"/>
              <a:t>Adjacency Maintenance –  LAN –TX </a:t>
            </a:r>
            <a:r>
              <a:rPr lang="en-US" sz="2800" smtClean="0"/>
              <a:t>Side</a:t>
            </a:r>
          </a:p>
        </p:txBody>
      </p:sp>
      <p:grpSp>
        <p:nvGrpSpPr>
          <p:cNvPr id="14340" name="Group 5"/>
          <p:cNvGrpSpPr>
            <a:grpSpLocks/>
          </p:cNvGrpSpPr>
          <p:nvPr/>
        </p:nvGrpSpPr>
        <p:grpSpPr bwMode="auto">
          <a:xfrm flipH="1">
            <a:off x="1740687" y="1666149"/>
            <a:ext cx="611188" cy="342900"/>
            <a:chOff x="3630" y="2071"/>
            <a:chExt cx="398" cy="210"/>
          </a:xfrm>
        </p:grpSpPr>
        <p:sp>
          <p:nvSpPr>
            <p:cNvPr id="14426" name="Oval 6"/>
            <p:cNvSpPr>
              <a:spLocks noChangeArrowheads="1"/>
            </p:cNvSpPr>
            <p:nvPr/>
          </p:nvSpPr>
          <p:spPr bwMode="auto">
            <a:xfrm>
              <a:off x="3631" y="2161"/>
              <a:ext cx="391" cy="120"/>
            </a:xfrm>
            <a:prstGeom prst="ellipse">
              <a:avLst/>
            </a:prstGeom>
            <a:solidFill>
              <a:srgbClr val="0078AA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27" name="Rectangle 7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8" name="Rectangle 8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9" name="Oval 9"/>
            <p:cNvSpPr>
              <a:spLocks noChangeArrowheads="1"/>
            </p:cNvSpPr>
            <p:nvPr/>
          </p:nvSpPr>
          <p:spPr bwMode="auto">
            <a:xfrm>
              <a:off x="3631" y="2071"/>
              <a:ext cx="391" cy="121"/>
            </a:xfrm>
            <a:prstGeom prst="ellipse">
              <a:avLst/>
            </a:prstGeom>
            <a:solidFill>
              <a:srgbClr val="00B4FF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30" name="Freeform 10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1" name="Freeform 11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2" name="Freeform 12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3" name="Freeform 13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4" name="Freeform 14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5" name="Freeform 15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6" name="Freeform 16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7" name="Freeform 17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8" name="Freeform 18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9" name="Freeform 19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0" name="Freeform 20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" name="Freeform 21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" name="Freeform 22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3" name="Freeform 23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4" name="Freeform 24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" name="Freeform 25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" name="Line 26"/>
            <p:cNvSpPr>
              <a:spLocks noChangeShapeType="1"/>
            </p:cNvSpPr>
            <p:nvPr/>
          </p:nvSpPr>
          <p:spPr bwMode="auto">
            <a:xfrm>
              <a:off x="3630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" name="Line 27"/>
            <p:cNvSpPr>
              <a:spLocks noChangeShapeType="1"/>
            </p:cNvSpPr>
            <p:nvPr/>
          </p:nvSpPr>
          <p:spPr bwMode="auto">
            <a:xfrm>
              <a:off x="4027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2" name="Text Box 29"/>
          <p:cNvSpPr txBox="1">
            <a:spLocks noChangeArrowheads="1"/>
          </p:cNvSpPr>
          <p:nvPr/>
        </p:nvSpPr>
        <p:spPr bwMode="auto">
          <a:xfrm>
            <a:off x="1666432" y="1318486"/>
            <a:ext cx="7112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4357" name="Rectangle 120"/>
          <p:cNvSpPr>
            <a:spLocks noChangeArrowheads="1"/>
          </p:cNvSpPr>
          <p:nvPr/>
        </p:nvSpPr>
        <p:spPr bwMode="auto">
          <a:xfrm>
            <a:off x="0" y="1841500"/>
            <a:ext cx="914400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025" tIns="36512" rIns="73025" bIns="36512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15781" y="1896479"/>
            <a:ext cx="3530600" cy="4772882"/>
            <a:chOff x="406400" y="1884363"/>
            <a:chExt cx="2832100" cy="3721100"/>
          </a:xfrm>
        </p:grpSpPr>
        <p:sp>
          <p:nvSpPr>
            <p:cNvPr id="14341" name="Text Box 28"/>
            <p:cNvSpPr txBox="1">
              <a:spLocks noChangeArrowheads="1"/>
            </p:cNvSpPr>
            <p:nvPr/>
          </p:nvSpPr>
          <p:spPr bwMode="auto">
            <a:xfrm>
              <a:off x="406400" y="31877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R1</a:t>
              </a:r>
            </a:p>
          </p:txBody>
        </p:sp>
        <p:grpSp>
          <p:nvGrpSpPr>
            <p:cNvPr id="14343" name="Group 30"/>
            <p:cNvGrpSpPr>
              <a:grpSpLocks/>
            </p:cNvGrpSpPr>
            <p:nvPr/>
          </p:nvGrpSpPr>
          <p:grpSpPr bwMode="auto">
            <a:xfrm flipH="1">
              <a:off x="825500" y="3187700"/>
              <a:ext cx="611188" cy="342900"/>
              <a:chOff x="3630" y="2071"/>
              <a:chExt cx="398" cy="210"/>
            </a:xfrm>
          </p:grpSpPr>
          <p:sp>
            <p:nvSpPr>
              <p:cNvPr id="1440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44" name="Group 53"/>
            <p:cNvGrpSpPr>
              <a:grpSpLocks/>
            </p:cNvGrpSpPr>
            <p:nvPr/>
          </p:nvGrpSpPr>
          <p:grpSpPr bwMode="auto">
            <a:xfrm flipH="1">
              <a:off x="1574800" y="4787900"/>
              <a:ext cx="611188" cy="342900"/>
              <a:chOff x="3630" y="2071"/>
              <a:chExt cx="398" cy="210"/>
            </a:xfrm>
          </p:grpSpPr>
          <p:sp>
            <p:nvSpPr>
              <p:cNvPr id="1438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5" name="Text Box 76"/>
            <p:cNvSpPr txBox="1">
              <a:spLocks noChangeArrowheads="1"/>
            </p:cNvSpPr>
            <p:nvPr/>
          </p:nvSpPr>
          <p:spPr bwMode="auto">
            <a:xfrm>
              <a:off x="1549400" y="5257800"/>
              <a:ext cx="711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4346" name="Line 77"/>
            <p:cNvSpPr>
              <a:spLocks noChangeShapeType="1"/>
            </p:cNvSpPr>
            <p:nvPr/>
          </p:nvSpPr>
          <p:spPr bwMode="auto">
            <a:xfrm>
              <a:off x="1130300" y="3530600"/>
              <a:ext cx="571500" cy="1270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48" name="Line 80"/>
            <p:cNvSpPr>
              <a:spLocks noChangeShapeType="1"/>
            </p:cNvSpPr>
            <p:nvPr/>
          </p:nvSpPr>
          <p:spPr bwMode="auto">
            <a:xfrm flipH="1">
              <a:off x="1130300" y="2844800"/>
              <a:ext cx="165100" cy="3429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0" name="Line 83"/>
            <p:cNvSpPr>
              <a:spLocks noChangeShapeType="1"/>
            </p:cNvSpPr>
            <p:nvPr/>
          </p:nvSpPr>
          <p:spPr bwMode="auto">
            <a:xfrm>
              <a:off x="1803400" y="1981200"/>
              <a:ext cx="0" cy="5207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grpSp>
          <p:nvGrpSpPr>
            <p:cNvPr id="14351" name="Group 84"/>
            <p:cNvGrpSpPr>
              <a:grpSpLocks/>
            </p:cNvGrpSpPr>
            <p:nvPr/>
          </p:nvGrpSpPr>
          <p:grpSpPr bwMode="auto">
            <a:xfrm flipH="1">
              <a:off x="2146300" y="3225800"/>
              <a:ext cx="611188" cy="342900"/>
              <a:chOff x="3630" y="2071"/>
              <a:chExt cx="398" cy="210"/>
            </a:xfrm>
          </p:grpSpPr>
          <p:sp>
            <p:nvSpPr>
              <p:cNvPr id="14360" name="Oval 85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Rectangle 8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Rectangle 8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Oval 88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8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9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9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9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9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9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9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9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9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9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9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10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10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10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10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10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Line 105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Line 106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52" name="Text Box 107"/>
            <p:cNvSpPr txBox="1">
              <a:spLocks noChangeArrowheads="1"/>
            </p:cNvSpPr>
            <p:nvPr/>
          </p:nvSpPr>
          <p:spPr bwMode="auto">
            <a:xfrm>
              <a:off x="2781300" y="32131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R2</a:t>
              </a:r>
            </a:p>
          </p:txBody>
        </p:sp>
        <p:sp>
          <p:nvSpPr>
            <p:cNvPr id="14353" name="Text Box 109"/>
            <p:cNvSpPr txBox="1">
              <a:spLocks noChangeArrowheads="1"/>
            </p:cNvSpPr>
            <p:nvPr/>
          </p:nvSpPr>
          <p:spPr bwMode="auto">
            <a:xfrm>
              <a:off x="1054100" y="2476500"/>
              <a:ext cx="1511300" cy="3571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Splitter</a:t>
              </a:r>
            </a:p>
          </p:txBody>
        </p:sp>
        <p:sp>
          <p:nvSpPr>
            <p:cNvPr id="14354" name="Line 110"/>
            <p:cNvSpPr>
              <a:spLocks noChangeShapeType="1"/>
            </p:cNvSpPr>
            <p:nvPr/>
          </p:nvSpPr>
          <p:spPr bwMode="auto">
            <a:xfrm>
              <a:off x="2209800" y="2857500"/>
              <a:ext cx="228600" cy="3810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5" name="Line 111"/>
            <p:cNvSpPr>
              <a:spLocks noChangeShapeType="1"/>
            </p:cNvSpPr>
            <p:nvPr/>
          </p:nvSpPr>
          <p:spPr bwMode="auto">
            <a:xfrm flipH="1">
              <a:off x="1981200" y="3581400"/>
              <a:ext cx="431800" cy="12446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cxnSp>
          <p:nvCxnSpPr>
            <p:cNvPr id="14358" name="AutoShape 121"/>
            <p:cNvCxnSpPr>
              <a:cxnSpLocks noChangeShapeType="1"/>
              <a:stCxn id="14403" idx="1"/>
              <a:endCxn id="14357" idx="2"/>
            </p:cNvCxnSpPr>
            <p:nvPr/>
          </p:nvCxnSpPr>
          <p:spPr bwMode="auto">
            <a:xfrm rot="16200000" flipV="1">
              <a:off x="-558006" y="2899569"/>
              <a:ext cx="3149600" cy="1119188"/>
            </a:xfrm>
            <a:prstGeom prst="bentConnector3">
              <a:avLst>
                <a:gd name="adj1" fmla="val -407"/>
              </a:avLst>
            </a:prstGeom>
            <a:noFill/>
            <a:ln w="50800">
              <a:solidFill>
                <a:schemeClr val="tx1"/>
              </a:solidFill>
              <a:miter lim="800000"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59" name="AutoShape 122"/>
            <p:cNvCxnSpPr>
              <a:cxnSpLocks noChangeShapeType="1"/>
              <a:endCxn id="14447" idx="1"/>
            </p:cNvCxnSpPr>
            <p:nvPr/>
          </p:nvCxnSpPr>
          <p:spPr bwMode="auto">
            <a:xfrm flipV="1">
              <a:off x="457200" y="1897017"/>
              <a:ext cx="1092200" cy="23693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0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337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/>
              <a:t>T sends periodic LAN-IIH (LANID T-n, LAN Address R1, R2…)</a:t>
            </a:r>
          </a:p>
          <a:p>
            <a:endParaRPr lang="en-US" sz="1600"/>
          </a:p>
          <a:p>
            <a:r>
              <a:rPr lang="en-US" sz="1600"/>
              <a:t>T maintains adjacency with Rn so long as:</a:t>
            </a:r>
          </a:p>
          <a:p>
            <a:pPr>
              <a:buFontTx/>
              <a:buChar char="•"/>
            </a:pPr>
            <a:endParaRPr lang="en-US" sz="1600"/>
          </a:p>
          <a:p>
            <a:pPr lvl="1">
              <a:buFontTx/>
              <a:buChar char="•"/>
            </a:pPr>
            <a:r>
              <a:rPr lang="en-US" sz="1600"/>
              <a:t>It has valid UDL-LSP from Rn with adjacency info (LANID T-n, Local LAN address Rn)</a:t>
            </a:r>
          </a:p>
          <a:p>
            <a:pPr lvl="1">
              <a:buFontTx/>
              <a:buChar char="•"/>
            </a:pPr>
            <a:r>
              <a:rPr lang="en-US" sz="1600"/>
              <a:t>T can calculate a return path from Rn to T which does NOT use the UDL circuit</a:t>
            </a:r>
          </a:p>
          <a:p>
            <a:pPr lvl="1">
              <a:buFontTx/>
              <a:buChar char="•"/>
            </a:pPr>
            <a:endParaRPr lang="en-US" sz="1600"/>
          </a:p>
          <a:p>
            <a:r>
              <a:rPr lang="en-US" sz="1600"/>
              <a:t>Return path calculation is only required when a topology change occurs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9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336" y="198289"/>
            <a:ext cx="8229600" cy="1143000"/>
          </a:xfrm>
        </p:spPr>
        <p:txBody>
          <a:bodyPr/>
          <a:lstStyle/>
          <a:p>
            <a:r>
              <a:rPr lang="en-US" sz="2800"/>
              <a:t>Adjacency Maintenance –  LAN </a:t>
            </a:r>
            <a:r>
              <a:rPr lang="en-US" sz="2800" smtClean="0"/>
              <a:t>–RX Side</a:t>
            </a:r>
          </a:p>
        </p:txBody>
      </p:sp>
      <p:grpSp>
        <p:nvGrpSpPr>
          <p:cNvPr id="14340" name="Group 5"/>
          <p:cNvGrpSpPr>
            <a:grpSpLocks/>
          </p:cNvGrpSpPr>
          <p:nvPr/>
        </p:nvGrpSpPr>
        <p:grpSpPr bwMode="auto">
          <a:xfrm flipH="1">
            <a:off x="1740687" y="1666149"/>
            <a:ext cx="611188" cy="342900"/>
            <a:chOff x="3630" y="2071"/>
            <a:chExt cx="398" cy="210"/>
          </a:xfrm>
        </p:grpSpPr>
        <p:sp>
          <p:nvSpPr>
            <p:cNvPr id="14426" name="Oval 6"/>
            <p:cNvSpPr>
              <a:spLocks noChangeArrowheads="1"/>
            </p:cNvSpPr>
            <p:nvPr/>
          </p:nvSpPr>
          <p:spPr bwMode="auto">
            <a:xfrm>
              <a:off x="3631" y="2161"/>
              <a:ext cx="391" cy="120"/>
            </a:xfrm>
            <a:prstGeom prst="ellipse">
              <a:avLst/>
            </a:prstGeom>
            <a:solidFill>
              <a:srgbClr val="0078AA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27" name="Rectangle 7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8" name="Rectangle 8"/>
            <p:cNvSpPr>
              <a:spLocks noChangeArrowheads="1"/>
            </p:cNvSpPr>
            <p:nvPr/>
          </p:nvSpPr>
          <p:spPr bwMode="auto">
            <a:xfrm>
              <a:off x="3630" y="2135"/>
              <a:ext cx="397" cy="90"/>
            </a:xfrm>
            <a:prstGeom prst="rect">
              <a:avLst/>
            </a:prstGeom>
            <a:solidFill>
              <a:srgbClr val="0078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9" name="Oval 9"/>
            <p:cNvSpPr>
              <a:spLocks noChangeArrowheads="1"/>
            </p:cNvSpPr>
            <p:nvPr/>
          </p:nvSpPr>
          <p:spPr bwMode="auto">
            <a:xfrm>
              <a:off x="3631" y="2071"/>
              <a:ext cx="391" cy="121"/>
            </a:xfrm>
            <a:prstGeom prst="ellipse">
              <a:avLst/>
            </a:prstGeom>
            <a:solidFill>
              <a:srgbClr val="00B4FF"/>
            </a:solidFill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30" name="Freeform 10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1" name="Freeform 11"/>
            <p:cNvSpPr>
              <a:spLocks/>
            </p:cNvSpPr>
            <p:nvPr/>
          </p:nvSpPr>
          <p:spPr bwMode="auto">
            <a:xfrm>
              <a:off x="3833" y="2088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99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1 w 131"/>
                <a:gd name="T11" fmla="*/ 0 h 40"/>
                <a:gd name="T12" fmla="*/ 65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99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1" y="0"/>
                  </a:lnTo>
                  <a:lnTo>
                    <a:pt x="65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2" name="Freeform 12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3" name="Freeform 13"/>
            <p:cNvSpPr>
              <a:spLocks/>
            </p:cNvSpPr>
            <p:nvPr/>
          </p:nvSpPr>
          <p:spPr bwMode="auto">
            <a:xfrm>
              <a:off x="3691" y="2135"/>
              <a:ext cx="130" cy="43"/>
            </a:xfrm>
            <a:custGeom>
              <a:avLst/>
              <a:gdLst>
                <a:gd name="T0" fmla="*/ 130 w 130"/>
                <a:gd name="T1" fmla="*/ 9 h 43"/>
                <a:gd name="T2" fmla="*/ 101 w 130"/>
                <a:gd name="T3" fmla="*/ 0 h 43"/>
                <a:gd name="T4" fmla="*/ 33 w 130"/>
                <a:gd name="T5" fmla="*/ 27 h 43"/>
                <a:gd name="T6" fmla="*/ 0 w 130"/>
                <a:gd name="T7" fmla="*/ 18 h 43"/>
                <a:gd name="T8" fmla="*/ 16 w 130"/>
                <a:gd name="T9" fmla="*/ 43 h 43"/>
                <a:gd name="T10" fmla="*/ 101 w 130"/>
                <a:gd name="T11" fmla="*/ 43 h 43"/>
                <a:gd name="T12" fmla="*/ 65 w 130"/>
                <a:gd name="T13" fmla="*/ 33 h 43"/>
                <a:gd name="T14" fmla="*/ 130 w 130"/>
                <a:gd name="T15" fmla="*/ 9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3">
                  <a:moveTo>
                    <a:pt x="130" y="9"/>
                  </a:moveTo>
                  <a:lnTo>
                    <a:pt x="101" y="0"/>
                  </a:lnTo>
                  <a:lnTo>
                    <a:pt x="33" y="27"/>
                  </a:lnTo>
                  <a:lnTo>
                    <a:pt x="0" y="18"/>
                  </a:lnTo>
                  <a:lnTo>
                    <a:pt x="16" y="43"/>
                  </a:lnTo>
                  <a:lnTo>
                    <a:pt x="101" y="43"/>
                  </a:lnTo>
                  <a:lnTo>
                    <a:pt x="65" y="33"/>
                  </a:lnTo>
                  <a:lnTo>
                    <a:pt x="13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4" name="Freeform 14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5" name="Freeform 15"/>
            <p:cNvSpPr>
              <a:spLocks/>
            </p:cNvSpPr>
            <p:nvPr/>
          </p:nvSpPr>
          <p:spPr bwMode="auto">
            <a:xfrm>
              <a:off x="3697" y="2086"/>
              <a:ext cx="131" cy="40"/>
            </a:xfrm>
            <a:custGeom>
              <a:avLst/>
              <a:gdLst>
                <a:gd name="T0" fmla="*/ 0 w 131"/>
                <a:gd name="T1" fmla="*/ 9 h 40"/>
                <a:gd name="T2" fmla="*/ 30 w 131"/>
                <a:gd name="T3" fmla="*/ 0 h 40"/>
                <a:gd name="T4" fmla="*/ 100 w 131"/>
                <a:gd name="T5" fmla="*/ 24 h 40"/>
                <a:gd name="T6" fmla="*/ 131 w 131"/>
                <a:gd name="T7" fmla="*/ 18 h 40"/>
                <a:gd name="T8" fmla="*/ 115 w 131"/>
                <a:gd name="T9" fmla="*/ 40 h 40"/>
                <a:gd name="T10" fmla="*/ 32 w 131"/>
                <a:gd name="T11" fmla="*/ 40 h 40"/>
                <a:gd name="T12" fmla="*/ 66 w 131"/>
                <a:gd name="T13" fmla="*/ 34 h 40"/>
                <a:gd name="T14" fmla="*/ 0 w 131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9"/>
                  </a:moveTo>
                  <a:lnTo>
                    <a:pt x="30" y="0"/>
                  </a:lnTo>
                  <a:lnTo>
                    <a:pt x="100" y="24"/>
                  </a:lnTo>
                  <a:lnTo>
                    <a:pt x="131" y="18"/>
                  </a:lnTo>
                  <a:lnTo>
                    <a:pt x="115" y="40"/>
                  </a:lnTo>
                  <a:lnTo>
                    <a:pt x="32" y="40"/>
                  </a:lnTo>
                  <a:lnTo>
                    <a:pt x="66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6" name="Freeform 16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7" name="Freeform 17"/>
            <p:cNvSpPr>
              <a:spLocks/>
            </p:cNvSpPr>
            <p:nvPr/>
          </p:nvSpPr>
          <p:spPr bwMode="auto">
            <a:xfrm>
              <a:off x="3828" y="2140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2 w 130"/>
                <a:gd name="T3" fmla="*/ 40 h 40"/>
                <a:gd name="T4" fmla="*/ 34 w 130"/>
                <a:gd name="T5" fmla="*/ 13 h 40"/>
                <a:gd name="T6" fmla="*/ 0 w 130"/>
                <a:gd name="T7" fmla="*/ 22 h 40"/>
                <a:gd name="T8" fmla="*/ 17 w 130"/>
                <a:gd name="T9" fmla="*/ 0 h 40"/>
                <a:gd name="T10" fmla="*/ 102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2" y="40"/>
                  </a:lnTo>
                  <a:lnTo>
                    <a:pt x="34" y="13"/>
                  </a:lnTo>
                  <a:lnTo>
                    <a:pt x="0" y="22"/>
                  </a:lnTo>
                  <a:lnTo>
                    <a:pt x="17" y="0"/>
                  </a:lnTo>
                  <a:lnTo>
                    <a:pt x="102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8" name="Freeform 18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39" name="Freeform 19"/>
            <p:cNvSpPr>
              <a:spLocks/>
            </p:cNvSpPr>
            <p:nvPr/>
          </p:nvSpPr>
          <p:spPr bwMode="auto">
            <a:xfrm>
              <a:off x="3835" y="2090"/>
              <a:ext cx="131" cy="40"/>
            </a:xfrm>
            <a:custGeom>
              <a:avLst/>
              <a:gdLst>
                <a:gd name="T0" fmla="*/ 0 w 131"/>
                <a:gd name="T1" fmla="*/ 32 h 40"/>
                <a:gd name="T2" fmla="*/ 29 w 131"/>
                <a:gd name="T3" fmla="*/ 40 h 40"/>
                <a:gd name="T4" fmla="*/ 100 w 131"/>
                <a:gd name="T5" fmla="*/ 14 h 40"/>
                <a:gd name="T6" fmla="*/ 131 w 131"/>
                <a:gd name="T7" fmla="*/ 22 h 40"/>
                <a:gd name="T8" fmla="*/ 114 w 131"/>
                <a:gd name="T9" fmla="*/ 0 h 40"/>
                <a:gd name="T10" fmla="*/ 32 w 131"/>
                <a:gd name="T11" fmla="*/ 0 h 40"/>
                <a:gd name="T12" fmla="*/ 66 w 131"/>
                <a:gd name="T13" fmla="*/ 7 h 40"/>
                <a:gd name="T14" fmla="*/ 0 w 131"/>
                <a:gd name="T15" fmla="*/ 32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0">
                  <a:moveTo>
                    <a:pt x="0" y="32"/>
                  </a:moveTo>
                  <a:lnTo>
                    <a:pt x="29" y="40"/>
                  </a:lnTo>
                  <a:lnTo>
                    <a:pt x="100" y="14"/>
                  </a:lnTo>
                  <a:lnTo>
                    <a:pt x="131" y="22"/>
                  </a:lnTo>
                  <a:lnTo>
                    <a:pt x="114" y="0"/>
                  </a:lnTo>
                  <a:lnTo>
                    <a:pt x="32" y="0"/>
                  </a:lnTo>
                  <a:lnTo>
                    <a:pt x="66" y="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0" name="Freeform 20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" name="Freeform 21"/>
            <p:cNvSpPr>
              <a:spLocks/>
            </p:cNvSpPr>
            <p:nvPr/>
          </p:nvSpPr>
          <p:spPr bwMode="auto">
            <a:xfrm>
              <a:off x="3693" y="2138"/>
              <a:ext cx="131" cy="42"/>
            </a:xfrm>
            <a:custGeom>
              <a:avLst/>
              <a:gdLst>
                <a:gd name="T0" fmla="*/ 131 w 131"/>
                <a:gd name="T1" fmla="*/ 8 h 42"/>
                <a:gd name="T2" fmla="*/ 102 w 131"/>
                <a:gd name="T3" fmla="*/ 0 h 42"/>
                <a:gd name="T4" fmla="*/ 34 w 131"/>
                <a:gd name="T5" fmla="*/ 26 h 42"/>
                <a:gd name="T6" fmla="*/ 0 w 131"/>
                <a:gd name="T7" fmla="*/ 17 h 42"/>
                <a:gd name="T8" fmla="*/ 17 w 131"/>
                <a:gd name="T9" fmla="*/ 42 h 42"/>
                <a:gd name="T10" fmla="*/ 102 w 131"/>
                <a:gd name="T11" fmla="*/ 42 h 42"/>
                <a:gd name="T12" fmla="*/ 65 w 131"/>
                <a:gd name="T13" fmla="*/ 33 h 42"/>
                <a:gd name="T14" fmla="*/ 131 w 131"/>
                <a:gd name="T15" fmla="*/ 8 h 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" h="42">
                  <a:moveTo>
                    <a:pt x="131" y="8"/>
                  </a:moveTo>
                  <a:lnTo>
                    <a:pt x="102" y="0"/>
                  </a:lnTo>
                  <a:lnTo>
                    <a:pt x="34" y="26"/>
                  </a:lnTo>
                  <a:lnTo>
                    <a:pt x="0" y="17"/>
                  </a:lnTo>
                  <a:lnTo>
                    <a:pt x="17" y="42"/>
                  </a:lnTo>
                  <a:lnTo>
                    <a:pt x="102" y="42"/>
                  </a:lnTo>
                  <a:lnTo>
                    <a:pt x="65" y="33"/>
                  </a:lnTo>
                  <a:lnTo>
                    <a:pt x="131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" name="Freeform 22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3" name="Freeform 23"/>
            <p:cNvSpPr>
              <a:spLocks/>
            </p:cNvSpPr>
            <p:nvPr/>
          </p:nvSpPr>
          <p:spPr bwMode="auto">
            <a:xfrm>
              <a:off x="3701" y="2088"/>
              <a:ext cx="130" cy="40"/>
            </a:xfrm>
            <a:custGeom>
              <a:avLst/>
              <a:gdLst>
                <a:gd name="T0" fmla="*/ 0 w 130"/>
                <a:gd name="T1" fmla="*/ 9 h 40"/>
                <a:gd name="T2" fmla="*/ 28 w 130"/>
                <a:gd name="T3" fmla="*/ 0 h 40"/>
                <a:gd name="T4" fmla="*/ 98 w 130"/>
                <a:gd name="T5" fmla="*/ 24 h 40"/>
                <a:gd name="T6" fmla="*/ 130 w 130"/>
                <a:gd name="T7" fmla="*/ 18 h 40"/>
                <a:gd name="T8" fmla="*/ 113 w 130"/>
                <a:gd name="T9" fmla="*/ 40 h 40"/>
                <a:gd name="T10" fmla="*/ 31 w 130"/>
                <a:gd name="T11" fmla="*/ 40 h 40"/>
                <a:gd name="T12" fmla="*/ 65 w 130"/>
                <a:gd name="T13" fmla="*/ 34 h 40"/>
                <a:gd name="T14" fmla="*/ 0 w 130"/>
                <a:gd name="T15" fmla="*/ 9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0" y="9"/>
                  </a:moveTo>
                  <a:lnTo>
                    <a:pt x="28" y="0"/>
                  </a:lnTo>
                  <a:lnTo>
                    <a:pt x="98" y="24"/>
                  </a:lnTo>
                  <a:lnTo>
                    <a:pt x="130" y="18"/>
                  </a:lnTo>
                  <a:lnTo>
                    <a:pt x="113" y="40"/>
                  </a:lnTo>
                  <a:lnTo>
                    <a:pt x="31" y="40"/>
                  </a:lnTo>
                  <a:lnTo>
                    <a:pt x="65" y="3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4" name="Freeform 24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5" name="Freeform 25"/>
            <p:cNvSpPr>
              <a:spLocks/>
            </p:cNvSpPr>
            <p:nvPr/>
          </p:nvSpPr>
          <p:spPr bwMode="auto">
            <a:xfrm>
              <a:off x="3831" y="2142"/>
              <a:ext cx="130" cy="40"/>
            </a:xfrm>
            <a:custGeom>
              <a:avLst/>
              <a:gdLst>
                <a:gd name="T0" fmla="*/ 130 w 130"/>
                <a:gd name="T1" fmla="*/ 31 h 40"/>
                <a:gd name="T2" fmla="*/ 101 w 130"/>
                <a:gd name="T3" fmla="*/ 40 h 40"/>
                <a:gd name="T4" fmla="*/ 33 w 130"/>
                <a:gd name="T5" fmla="*/ 13 h 40"/>
                <a:gd name="T6" fmla="*/ 0 w 130"/>
                <a:gd name="T7" fmla="*/ 22 h 40"/>
                <a:gd name="T8" fmla="*/ 16 w 130"/>
                <a:gd name="T9" fmla="*/ 0 h 40"/>
                <a:gd name="T10" fmla="*/ 101 w 130"/>
                <a:gd name="T11" fmla="*/ 0 h 40"/>
                <a:gd name="T12" fmla="*/ 65 w 130"/>
                <a:gd name="T13" fmla="*/ 6 h 40"/>
                <a:gd name="T14" fmla="*/ 130 w 130"/>
                <a:gd name="T15" fmla="*/ 31 h 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0" h="40">
                  <a:moveTo>
                    <a:pt x="130" y="31"/>
                  </a:moveTo>
                  <a:lnTo>
                    <a:pt x="101" y="40"/>
                  </a:lnTo>
                  <a:lnTo>
                    <a:pt x="33" y="13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101" y="0"/>
                  </a:lnTo>
                  <a:lnTo>
                    <a:pt x="65" y="6"/>
                  </a:lnTo>
                  <a:lnTo>
                    <a:pt x="130" y="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6" name="Line 26"/>
            <p:cNvSpPr>
              <a:spLocks noChangeShapeType="1"/>
            </p:cNvSpPr>
            <p:nvPr/>
          </p:nvSpPr>
          <p:spPr bwMode="auto">
            <a:xfrm>
              <a:off x="3630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7" name="Line 27"/>
            <p:cNvSpPr>
              <a:spLocks noChangeShapeType="1"/>
            </p:cNvSpPr>
            <p:nvPr/>
          </p:nvSpPr>
          <p:spPr bwMode="auto">
            <a:xfrm>
              <a:off x="4027" y="2133"/>
              <a:ext cx="1" cy="89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2" name="Text Box 29"/>
          <p:cNvSpPr txBox="1">
            <a:spLocks noChangeArrowheads="1"/>
          </p:cNvSpPr>
          <p:nvPr/>
        </p:nvSpPr>
        <p:spPr bwMode="auto">
          <a:xfrm>
            <a:off x="1666432" y="1318486"/>
            <a:ext cx="7112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14357" name="Rectangle 120"/>
          <p:cNvSpPr>
            <a:spLocks noChangeArrowheads="1"/>
          </p:cNvSpPr>
          <p:nvPr/>
        </p:nvSpPr>
        <p:spPr bwMode="auto">
          <a:xfrm>
            <a:off x="0" y="1841500"/>
            <a:ext cx="914400" cy="4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025" tIns="36512" rIns="73025" bIns="36512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15781" y="1896479"/>
            <a:ext cx="3530600" cy="4772882"/>
            <a:chOff x="406400" y="1884363"/>
            <a:chExt cx="2832100" cy="3721100"/>
          </a:xfrm>
        </p:grpSpPr>
        <p:sp>
          <p:nvSpPr>
            <p:cNvPr id="14341" name="Text Box 28"/>
            <p:cNvSpPr txBox="1">
              <a:spLocks noChangeArrowheads="1"/>
            </p:cNvSpPr>
            <p:nvPr/>
          </p:nvSpPr>
          <p:spPr bwMode="auto">
            <a:xfrm>
              <a:off x="406400" y="31877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R1</a:t>
              </a:r>
            </a:p>
          </p:txBody>
        </p:sp>
        <p:grpSp>
          <p:nvGrpSpPr>
            <p:cNvPr id="14343" name="Group 30"/>
            <p:cNvGrpSpPr>
              <a:grpSpLocks/>
            </p:cNvGrpSpPr>
            <p:nvPr/>
          </p:nvGrpSpPr>
          <p:grpSpPr bwMode="auto">
            <a:xfrm flipH="1">
              <a:off x="825500" y="3187700"/>
              <a:ext cx="611188" cy="342900"/>
              <a:chOff x="3630" y="2071"/>
              <a:chExt cx="398" cy="210"/>
            </a:xfrm>
          </p:grpSpPr>
          <p:sp>
            <p:nvSpPr>
              <p:cNvPr id="1440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44" name="Group 53"/>
            <p:cNvGrpSpPr>
              <a:grpSpLocks/>
            </p:cNvGrpSpPr>
            <p:nvPr/>
          </p:nvGrpSpPr>
          <p:grpSpPr bwMode="auto">
            <a:xfrm flipH="1">
              <a:off x="1574800" y="4787900"/>
              <a:ext cx="611188" cy="342900"/>
              <a:chOff x="3630" y="2071"/>
              <a:chExt cx="398" cy="210"/>
            </a:xfrm>
          </p:grpSpPr>
          <p:sp>
            <p:nvSpPr>
              <p:cNvPr id="1438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5" name="Text Box 76"/>
            <p:cNvSpPr txBox="1">
              <a:spLocks noChangeArrowheads="1"/>
            </p:cNvSpPr>
            <p:nvPr/>
          </p:nvSpPr>
          <p:spPr bwMode="auto">
            <a:xfrm>
              <a:off x="1549400" y="5257800"/>
              <a:ext cx="711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4346" name="Line 77"/>
            <p:cNvSpPr>
              <a:spLocks noChangeShapeType="1"/>
            </p:cNvSpPr>
            <p:nvPr/>
          </p:nvSpPr>
          <p:spPr bwMode="auto">
            <a:xfrm>
              <a:off x="1130300" y="3530600"/>
              <a:ext cx="571500" cy="1270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48" name="Line 80"/>
            <p:cNvSpPr>
              <a:spLocks noChangeShapeType="1"/>
            </p:cNvSpPr>
            <p:nvPr/>
          </p:nvSpPr>
          <p:spPr bwMode="auto">
            <a:xfrm flipH="1">
              <a:off x="1130300" y="2844800"/>
              <a:ext cx="165100" cy="3429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0" name="Line 83"/>
            <p:cNvSpPr>
              <a:spLocks noChangeShapeType="1"/>
            </p:cNvSpPr>
            <p:nvPr/>
          </p:nvSpPr>
          <p:spPr bwMode="auto">
            <a:xfrm>
              <a:off x="1803400" y="1981200"/>
              <a:ext cx="0" cy="5207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grpSp>
          <p:nvGrpSpPr>
            <p:cNvPr id="14351" name="Group 84"/>
            <p:cNvGrpSpPr>
              <a:grpSpLocks/>
            </p:cNvGrpSpPr>
            <p:nvPr/>
          </p:nvGrpSpPr>
          <p:grpSpPr bwMode="auto">
            <a:xfrm flipH="1">
              <a:off x="2146300" y="3225800"/>
              <a:ext cx="611188" cy="342900"/>
              <a:chOff x="3630" y="2071"/>
              <a:chExt cx="398" cy="210"/>
            </a:xfrm>
          </p:grpSpPr>
          <p:sp>
            <p:nvSpPr>
              <p:cNvPr id="14360" name="Oval 85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Rectangle 8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Rectangle 8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Oval 88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8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9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9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9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9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9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9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9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9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9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9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10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10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10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10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10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Line 105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Line 106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52" name="Text Box 107"/>
            <p:cNvSpPr txBox="1">
              <a:spLocks noChangeArrowheads="1"/>
            </p:cNvSpPr>
            <p:nvPr/>
          </p:nvSpPr>
          <p:spPr bwMode="auto">
            <a:xfrm>
              <a:off x="2781300" y="3213100"/>
              <a:ext cx="457200" cy="347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R2</a:t>
              </a:r>
            </a:p>
          </p:txBody>
        </p:sp>
        <p:sp>
          <p:nvSpPr>
            <p:cNvPr id="14353" name="Text Box 109"/>
            <p:cNvSpPr txBox="1">
              <a:spLocks noChangeArrowheads="1"/>
            </p:cNvSpPr>
            <p:nvPr/>
          </p:nvSpPr>
          <p:spPr bwMode="auto">
            <a:xfrm>
              <a:off x="1054100" y="2476500"/>
              <a:ext cx="1511300" cy="3571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/>
                <a:t>Splitter</a:t>
              </a:r>
            </a:p>
          </p:txBody>
        </p:sp>
        <p:sp>
          <p:nvSpPr>
            <p:cNvPr id="14354" name="Line 110"/>
            <p:cNvSpPr>
              <a:spLocks noChangeShapeType="1"/>
            </p:cNvSpPr>
            <p:nvPr/>
          </p:nvSpPr>
          <p:spPr bwMode="auto">
            <a:xfrm>
              <a:off x="2209800" y="2857500"/>
              <a:ext cx="228600" cy="3810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4355" name="Line 111"/>
            <p:cNvSpPr>
              <a:spLocks noChangeShapeType="1"/>
            </p:cNvSpPr>
            <p:nvPr/>
          </p:nvSpPr>
          <p:spPr bwMode="auto">
            <a:xfrm flipH="1">
              <a:off x="1981200" y="3581400"/>
              <a:ext cx="431800" cy="12446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cxnSp>
          <p:nvCxnSpPr>
            <p:cNvPr id="14358" name="AutoShape 121"/>
            <p:cNvCxnSpPr>
              <a:cxnSpLocks noChangeShapeType="1"/>
              <a:stCxn id="14403" idx="1"/>
              <a:endCxn id="14357" idx="2"/>
            </p:cNvCxnSpPr>
            <p:nvPr/>
          </p:nvCxnSpPr>
          <p:spPr bwMode="auto">
            <a:xfrm rot="16200000" flipV="1">
              <a:off x="-558006" y="2899569"/>
              <a:ext cx="3149600" cy="1119188"/>
            </a:xfrm>
            <a:prstGeom prst="bentConnector3">
              <a:avLst>
                <a:gd name="adj1" fmla="val -407"/>
              </a:avLst>
            </a:prstGeom>
            <a:noFill/>
            <a:ln w="50800">
              <a:solidFill>
                <a:schemeClr val="tx1"/>
              </a:solidFill>
              <a:miter lim="800000"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59" name="AutoShape 122"/>
            <p:cNvCxnSpPr>
              <a:cxnSpLocks noChangeShapeType="1"/>
              <a:endCxn id="14447" idx="1"/>
            </p:cNvCxnSpPr>
            <p:nvPr/>
          </p:nvCxnSpPr>
          <p:spPr bwMode="auto">
            <a:xfrm flipV="1">
              <a:off x="457200" y="1897017"/>
              <a:ext cx="1092200" cy="23693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1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117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Rn maintains adjacency based on receipt of periodic LAN--IIH (LANID T-n, IS Neighbor LAN Address Rn as normal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Adjacency Failure Detection: Case #1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215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UDL Link between T-R fails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Adjacency Holddown timer on R times out – adjacency on R is down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w no UDL neighbor T information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receives updated UDL-LSP – takes adjacency to R down</a:t>
            </a: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658317" y="1556792"/>
            <a:ext cx="2441575" cy="4073398"/>
            <a:chOff x="407" y="1076"/>
            <a:chExt cx="1538" cy="1255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9519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0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1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2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3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4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5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6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7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8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9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0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1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2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3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4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5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6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7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8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9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0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3" name="Text Box 28"/>
            <p:cNvSpPr txBox="1">
              <a:spLocks noChangeArrowheads="1"/>
            </p:cNvSpPr>
            <p:nvPr/>
          </p:nvSpPr>
          <p:spPr bwMode="auto">
            <a:xfrm>
              <a:off x="1609" y="1087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9464" name="Text Box 29"/>
            <p:cNvSpPr txBox="1">
              <a:spLocks noChangeArrowheads="1"/>
            </p:cNvSpPr>
            <p:nvPr/>
          </p:nvSpPr>
          <p:spPr bwMode="auto">
            <a:xfrm>
              <a:off x="407" y="1076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9465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9497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8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9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0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1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2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3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4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5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6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7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8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9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0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1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2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3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4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5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6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7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8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6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9475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6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7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8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9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0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1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2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3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4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5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6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7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8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9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0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1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2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3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4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5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6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7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9468" name="Line 77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9473" name="Line 82"/>
            <p:cNvSpPr>
              <a:spLocks noChangeShapeType="1"/>
            </p:cNvSpPr>
            <p:nvPr/>
          </p:nvSpPr>
          <p:spPr bwMode="auto">
            <a:xfrm flipH="1" flipV="1">
              <a:off x="736" y="1440"/>
              <a:ext cx="336" cy="46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9474" name="Line 83"/>
            <p:cNvSpPr>
              <a:spLocks noChangeShapeType="1"/>
            </p:cNvSpPr>
            <p:nvPr/>
          </p:nvSpPr>
          <p:spPr bwMode="auto">
            <a:xfrm>
              <a:off x="864" y="1360"/>
              <a:ext cx="69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19461" name="Text Box 84"/>
          <p:cNvSpPr txBox="1">
            <a:spLocks noChangeArrowheads="1"/>
          </p:cNvSpPr>
          <p:nvPr/>
        </p:nvSpPr>
        <p:spPr bwMode="auto">
          <a:xfrm>
            <a:off x="1625105" y="2327931"/>
            <a:ext cx="6223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D33111"/>
                </a:solidFill>
              </a:rPr>
              <a:t>X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9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Adjacency Failure Detection: Case #2</a:t>
            </a: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658317" y="1556792"/>
            <a:ext cx="2441575" cy="4073398"/>
            <a:chOff x="407" y="1076"/>
            <a:chExt cx="1538" cy="1255"/>
          </a:xfrm>
        </p:grpSpPr>
        <p:grpSp>
          <p:nvGrpSpPr>
            <p:cNvPr id="19462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9519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0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1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2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3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4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5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6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7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8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29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0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1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2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3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4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5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6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7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8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39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40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3" name="Text Box 28"/>
            <p:cNvSpPr txBox="1">
              <a:spLocks noChangeArrowheads="1"/>
            </p:cNvSpPr>
            <p:nvPr/>
          </p:nvSpPr>
          <p:spPr bwMode="auto">
            <a:xfrm>
              <a:off x="1609" y="1087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9464" name="Text Box 29"/>
            <p:cNvSpPr txBox="1">
              <a:spLocks noChangeArrowheads="1"/>
            </p:cNvSpPr>
            <p:nvPr/>
          </p:nvSpPr>
          <p:spPr bwMode="auto">
            <a:xfrm>
              <a:off x="407" y="1076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9465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9497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8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9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0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1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2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3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4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5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6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7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8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9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0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1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2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3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4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5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6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7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8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466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9475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6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7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8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9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0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1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2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3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4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5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6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7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8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9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0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1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2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3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4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5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6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7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9468" name="Line 77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9473" name="Line 82"/>
            <p:cNvSpPr>
              <a:spLocks noChangeShapeType="1"/>
            </p:cNvSpPr>
            <p:nvPr/>
          </p:nvSpPr>
          <p:spPr bwMode="auto">
            <a:xfrm flipH="1" flipV="1">
              <a:off x="736" y="1440"/>
              <a:ext cx="336" cy="46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9474" name="Line 83"/>
            <p:cNvSpPr>
              <a:spLocks noChangeShapeType="1"/>
            </p:cNvSpPr>
            <p:nvPr/>
          </p:nvSpPr>
          <p:spPr bwMode="auto">
            <a:xfrm>
              <a:off x="864" y="1360"/>
              <a:ext cx="69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19461" name="Text Box 84"/>
          <p:cNvSpPr txBox="1">
            <a:spLocks noChangeArrowheads="1"/>
          </p:cNvSpPr>
          <p:nvPr/>
        </p:nvSpPr>
        <p:spPr bwMode="auto">
          <a:xfrm>
            <a:off x="2179091" y="3279884"/>
            <a:ext cx="6223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D33111"/>
                </a:solidFill>
              </a:rPr>
              <a:t>X</a:t>
            </a:r>
          </a:p>
        </p:txBody>
      </p:sp>
      <p:sp>
        <p:nvSpPr>
          <p:cNvPr id="81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325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Link between B-R fails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B generates new LSP w no neighbor info to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receives updated LSP from B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recalculates return path from R to T – takes adjacency to R down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Init, Local Cid n)-&gt;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takes adjacency to T down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generates UDL-LSP (State Init, Local Cid p, Neighbor T, Neighbor Cid n, [Local LAN Address])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7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Update </a:t>
            </a:r>
            <a:r>
              <a:rPr lang="en-US" sz="2800"/>
              <a:t>Process </a:t>
            </a:r>
            <a:r>
              <a:rPr lang="en-US" sz="2800" smtClean="0"/>
              <a:t>Overview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603301" y="1685293"/>
            <a:ext cx="2478088" cy="4066906"/>
            <a:chOff x="384" y="1078"/>
            <a:chExt cx="1561" cy="1253"/>
          </a:xfrm>
        </p:grpSpPr>
        <p:grpSp>
          <p:nvGrpSpPr>
            <p:cNvPr id="16389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6446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8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9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0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1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2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3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4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5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7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8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9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1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6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7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0" name="Text Box 28"/>
            <p:cNvSpPr txBox="1">
              <a:spLocks noChangeArrowheads="1"/>
            </p:cNvSpPr>
            <p:nvPr/>
          </p:nvSpPr>
          <p:spPr bwMode="auto">
            <a:xfrm>
              <a:off x="1570" y="1078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6391" name="Text Box 29"/>
            <p:cNvSpPr txBox="1">
              <a:spLocks noChangeArrowheads="1"/>
            </p:cNvSpPr>
            <p:nvPr/>
          </p:nvSpPr>
          <p:spPr bwMode="auto">
            <a:xfrm>
              <a:off x="384" y="1078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6392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642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393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640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4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395" name="Line 77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396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401" name="Line 83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80" name="Text Box 3"/>
          <p:cNvSpPr txBox="1">
            <a:spLocks noChangeArrowheads="1"/>
          </p:cNvSpPr>
          <p:nvPr/>
        </p:nvSpPr>
        <p:spPr bwMode="auto">
          <a:xfrm>
            <a:off x="3746500" y="1268760"/>
            <a:ext cx="4978400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Flooding process is the same on P2P and LAN cases except for destination address</a:t>
            </a:r>
          </a:p>
          <a:p>
            <a:pPr>
              <a:spcBef>
                <a:spcPct val="50000"/>
              </a:spcBef>
            </a:pPr>
            <a:r>
              <a:rPr lang="en-US" sz="1600"/>
              <a:t>For LSP flooding, T operates on the circuit in a manner similar to a LAN where T is the DIS: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Send new LSPs once only (no ACK expected)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Periodic CSNPs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PSNP requests for LSPs embedded in the UDL-LSP from R will cause a retransmission</a:t>
            </a:r>
          </a:p>
          <a:p>
            <a:pPr>
              <a:spcBef>
                <a:spcPct val="50000"/>
              </a:spcBef>
            </a:pPr>
            <a:r>
              <a:rPr lang="en-US" sz="1600"/>
              <a:t>For LSP reception, R operates on the circuit as a non-DIS on a LAN.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Does NOT send acknowledgements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May send PSNP requests in its UDL-LSP for LSPs it sees in CSNPs from T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600"/>
              <a:t>Delay before sending PSNP to minimize need to utilize UDL-LSP for this purpose (network-wide flooding)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7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Update </a:t>
            </a:r>
            <a:r>
              <a:rPr lang="en-US" sz="2800"/>
              <a:t>Process </a:t>
            </a:r>
            <a:r>
              <a:rPr lang="en-US" sz="2800" smtClean="0"/>
              <a:t>Pathological Example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603301" y="1685293"/>
            <a:ext cx="2478088" cy="4066906"/>
            <a:chOff x="384" y="1078"/>
            <a:chExt cx="1561" cy="1253"/>
          </a:xfrm>
        </p:grpSpPr>
        <p:grpSp>
          <p:nvGrpSpPr>
            <p:cNvPr id="16389" name="Group 5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6446" name="Oval 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7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8" name="Rectangle 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9" name="Oval 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0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1" name="Freeform 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2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3" name="Freeform 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4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5" name="Freeform 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7" name="Freeform 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8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9" name="Freeform 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1" name="Freeform 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Freeform 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Freeform 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6" name="Line 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7" name="Line 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0" name="Text Box 28"/>
            <p:cNvSpPr txBox="1">
              <a:spLocks noChangeArrowheads="1"/>
            </p:cNvSpPr>
            <p:nvPr/>
          </p:nvSpPr>
          <p:spPr bwMode="auto">
            <a:xfrm>
              <a:off x="1570" y="1078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6391" name="Text Box 29"/>
            <p:cNvSpPr txBox="1">
              <a:spLocks noChangeArrowheads="1"/>
            </p:cNvSpPr>
            <p:nvPr/>
          </p:nvSpPr>
          <p:spPr bwMode="auto">
            <a:xfrm>
              <a:off x="384" y="1078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6392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6424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5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8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9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0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1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2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3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8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9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0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1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2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3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4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45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393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6402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3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4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5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7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2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3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9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0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1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3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394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395" name="Line 77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396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6401" name="Line 83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81" name="Text Box 3"/>
          <p:cNvSpPr txBox="1">
            <a:spLocks noChangeArrowheads="1"/>
          </p:cNvSpPr>
          <p:nvPr/>
        </p:nvSpPr>
        <p:spPr bwMode="auto">
          <a:xfrm>
            <a:off x="3746500" y="1943100"/>
            <a:ext cx="4978400" cy="386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New LSP A-00(20) arrives @ 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floods LSP A-00(20) to R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fails to receive LSP A-00(20)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periodic CSNP to R showing A-00(20)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PSNP for A-00(20) in a UDL-LSP to B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B receives UDL-LSP from R and floods to 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receives UDL-LSP R via B and processes PSNP entry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retransmits LSP A-00(20) to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receives LSP A-00(20), updates database</a:t>
            </a:r>
          </a:p>
          <a:p>
            <a:pPr>
              <a:spcBef>
                <a:spcPct val="50000"/>
              </a:spcBef>
            </a:pPr>
            <a:r>
              <a:rPr lang="en-US" sz="1600"/>
              <a:t>Steps 2-8 repeat if necessary until successful update.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28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79613"/>
            <a:ext cx="8224838" cy="3571875"/>
          </a:xfrm>
        </p:spPr>
        <p:txBody>
          <a:bodyPr/>
          <a:lstStyle/>
          <a:p>
            <a:pPr>
              <a:lnSpc>
                <a:spcPct val="85000"/>
              </a:lnSpc>
              <a:buFont typeface="Arial" charset="0"/>
              <a:buNone/>
            </a:pPr>
            <a:endParaRPr lang="en-US" sz="1400" i="1">
              <a:solidFill>
                <a:srgbClr val="D33111"/>
              </a:solidFill>
            </a:endParaRP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Modest Protocol Extensions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No IP Encapsulation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No Static Configuration of neighbor Information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Allow UDL on the Return Path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Reliable Adjacency Maintenance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Reliable LSP Updates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/>
              <a:t>Minimum </a:t>
            </a:r>
            <a:r>
              <a:rPr lang="en-US" sz="2000" smtClean="0"/>
              <a:t>Additional Network </a:t>
            </a:r>
            <a:r>
              <a:rPr lang="en-US" sz="2000"/>
              <a:t>Wide Protocol Traffic</a:t>
            </a:r>
          </a:p>
          <a:p>
            <a:pPr>
              <a:lnSpc>
                <a:spcPct val="85000"/>
              </a:lnSpc>
              <a:buFont typeface="Arial" charset="0"/>
              <a:buNone/>
            </a:pPr>
            <a:r>
              <a:rPr lang="en-US" sz="2000" smtClean="0"/>
              <a:t>Support for </a:t>
            </a:r>
            <a:r>
              <a:rPr lang="en-US" sz="2000"/>
              <a:t>Pt-Pt and LAN subnetworks</a:t>
            </a:r>
          </a:p>
          <a:p>
            <a:pPr>
              <a:lnSpc>
                <a:spcPct val="85000"/>
              </a:lnSpc>
            </a:pPr>
            <a:endParaRPr lang="en-US" sz="14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4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Update </a:t>
            </a:r>
            <a:r>
              <a:rPr lang="en-US" sz="2800"/>
              <a:t>Process UDL Special Rules</a:t>
            </a:r>
            <a:endParaRPr lang="en-US" sz="2800" smtClean="0"/>
          </a:p>
        </p:txBody>
      </p:sp>
      <p:sp>
        <p:nvSpPr>
          <p:cNvPr id="13315" name="Text Box 83"/>
          <p:cNvSpPr txBox="1">
            <a:spLocks noChangeArrowheads="1"/>
          </p:cNvSpPr>
          <p:nvPr/>
        </p:nvSpPr>
        <p:spPr bwMode="auto">
          <a:xfrm>
            <a:off x="3746500" y="1943100"/>
            <a:ext cx="4978400" cy="450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Init, Local Cid n)-&gt;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(State Init,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b="1">
                <a:solidFill>
                  <a:srgbClr val="FF0000"/>
                </a:solidFill>
              </a:rPr>
              <a:t>UDL-LSP Propagated by B to T even when adjacency is in INIT state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b="1" smtClean="0">
                <a:solidFill>
                  <a:srgbClr val="FF0000"/>
                </a:solidFill>
              </a:rPr>
              <a:t>T fails to receive UDL-LSP</a:t>
            </a:r>
            <a:endParaRPr lang="en-US" sz="16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b="1" smtClean="0">
                <a:solidFill>
                  <a:srgbClr val="FF0000"/>
                </a:solidFill>
              </a:rPr>
              <a:t>B periodically transmit R’s UDL-LSP until it can calculate return path from R to 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smtClean="0"/>
              <a:t>T receives R’s UDL-LSP…adjacency comes up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 smtClean="0"/>
              <a:t>B stops periodic retransmissions of R’s UDL-LSP</a:t>
            </a:r>
            <a:endParaRPr lang="en-US" sz="1600"/>
          </a:p>
          <a:p>
            <a:pPr marL="0" indent="0"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grpSp>
        <p:nvGrpSpPr>
          <p:cNvPr id="13316" name="Group 87"/>
          <p:cNvGrpSpPr>
            <a:grpSpLocks/>
          </p:cNvGrpSpPr>
          <p:nvPr/>
        </p:nvGrpSpPr>
        <p:grpSpPr bwMode="auto">
          <a:xfrm>
            <a:off x="630238" y="1933460"/>
            <a:ext cx="2457451" cy="3583772"/>
            <a:chOff x="397" y="1072"/>
            <a:chExt cx="1548" cy="1259"/>
          </a:xfrm>
        </p:grpSpPr>
        <p:grpSp>
          <p:nvGrpSpPr>
            <p:cNvPr id="13317" name="Group 4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3374" name="Oval 5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5" name="Rectangle 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6" name="Rectangle 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7" name="Oval 8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8" name="Freeform 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9" name="Freeform 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0" name="Freeform 1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1" name="Freeform 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2" name="Freeform 1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3" name="Freeform 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4" name="Freeform 1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5" name="Freeform 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6" name="Freeform 1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7" name="Freeform 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8" name="Freeform 1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9" name="Freeform 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0" name="Freeform 2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1" name="Freeform 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2" name="Freeform 2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3" name="Freeform 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4" name="Line 25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5" name="Line 26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18" name="Text Box 27"/>
            <p:cNvSpPr txBox="1">
              <a:spLocks noChangeArrowheads="1"/>
            </p:cNvSpPr>
            <p:nvPr/>
          </p:nvSpPr>
          <p:spPr bwMode="auto">
            <a:xfrm>
              <a:off x="1603" y="1072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3319" name="Text Box 29"/>
            <p:cNvSpPr txBox="1">
              <a:spLocks noChangeArrowheads="1"/>
            </p:cNvSpPr>
            <p:nvPr/>
          </p:nvSpPr>
          <p:spPr bwMode="auto">
            <a:xfrm>
              <a:off x="397" y="1087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3320" name="Group 30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3352" name="Oval 31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3" name="Rectangle 32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4" name="Rectangle 33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5" name="Oval 34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6" name="Freeform 35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7" name="Freeform 36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8" name="Freeform 37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9" name="Freeform 38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0" name="Freeform 39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1" name="Freeform 40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2" name="Freeform 41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3" name="Freeform 42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4" name="Freeform 43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5" name="Freeform 44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6" name="Freeform 45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7" name="Freeform 46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8" name="Freeform 47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9" name="Freeform 48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0" name="Freeform 49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1" name="Freeform 50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2" name="Line 51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3" name="Line 52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1" name="Group 53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3330" name="Oval 5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1" name="Rectangle 5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2" name="Rectangle 5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Oval 5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Freeform 5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Freeform 5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6" name="Freeform 6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Freeform 6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8" name="Freeform 6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Freeform 6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0" name="Freeform 6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Freeform 6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2" name="Freeform 6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3" name="Freeform 6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4" name="Freeform 6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5" name="Freeform 6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6" name="Freeform 7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7" name="Freeform 7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8" name="Freeform 7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9" name="Freeform 7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0" name="Line 7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1" name="Line 7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22" name="Text Box 76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3323" name="Line 78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3326" name="Text Box 81"/>
            <p:cNvSpPr txBox="1">
              <a:spLocks noChangeArrowheads="1"/>
            </p:cNvSpPr>
            <p:nvPr/>
          </p:nvSpPr>
          <p:spPr bwMode="auto">
            <a:xfrm>
              <a:off x="1136" y="1368"/>
              <a:ext cx="440" cy="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1200" b="1"/>
            </a:p>
          </p:txBody>
        </p:sp>
        <p:sp>
          <p:nvSpPr>
            <p:cNvPr id="13328" name="Line 85"/>
            <p:cNvSpPr>
              <a:spLocks noChangeShapeType="1"/>
            </p:cNvSpPr>
            <p:nvPr/>
          </p:nvSpPr>
          <p:spPr bwMode="auto">
            <a:xfrm flipH="1" flipV="1">
              <a:off x="736" y="1440"/>
              <a:ext cx="336" cy="464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3329" name="Line 86"/>
            <p:cNvSpPr>
              <a:spLocks noChangeShapeType="1"/>
            </p:cNvSpPr>
            <p:nvPr/>
          </p:nvSpPr>
          <p:spPr bwMode="auto">
            <a:xfrm>
              <a:off x="864" y="1360"/>
              <a:ext cx="69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8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UDL Metrics</a:t>
            </a:r>
          </a:p>
        </p:txBody>
      </p:sp>
      <p:grpSp>
        <p:nvGrpSpPr>
          <p:cNvPr id="12292" name="Group 240"/>
          <p:cNvGrpSpPr>
            <a:grpSpLocks/>
          </p:cNvGrpSpPr>
          <p:nvPr/>
        </p:nvGrpSpPr>
        <p:grpSpPr bwMode="auto">
          <a:xfrm>
            <a:off x="659345" y="2388882"/>
            <a:ext cx="2425700" cy="4080730"/>
            <a:chOff x="417" y="1062"/>
            <a:chExt cx="1528" cy="1269"/>
          </a:xfrm>
        </p:grpSpPr>
        <p:grpSp>
          <p:nvGrpSpPr>
            <p:cNvPr id="12293" name="Group 3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2350" name="Oval 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1" name="Rectangle 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2" name="Rectangle 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3" name="Oval 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4" name="Freeform 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5" name="Freeform 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6" name="Freeform 1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7" name="Freeform 1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8" name="Freeform 1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9" name="Freeform 1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Freeform 1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1" name="Freeform 1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2" name="Freeform 1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Freeform 1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4" name="Freeform 1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5" name="Freeform 1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6" name="Freeform 2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7" name="Freeform 2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8" name="Freeform 2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9" name="Freeform 2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Line 2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1" name="Line 2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4" name="Text Box 72"/>
            <p:cNvSpPr txBox="1">
              <a:spLocks noChangeArrowheads="1"/>
            </p:cNvSpPr>
            <p:nvPr/>
          </p:nvSpPr>
          <p:spPr bwMode="auto">
            <a:xfrm>
              <a:off x="1609" y="1062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2295" name="Text Box 78"/>
            <p:cNvSpPr txBox="1">
              <a:spLocks noChangeArrowheads="1"/>
            </p:cNvSpPr>
            <p:nvPr/>
          </p:nvSpPr>
          <p:spPr bwMode="auto">
            <a:xfrm>
              <a:off x="417" y="1083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2296" name="Group 82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2328" name="Oval 83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Rectangle 84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Rectangle 8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1" name="Oval 86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2" name="Freeform 87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3" name="Freeform 8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4" name="Freeform 89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5" name="Freeform 9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6" name="Freeform 91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7" name="Freeform 9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Freeform 93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9" name="Freeform 9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0" name="Freeform 95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Freeform 9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2" name="Freeform 97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3" name="Freeform 9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Freeform 99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5" name="Freeform 10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Freeform 101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7" name="Freeform 10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8" name="Line 103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9" name="Line 104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297" name="Group 205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2306" name="Oval 20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7" name="Rectangle 20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Rectangle 20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9" name="Oval 20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0" name="Freeform 2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1" name="Freeform 2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2" name="Freeform 2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3" name="Freeform 2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4" name="Freeform 2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5" name="Freeform 2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6" name="Freeform 2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7" name="Freeform 2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8" name="Freeform 2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9" name="Freeform 2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0" name="Freeform 2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1" name="Freeform 2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2" name="Freeform 2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Freeform 2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Freeform 2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5" name="Freeform 2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6" name="Line 2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Line 2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8" name="Text Box 228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2299" name="Line 229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2300" name="Line 230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2305" name="Line 239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70531" y="2826226"/>
            <a:ext cx="516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10</a:t>
            </a:r>
            <a:endParaRPr lang="en-US" b="1"/>
          </a:p>
        </p:txBody>
      </p:sp>
      <p:sp>
        <p:nvSpPr>
          <p:cNvPr id="81" name="TextBox 80"/>
          <p:cNvSpPr txBox="1"/>
          <p:nvPr/>
        </p:nvSpPr>
        <p:spPr>
          <a:xfrm>
            <a:off x="1872624" y="3368321"/>
            <a:ext cx="679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Max</a:t>
            </a:r>
            <a:endParaRPr lang="en-US" b="1"/>
          </a:p>
        </p:txBody>
      </p:sp>
      <p:grpSp>
        <p:nvGrpSpPr>
          <p:cNvPr id="82" name="Group 240"/>
          <p:cNvGrpSpPr>
            <a:grpSpLocks/>
          </p:cNvGrpSpPr>
          <p:nvPr/>
        </p:nvGrpSpPr>
        <p:grpSpPr bwMode="auto">
          <a:xfrm>
            <a:off x="4860032" y="2504301"/>
            <a:ext cx="2425700" cy="4080730"/>
            <a:chOff x="417" y="1062"/>
            <a:chExt cx="1528" cy="1269"/>
          </a:xfrm>
        </p:grpSpPr>
        <p:grpSp>
          <p:nvGrpSpPr>
            <p:cNvPr id="83" name="Group 3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36" name="Oval 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Rectangle 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Rectangle 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Oval 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1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1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1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1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1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1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2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2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2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2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Line 2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Line 2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4" name="Text Box 72"/>
            <p:cNvSpPr txBox="1">
              <a:spLocks noChangeArrowheads="1"/>
            </p:cNvSpPr>
            <p:nvPr/>
          </p:nvSpPr>
          <p:spPr bwMode="auto">
            <a:xfrm>
              <a:off x="1609" y="1062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85" name="Text Box 78"/>
            <p:cNvSpPr txBox="1">
              <a:spLocks noChangeArrowheads="1"/>
            </p:cNvSpPr>
            <p:nvPr/>
          </p:nvSpPr>
          <p:spPr bwMode="auto">
            <a:xfrm>
              <a:off x="417" y="1083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86" name="Group 82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14" name="Oval 83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Rectangle 84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Rectangle 8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Oval 86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87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8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89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9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91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9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93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9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95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9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97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9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99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0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01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0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103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104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7" name="Group 205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92" name="Oval 20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Rectangle 20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Rectangle 20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Oval 20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2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2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2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2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2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2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2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2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2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2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2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2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2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Line 2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Line 2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8" name="Text Box 228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89" name="Line 229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90" name="Line 230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91" name="Line 239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6352809" y="3477873"/>
            <a:ext cx="516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10</a:t>
            </a:r>
            <a:endParaRPr lang="en-US" b="1"/>
          </a:p>
        </p:txBody>
      </p:sp>
      <p:sp>
        <p:nvSpPr>
          <p:cNvPr id="159" name="TextBox 158"/>
          <p:cNvSpPr txBox="1"/>
          <p:nvPr/>
        </p:nvSpPr>
        <p:spPr>
          <a:xfrm>
            <a:off x="5556839" y="3137138"/>
            <a:ext cx="679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Max</a:t>
            </a:r>
            <a:endParaRPr lang="en-US" b="1"/>
          </a:p>
        </p:txBody>
      </p:sp>
      <p:sp>
        <p:nvSpPr>
          <p:cNvPr id="3" name="TextBox 2"/>
          <p:cNvSpPr txBox="1"/>
          <p:nvPr/>
        </p:nvSpPr>
        <p:spPr>
          <a:xfrm>
            <a:off x="1267658" y="1943289"/>
            <a:ext cx="234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Unicast</a:t>
            </a:r>
            <a:endParaRPr lang="en-US" b="1"/>
          </a:p>
        </p:txBody>
      </p:sp>
      <p:sp>
        <p:nvSpPr>
          <p:cNvPr id="161" name="TextBox 160"/>
          <p:cNvSpPr txBox="1"/>
          <p:nvPr/>
        </p:nvSpPr>
        <p:spPr>
          <a:xfrm>
            <a:off x="5338293" y="1974073"/>
            <a:ext cx="234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Multicast</a:t>
            </a:r>
            <a:endParaRPr lang="en-US" b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1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Mechanisms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000" smtClean="0"/>
              <a:t>Sending Hellos</a:t>
            </a:r>
          </a:p>
          <a:p>
            <a:pPr marL="857250" lvl="2" indent="0">
              <a:buNone/>
            </a:pPr>
            <a:r>
              <a:rPr lang="en-GB" sz="1600" smtClean="0"/>
              <a:t>IS-T sends hellos as normal</a:t>
            </a:r>
          </a:p>
          <a:p>
            <a:pPr marL="857250" lvl="2" indent="0">
              <a:buNone/>
            </a:pPr>
            <a:r>
              <a:rPr lang="en-GB" sz="1600" smtClean="0"/>
              <a:t>IS-R sends hello information in “UDL-LSPs”</a:t>
            </a:r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smtClean="0"/>
              <a:t>Adjacency Maintenance</a:t>
            </a:r>
          </a:p>
          <a:p>
            <a:pPr marL="857250" lvl="2" indent="0">
              <a:buNone/>
            </a:pPr>
            <a:r>
              <a:rPr lang="en-GB" sz="1600" smtClean="0"/>
              <a:t>IS-T relies on existence of return path rooted at IS-R to IS-T</a:t>
            </a:r>
          </a:p>
          <a:p>
            <a:pPr marL="857250" lvl="2" indent="0">
              <a:buNone/>
            </a:pPr>
            <a:r>
              <a:rPr lang="en-GB" sz="1600" smtClean="0"/>
              <a:t>IS-R maintains as normal</a:t>
            </a:r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smtClean="0"/>
              <a:t>Update Process</a:t>
            </a:r>
          </a:p>
          <a:p>
            <a:pPr marL="857250" lvl="2" indent="0">
              <a:buNone/>
            </a:pPr>
            <a:r>
              <a:rPr lang="en-GB" sz="1600" smtClean="0"/>
              <a:t>IS-T operates as DIS on LAN (even on Pt-Pt links)</a:t>
            </a:r>
          </a:p>
          <a:p>
            <a:pPr marL="857250" lvl="2" indent="0">
              <a:buNone/>
            </a:pPr>
            <a:r>
              <a:rPr lang="en-GB" sz="1600" smtClean="0"/>
              <a:t>IS-R operates as non-DIS on LAN (even on Pt-Pt links)</a:t>
            </a:r>
          </a:p>
          <a:p>
            <a:pPr marL="857250" lvl="2" indent="0">
              <a:buNone/>
            </a:pPr>
            <a:r>
              <a:rPr lang="en-GB" sz="1600" smtClean="0"/>
              <a:t>IS-R may use UDL-LSPs to send PSNP equivalent</a:t>
            </a:r>
          </a:p>
          <a:p>
            <a:pPr marL="857250" lvl="2" indent="0">
              <a:buNone/>
            </a:pPr>
            <a:r>
              <a:rPr lang="en-GB" sz="1600" smtClean="0"/>
              <a:t>Special rules for UDL-LSPs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</a:p>
        </p:txBody>
      </p:sp>
    </p:spTree>
    <p:extLst>
      <p:ext uri="{BB962C8B-B14F-4D97-AF65-F5344CB8AC3E}">
        <p14:creationId xmlns:p14="http://schemas.microsoft.com/office/powerpoint/2010/main" val="180185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UDL-LSPs</a:t>
            </a:r>
            <a:endParaRPr lang="en-US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339975"/>
            <a:ext cx="7940675" cy="1975926"/>
          </a:xfrm>
          <a:noFill/>
        </p:spPr>
        <p:txBody>
          <a:bodyPr>
            <a:spAutoFit/>
          </a:bodyPr>
          <a:lstStyle/>
          <a:p>
            <a:pPr marL="0" indent="0" algn="just">
              <a:buFont typeface="Arial" charset="0"/>
              <a:buNone/>
            </a:pPr>
            <a:r>
              <a:rPr lang="en-US" sz="1800"/>
              <a:t>Must be a non-zero fragment</a:t>
            </a:r>
          </a:p>
          <a:p>
            <a:pPr marL="0" indent="0" algn="just">
              <a:buFont typeface="Arial" charset="0"/>
              <a:buNone/>
            </a:pPr>
            <a:r>
              <a:rPr lang="en-US" sz="1800"/>
              <a:t>Contains only UDL TLVs [and </a:t>
            </a:r>
            <a:r>
              <a:rPr lang="en-US" sz="1800" smtClean="0"/>
              <a:t>authentication/purge TLVs]</a:t>
            </a:r>
            <a:endParaRPr lang="en-US" sz="1800"/>
          </a:p>
          <a:p>
            <a:pPr marL="0" indent="0" algn="just">
              <a:buFont typeface="Arial" charset="0"/>
              <a:buNone/>
            </a:pPr>
            <a:r>
              <a:rPr lang="en-US" sz="1800"/>
              <a:t>Enforcement by sender (not checked by receiver)</a:t>
            </a:r>
          </a:p>
          <a:p>
            <a:pPr marL="0" indent="0" algn="just">
              <a:buFont typeface="Arial" charset="0"/>
              <a:buNone/>
            </a:pPr>
            <a:r>
              <a:rPr lang="en-US" sz="1800"/>
              <a:t>Flooded </a:t>
            </a:r>
            <a:r>
              <a:rPr lang="en-US" sz="1800" smtClean="0"/>
              <a:t>normally…some exceptions </a:t>
            </a:r>
            <a:r>
              <a:rPr lang="en-US" sz="1800"/>
              <a:t>on UDL Circuits</a:t>
            </a:r>
          </a:p>
          <a:p>
            <a:pPr marL="0" indent="0" algn="just">
              <a:buFont typeface="Arial" charset="0"/>
              <a:buNone/>
            </a:pPr>
            <a:r>
              <a:rPr lang="en-US" sz="1800"/>
              <a:t>UDL-LSPs flooded on UDL Circuits regardless of adjacency state (allows formation of adjacency on UDL even when return path is via a UDL)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7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UDL-TLV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831754"/>
            <a:ext cx="4896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/>
              <a:t> </a:t>
            </a:r>
            <a:r>
              <a:rPr lang="en-US" sz="1600" smtClean="0"/>
              <a:t>                                                                # </a:t>
            </a:r>
            <a:r>
              <a:rPr lang="en-US" sz="1600"/>
              <a:t>octets</a:t>
            </a: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Type (11)                 | 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1            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| (To be assigned by IANA)  |</a:t>
            </a: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Length                    | 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Sub-TLVs                  |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3 - 255</a:t>
            </a: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:                       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2204864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Sub-tlv Types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Pt-Pt IS-Neighbor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LAN IS-Neighbor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LSP Entries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mtClean="0"/>
              <a:t>Manual Area Addresses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6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IS-Neighbor sub-TLV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831754"/>
            <a:ext cx="504056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Pt-Pt IS-Neighbor</a:t>
            </a:r>
          </a:p>
          <a:p>
            <a:r>
              <a:rPr lang="en-US" sz="1400" b="1"/>
              <a:t> </a:t>
            </a:r>
            <a:r>
              <a:rPr lang="en-US" sz="1400" b="1" smtClean="0"/>
              <a:t>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Type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(240)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(To be assigned by IANA)  |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Length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(9+ID Length) to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(15 + ID Length)          |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Adjacency 3-way state     |  1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Extended Local Circuit ID |  4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Neighbor System ID        | ID Length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Neighbor Extended Local   |  4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Circuit ID                |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Local LAN Address         |  6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                          | (LAN only)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8801" y="1835772"/>
            <a:ext cx="46085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LAN IS-Neighbor</a:t>
            </a:r>
          </a:p>
          <a:p>
            <a:r>
              <a:rPr lang="en-US" sz="1400" b="1"/>
              <a:t> </a:t>
            </a:r>
            <a:r>
              <a:rPr lang="en-US" sz="1400" b="1" smtClean="0"/>
              <a:t>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Type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(6)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(To be assigned by IANA)  |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Length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(7 + ID Length)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Neighbor LAN    ID        | ID Length+1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Local LAN Address         |  6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2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LSP Entry sub-TLV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43924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Sub-TLV Format</a:t>
            </a:r>
          </a:p>
          <a:p>
            <a:r>
              <a:rPr lang="en-US" sz="1400" b="1" smtClean="0"/>
              <a:t> 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Type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)  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(To be assigned by IANA)  |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Length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(10+ID Length) *N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 LSP Entries               :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3846267"/>
            <a:ext cx="489654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LSP Entry</a:t>
            </a:r>
          </a:p>
          <a:p>
            <a:r>
              <a:rPr lang="en-US" sz="1400" b="1"/>
              <a:t> </a:t>
            </a:r>
            <a:r>
              <a:rPr lang="en-US" sz="1400" b="1" smtClean="0"/>
              <a:t>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Remaining Lifetime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2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LSP ID                    |  ID Length + 2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LSP Sequence Number       |  4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Checksum                  |  2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Manual Area Address sub-TLV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831754"/>
            <a:ext cx="43924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Sub-TLV Format</a:t>
            </a:r>
          </a:p>
          <a:p>
            <a:r>
              <a:rPr lang="en-US" sz="1400" b="1"/>
              <a:t> </a:t>
            </a:r>
            <a:r>
              <a:rPr lang="en-US" sz="1400" b="1" smtClean="0"/>
              <a:t>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Type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(1)  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(To be assigned by IANA)  |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Length    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1          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>
                <a:latin typeface="Courier New" pitchFamily="49" charset="0"/>
                <a:cs typeface="Courier New" pitchFamily="49" charset="0"/>
              </a:rPr>
              <a:t>: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 Area Address(es)          :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</a:p>
          <a:p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430811"/>
            <a:ext cx="51125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 </a:t>
            </a:r>
            <a:r>
              <a:rPr lang="en-US" sz="1600" b="1" smtClean="0"/>
              <a:t>Area Address</a:t>
            </a:r>
          </a:p>
          <a:p>
            <a:r>
              <a:rPr lang="en-US" sz="1400" b="1"/>
              <a:t> </a:t>
            </a:r>
            <a:r>
              <a:rPr lang="en-US" sz="1400" b="1" smtClean="0"/>
              <a:t>                                                             # </a:t>
            </a:r>
            <a:r>
              <a:rPr lang="en-US" sz="1400" b="1"/>
              <a:t>octets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Address Length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|  1</a:t>
            </a: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 Area Address              |  Address Length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2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Simple UDL Topology –  Pt-Pt Adjacency Establishment</a:t>
            </a:r>
          </a:p>
        </p:txBody>
      </p:sp>
      <p:sp>
        <p:nvSpPr>
          <p:cNvPr id="12291" name="Text Box 238"/>
          <p:cNvSpPr txBox="1">
            <a:spLocks noChangeArrowheads="1"/>
          </p:cNvSpPr>
          <p:nvPr/>
        </p:nvSpPr>
        <p:spPr bwMode="auto">
          <a:xfrm>
            <a:off x="3746500" y="1943100"/>
            <a:ext cx="4978400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025" tIns="36512" rIns="73025" bIns="36512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Init, Local Cid n)-&gt;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(State Init,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UDL-LSP Propagated by B to 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P2P-IIH (State UP, Local Cid n, Neighbor R, Neighbor Cid p)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R sends UDL-LSP (State UP, Local Cid p, Neighbor T, Neighbor Cid n, [Local LAN address])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sends CSNPs to R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1600"/>
              <a:t>T floods LSPDB to R (once)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en-US" sz="1600"/>
          </a:p>
        </p:txBody>
      </p:sp>
      <p:grpSp>
        <p:nvGrpSpPr>
          <p:cNvPr id="12292" name="Group 240"/>
          <p:cNvGrpSpPr>
            <a:grpSpLocks/>
          </p:cNvGrpSpPr>
          <p:nvPr/>
        </p:nvGrpSpPr>
        <p:grpSpPr bwMode="auto">
          <a:xfrm>
            <a:off x="661987" y="1969233"/>
            <a:ext cx="2425700" cy="4080730"/>
            <a:chOff x="417" y="1062"/>
            <a:chExt cx="1528" cy="1269"/>
          </a:xfrm>
        </p:grpSpPr>
        <p:grpSp>
          <p:nvGrpSpPr>
            <p:cNvPr id="12293" name="Group 3"/>
            <p:cNvGrpSpPr>
              <a:grpSpLocks/>
            </p:cNvGrpSpPr>
            <p:nvPr/>
          </p:nvGrpSpPr>
          <p:grpSpPr bwMode="auto">
            <a:xfrm flipH="1">
              <a:off x="480" y="1240"/>
              <a:ext cx="385" cy="216"/>
              <a:chOff x="3630" y="2071"/>
              <a:chExt cx="398" cy="210"/>
            </a:xfrm>
          </p:grpSpPr>
          <p:sp>
            <p:nvSpPr>
              <p:cNvPr id="12350" name="Oval 4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1" name="Rectangle 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2" name="Rectangle 6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3" name="Oval 7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4" name="Freeform 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5" name="Freeform 9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6" name="Freeform 1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7" name="Freeform 11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8" name="Freeform 1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9" name="Freeform 13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Freeform 1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1" name="Freeform 15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2" name="Freeform 1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Freeform 17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4" name="Freeform 1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5" name="Freeform 19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6" name="Freeform 2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7" name="Freeform 21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8" name="Freeform 2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9" name="Freeform 23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Line 24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1" name="Line 25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4" name="Text Box 72"/>
            <p:cNvSpPr txBox="1">
              <a:spLocks noChangeArrowheads="1"/>
            </p:cNvSpPr>
            <p:nvPr/>
          </p:nvSpPr>
          <p:spPr bwMode="auto">
            <a:xfrm>
              <a:off x="1609" y="1062"/>
              <a:ext cx="28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R</a:t>
              </a:r>
            </a:p>
          </p:txBody>
        </p:sp>
        <p:sp>
          <p:nvSpPr>
            <p:cNvPr id="12295" name="Text Box 78"/>
            <p:cNvSpPr txBox="1">
              <a:spLocks noChangeArrowheads="1"/>
            </p:cNvSpPr>
            <p:nvPr/>
          </p:nvSpPr>
          <p:spPr bwMode="auto">
            <a:xfrm>
              <a:off x="417" y="1083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T</a:t>
              </a:r>
            </a:p>
          </p:txBody>
        </p:sp>
        <p:grpSp>
          <p:nvGrpSpPr>
            <p:cNvPr id="12296" name="Group 82"/>
            <p:cNvGrpSpPr>
              <a:grpSpLocks/>
            </p:cNvGrpSpPr>
            <p:nvPr/>
          </p:nvGrpSpPr>
          <p:grpSpPr bwMode="auto">
            <a:xfrm flipH="1">
              <a:off x="1560" y="1240"/>
              <a:ext cx="385" cy="216"/>
              <a:chOff x="3630" y="2071"/>
              <a:chExt cx="398" cy="210"/>
            </a:xfrm>
          </p:grpSpPr>
          <p:sp>
            <p:nvSpPr>
              <p:cNvPr id="12328" name="Oval 83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Rectangle 84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Rectangle 85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1" name="Oval 86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2" name="Freeform 87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3" name="Freeform 88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4" name="Freeform 89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5" name="Freeform 90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6" name="Freeform 91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7" name="Freeform 92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Freeform 93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9" name="Freeform 94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0" name="Freeform 95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Freeform 96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2" name="Freeform 97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3" name="Freeform 98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Freeform 99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5" name="Freeform 100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Freeform 101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7" name="Freeform 102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8" name="Line 103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9" name="Line 104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297" name="Group 205"/>
            <p:cNvGrpSpPr>
              <a:grpSpLocks/>
            </p:cNvGrpSpPr>
            <p:nvPr/>
          </p:nvGrpSpPr>
          <p:grpSpPr bwMode="auto">
            <a:xfrm flipH="1">
              <a:off x="1056" y="1864"/>
              <a:ext cx="385" cy="216"/>
              <a:chOff x="3630" y="2071"/>
              <a:chExt cx="398" cy="210"/>
            </a:xfrm>
          </p:grpSpPr>
          <p:sp>
            <p:nvSpPr>
              <p:cNvPr id="12306" name="Oval 206"/>
              <p:cNvSpPr>
                <a:spLocks noChangeArrowheads="1"/>
              </p:cNvSpPr>
              <p:nvPr/>
            </p:nvSpPr>
            <p:spPr bwMode="auto">
              <a:xfrm>
                <a:off x="3631" y="2161"/>
                <a:ext cx="391" cy="120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7" name="Rectangle 207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Rectangle 208"/>
              <p:cNvSpPr>
                <a:spLocks noChangeArrowheads="1"/>
              </p:cNvSpPr>
              <p:nvPr/>
            </p:nvSpPr>
            <p:spPr bwMode="auto">
              <a:xfrm>
                <a:off x="3630" y="2135"/>
                <a:ext cx="397" cy="90"/>
              </a:xfrm>
              <a:prstGeom prst="rect">
                <a:avLst/>
              </a:prstGeom>
              <a:solidFill>
                <a:srgbClr val="0078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9" name="Oval 209"/>
              <p:cNvSpPr>
                <a:spLocks noChangeArrowheads="1"/>
              </p:cNvSpPr>
              <p:nvPr/>
            </p:nvSpPr>
            <p:spPr bwMode="auto">
              <a:xfrm>
                <a:off x="3631" y="2071"/>
                <a:ext cx="391" cy="121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0" name="Freeform 210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1" name="Freeform 211"/>
              <p:cNvSpPr>
                <a:spLocks/>
              </p:cNvSpPr>
              <p:nvPr/>
            </p:nvSpPr>
            <p:spPr bwMode="auto">
              <a:xfrm>
                <a:off x="3833" y="2088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99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1 w 131"/>
                  <a:gd name="T11" fmla="*/ 0 h 40"/>
                  <a:gd name="T12" fmla="*/ 65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99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1" y="0"/>
                    </a:lnTo>
                    <a:lnTo>
                      <a:pt x="65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2" name="Freeform 212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3" name="Freeform 213"/>
              <p:cNvSpPr>
                <a:spLocks/>
              </p:cNvSpPr>
              <p:nvPr/>
            </p:nvSpPr>
            <p:spPr bwMode="auto">
              <a:xfrm>
                <a:off x="3691" y="2135"/>
                <a:ext cx="130" cy="43"/>
              </a:xfrm>
              <a:custGeom>
                <a:avLst/>
                <a:gdLst>
                  <a:gd name="T0" fmla="*/ 130 w 130"/>
                  <a:gd name="T1" fmla="*/ 9 h 43"/>
                  <a:gd name="T2" fmla="*/ 101 w 130"/>
                  <a:gd name="T3" fmla="*/ 0 h 43"/>
                  <a:gd name="T4" fmla="*/ 33 w 130"/>
                  <a:gd name="T5" fmla="*/ 27 h 43"/>
                  <a:gd name="T6" fmla="*/ 0 w 130"/>
                  <a:gd name="T7" fmla="*/ 18 h 43"/>
                  <a:gd name="T8" fmla="*/ 16 w 130"/>
                  <a:gd name="T9" fmla="*/ 43 h 43"/>
                  <a:gd name="T10" fmla="*/ 101 w 130"/>
                  <a:gd name="T11" fmla="*/ 43 h 43"/>
                  <a:gd name="T12" fmla="*/ 65 w 130"/>
                  <a:gd name="T13" fmla="*/ 33 h 43"/>
                  <a:gd name="T14" fmla="*/ 130 w 130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3">
                    <a:moveTo>
                      <a:pt x="130" y="9"/>
                    </a:moveTo>
                    <a:lnTo>
                      <a:pt x="101" y="0"/>
                    </a:lnTo>
                    <a:lnTo>
                      <a:pt x="33" y="27"/>
                    </a:lnTo>
                    <a:lnTo>
                      <a:pt x="0" y="18"/>
                    </a:lnTo>
                    <a:lnTo>
                      <a:pt x="16" y="43"/>
                    </a:lnTo>
                    <a:lnTo>
                      <a:pt x="101" y="43"/>
                    </a:lnTo>
                    <a:lnTo>
                      <a:pt x="65" y="33"/>
                    </a:lnTo>
                    <a:lnTo>
                      <a:pt x="13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4" name="Freeform 214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5" name="Freeform 215"/>
              <p:cNvSpPr>
                <a:spLocks/>
              </p:cNvSpPr>
              <p:nvPr/>
            </p:nvSpPr>
            <p:spPr bwMode="auto">
              <a:xfrm>
                <a:off x="3697" y="2086"/>
                <a:ext cx="131" cy="40"/>
              </a:xfrm>
              <a:custGeom>
                <a:avLst/>
                <a:gdLst>
                  <a:gd name="T0" fmla="*/ 0 w 131"/>
                  <a:gd name="T1" fmla="*/ 9 h 40"/>
                  <a:gd name="T2" fmla="*/ 30 w 131"/>
                  <a:gd name="T3" fmla="*/ 0 h 40"/>
                  <a:gd name="T4" fmla="*/ 100 w 131"/>
                  <a:gd name="T5" fmla="*/ 24 h 40"/>
                  <a:gd name="T6" fmla="*/ 131 w 131"/>
                  <a:gd name="T7" fmla="*/ 18 h 40"/>
                  <a:gd name="T8" fmla="*/ 115 w 131"/>
                  <a:gd name="T9" fmla="*/ 40 h 40"/>
                  <a:gd name="T10" fmla="*/ 32 w 131"/>
                  <a:gd name="T11" fmla="*/ 40 h 40"/>
                  <a:gd name="T12" fmla="*/ 66 w 131"/>
                  <a:gd name="T13" fmla="*/ 34 h 40"/>
                  <a:gd name="T14" fmla="*/ 0 w 131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9"/>
                    </a:moveTo>
                    <a:lnTo>
                      <a:pt x="30" y="0"/>
                    </a:lnTo>
                    <a:lnTo>
                      <a:pt x="100" y="24"/>
                    </a:lnTo>
                    <a:lnTo>
                      <a:pt x="131" y="18"/>
                    </a:lnTo>
                    <a:lnTo>
                      <a:pt x="115" y="40"/>
                    </a:lnTo>
                    <a:lnTo>
                      <a:pt x="32" y="40"/>
                    </a:lnTo>
                    <a:lnTo>
                      <a:pt x="66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6" name="Freeform 216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7" name="Freeform 217"/>
              <p:cNvSpPr>
                <a:spLocks/>
              </p:cNvSpPr>
              <p:nvPr/>
            </p:nvSpPr>
            <p:spPr bwMode="auto">
              <a:xfrm>
                <a:off x="3828" y="2140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2 w 130"/>
                  <a:gd name="T3" fmla="*/ 40 h 40"/>
                  <a:gd name="T4" fmla="*/ 34 w 130"/>
                  <a:gd name="T5" fmla="*/ 13 h 40"/>
                  <a:gd name="T6" fmla="*/ 0 w 130"/>
                  <a:gd name="T7" fmla="*/ 22 h 40"/>
                  <a:gd name="T8" fmla="*/ 17 w 130"/>
                  <a:gd name="T9" fmla="*/ 0 h 40"/>
                  <a:gd name="T10" fmla="*/ 102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2" y="40"/>
                    </a:lnTo>
                    <a:lnTo>
                      <a:pt x="34" y="13"/>
                    </a:lnTo>
                    <a:lnTo>
                      <a:pt x="0" y="22"/>
                    </a:lnTo>
                    <a:lnTo>
                      <a:pt x="17" y="0"/>
                    </a:lnTo>
                    <a:lnTo>
                      <a:pt x="102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8" name="Freeform 218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9" name="Freeform 219"/>
              <p:cNvSpPr>
                <a:spLocks/>
              </p:cNvSpPr>
              <p:nvPr/>
            </p:nvSpPr>
            <p:spPr bwMode="auto">
              <a:xfrm>
                <a:off x="3835" y="2090"/>
                <a:ext cx="131" cy="40"/>
              </a:xfrm>
              <a:custGeom>
                <a:avLst/>
                <a:gdLst>
                  <a:gd name="T0" fmla="*/ 0 w 131"/>
                  <a:gd name="T1" fmla="*/ 32 h 40"/>
                  <a:gd name="T2" fmla="*/ 29 w 131"/>
                  <a:gd name="T3" fmla="*/ 40 h 40"/>
                  <a:gd name="T4" fmla="*/ 100 w 131"/>
                  <a:gd name="T5" fmla="*/ 14 h 40"/>
                  <a:gd name="T6" fmla="*/ 131 w 131"/>
                  <a:gd name="T7" fmla="*/ 22 h 40"/>
                  <a:gd name="T8" fmla="*/ 114 w 131"/>
                  <a:gd name="T9" fmla="*/ 0 h 40"/>
                  <a:gd name="T10" fmla="*/ 32 w 131"/>
                  <a:gd name="T11" fmla="*/ 0 h 40"/>
                  <a:gd name="T12" fmla="*/ 66 w 131"/>
                  <a:gd name="T13" fmla="*/ 7 h 40"/>
                  <a:gd name="T14" fmla="*/ 0 w 131"/>
                  <a:gd name="T15" fmla="*/ 32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0">
                    <a:moveTo>
                      <a:pt x="0" y="32"/>
                    </a:moveTo>
                    <a:lnTo>
                      <a:pt x="29" y="40"/>
                    </a:lnTo>
                    <a:lnTo>
                      <a:pt x="100" y="14"/>
                    </a:lnTo>
                    <a:lnTo>
                      <a:pt x="131" y="22"/>
                    </a:lnTo>
                    <a:lnTo>
                      <a:pt x="114" y="0"/>
                    </a:lnTo>
                    <a:lnTo>
                      <a:pt x="32" y="0"/>
                    </a:lnTo>
                    <a:lnTo>
                      <a:pt x="66" y="7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0" name="Freeform 220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1" name="Freeform 221"/>
              <p:cNvSpPr>
                <a:spLocks/>
              </p:cNvSpPr>
              <p:nvPr/>
            </p:nvSpPr>
            <p:spPr bwMode="auto">
              <a:xfrm>
                <a:off x="3693" y="2138"/>
                <a:ext cx="131" cy="42"/>
              </a:xfrm>
              <a:custGeom>
                <a:avLst/>
                <a:gdLst>
                  <a:gd name="T0" fmla="*/ 131 w 131"/>
                  <a:gd name="T1" fmla="*/ 8 h 42"/>
                  <a:gd name="T2" fmla="*/ 102 w 131"/>
                  <a:gd name="T3" fmla="*/ 0 h 42"/>
                  <a:gd name="T4" fmla="*/ 34 w 131"/>
                  <a:gd name="T5" fmla="*/ 26 h 42"/>
                  <a:gd name="T6" fmla="*/ 0 w 131"/>
                  <a:gd name="T7" fmla="*/ 17 h 42"/>
                  <a:gd name="T8" fmla="*/ 17 w 131"/>
                  <a:gd name="T9" fmla="*/ 42 h 42"/>
                  <a:gd name="T10" fmla="*/ 102 w 131"/>
                  <a:gd name="T11" fmla="*/ 42 h 42"/>
                  <a:gd name="T12" fmla="*/ 65 w 131"/>
                  <a:gd name="T13" fmla="*/ 33 h 42"/>
                  <a:gd name="T14" fmla="*/ 131 w 131"/>
                  <a:gd name="T15" fmla="*/ 8 h 4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1" h="42">
                    <a:moveTo>
                      <a:pt x="131" y="8"/>
                    </a:moveTo>
                    <a:lnTo>
                      <a:pt x="102" y="0"/>
                    </a:lnTo>
                    <a:lnTo>
                      <a:pt x="34" y="26"/>
                    </a:lnTo>
                    <a:lnTo>
                      <a:pt x="0" y="17"/>
                    </a:lnTo>
                    <a:lnTo>
                      <a:pt x="17" y="42"/>
                    </a:lnTo>
                    <a:lnTo>
                      <a:pt x="102" y="42"/>
                    </a:lnTo>
                    <a:lnTo>
                      <a:pt x="65" y="33"/>
                    </a:lnTo>
                    <a:lnTo>
                      <a:pt x="131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2" name="Freeform 222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Freeform 223"/>
              <p:cNvSpPr>
                <a:spLocks/>
              </p:cNvSpPr>
              <p:nvPr/>
            </p:nvSpPr>
            <p:spPr bwMode="auto">
              <a:xfrm>
                <a:off x="3701" y="2088"/>
                <a:ext cx="130" cy="40"/>
              </a:xfrm>
              <a:custGeom>
                <a:avLst/>
                <a:gdLst>
                  <a:gd name="T0" fmla="*/ 0 w 130"/>
                  <a:gd name="T1" fmla="*/ 9 h 40"/>
                  <a:gd name="T2" fmla="*/ 28 w 130"/>
                  <a:gd name="T3" fmla="*/ 0 h 40"/>
                  <a:gd name="T4" fmla="*/ 98 w 130"/>
                  <a:gd name="T5" fmla="*/ 24 h 40"/>
                  <a:gd name="T6" fmla="*/ 130 w 130"/>
                  <a:gd name="T7" fmla="*/ 18 h 40"/>
                  <a:gd name="T8" fmla="*/ 113 w 130"/>
                  <a:gd name="T9" fmla="*/ 40 h 40"/>
                  <a:gd name="T10" fmla="*/ 31 w 130"/>
                  <a:gd name="T11" fmla="*/ 40 h 40"/>
                  <a:gd name="T12" fmla="*/ 65 w 130"/>
                  <a:gd name="T13" fmla="*/ 34 h 40"/>
                  <a:gd name="T14" fmla="*/ 0 w 130"/>
                  <a:gd name="T15" fmla="*/ 9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0" y="9"/>
                    </a:moveTo>
                    <a:lnTo>
                      <a:pt x="28" y="0"/>
                    </a:lnTo>
                    <a:lnTo>
                      <a:pt x="98" y="24"/>
                    </a:lnTo>
                    <a:lnTo>
                      <a:pt x="130" y="18"/>
                    </a:lnTo>
                    <a:lnTo>
                      <a:pt x="113" y="40"/>
                    </a:lnTo>
                    <a:lnTo>
                      <a:pt x="31" y="40"/>
                    </a:lnTo>
                    <a:lnTo>
                      <a:pt x="65" y="34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Freeform 224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5" name="Freeform 225"/>
              <p:cNvSpPr>
                <a:spLocks/>
              </p:cNvSpPr>
              <p:nvPr/>
            </p:nvSpPr>
            <p:spPr bwMode="auto">
              <a:xfrm>
                <a:off x="3831" y="2142"/>
                <a:ext cx="130" cy="40"/>
              </a:xfrm>
              <a:custGeom>
                <a:avLst/>
                <a:gdLst>
                  <a:gd name="T0" fmla="*/ 130 w 130"/>
                  <a:gd name="T1" fmla="*/ 31 h 40"/>
                  <a:gd name="T2" fmla="*/ 101 w 130"/>
                  <a:gd name="T3" fmla="*/ 40 h 40"/>
                  <a:gd name="T4" fmla="*/ 33 w 130"/>
                  <a:gd name="T5" fmla="*/ 13 h 40"/>
                  <a:gd name="T6" fmla="*/ 0 w 130"/>
                  <a:gd name="T7" fmla="*/ 22 h 40"/>
                  <a:gd name="T8" fmla="*/ 16 w 130"/>
                  <a:gd name="T9" fmla="*/ 0 h 40"/>
                  <a:gd name="T10" fmla="*/ 101 w 130"/>
                  <a:gd name="T11" fmla="*/ 0 h 40"/>
                  <a:gd name="T12" fmla="*/ 65 w 130"/>
                  <a:gd name="T13" fmla="*/ 6 h 40"/>
                  <a:gd name="T14" fmla="*/ 130 w 130"/>
                  <a:gd name="T15" fmla="*/ 31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0" h="40">
                    <a:moveTo>
                      <a:pt x="130" y="31"/>
                    </a:moveTo>
                    <a:lnTo>
                      <a:pt x="101" y="40"/>
                    </a:lnTo>
                    <a:lnTo>
                      <a:pt x="33" y="13"/>
                    </a:lnTo>
                    <a:lnTo>
                      <a:pt x="0" y="22"/>
                    </a:lnTo>
                    <a:lnTo>
                      <a:pt x="16" y="0"/>
                    </a:lnTo>
                    <a:lnTo>
                      <a:pt x="101" y="0"/>
                    </a:lnTo>
                    <a:lnTo>
                      <a:pt x="65" y="6"/>
                    </a:lnTo>
                    <a:lnTo>
                      <a:pt x="130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6" name="Line 226"/>
              <p:cNvSpPr>
                <a:spLocks noChangeShapeType="1"/>
              </p:cNvSpPr>
              <p:nvPr/>
            </p:nvSpPr>
            <p:spPr bwMode="auto">
              <a:xfrm>
                <a:off x="3630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Line 227"/>
              <p:cNvSpPr>
                <a:spLocks noChangeShapeType="1"/>
              </p:cNvSpPr>
              <p:nvPr/>
            </p:nvSpPr>
            <p:spPr bwMode="auto">
              <a:xfrm>
                <a:off x="4027" y="2133"/>
                <a:ext cx="1" cy="89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8" name="Text Box 228"/>
            <p:cNvSpPr txBox="1">
              <a:spLocks noChangeArrowheads="1"/>
            </p:cNvSpPr>
            <p:nvPr/>
          </p:nvSpPr>
          <p:spPr bwMode="auto">
            <a:xfrm>
              <a:off x="1032" y="2112"/>
              <a:ext cx="448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2299" name="Line 229"/>
            <p:cNvSpPr>
              <a:spLocks noChangeShapeType="1"/>
            </p:cNvSpPr>
            <p:nvPr/>
          </p:nvSpPr>
          <p:spPr bwMode="auto">
            <a:xfrm>
              <a:off x="760" y="1456"/>
              <a:ext cx="336" cy="4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2300" name="Line 230"/>
            <p:cNvSpPr>
              <a:spLocks noChangeShapeType="1"/>
            </p:cNvSpPr>
            <p:nvPr/>
          </p:nvSpPr>
          <p:spPr bwMode="auto">
            <a:xfrm flipV="1">
              <a:off x="1392" y="1448"/>
              <a:ext cx="256" cy="44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/>
              <a:tailEnd type="triangle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12305" name="Line 239"/>
            <p:cNvSpPr>
              <a:spLocks noChangeShapeType="1"/>
            </p:cNvSpPr>
            <p:nvPr/>
          </p:nvSpPr>
          <p:spPr bwMode="auto">
            <a:xfrm>
              <a:off x="864" y="1344"/>
              <a:ext cx="736" cy="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3130</TotalTime>
  <Words>1652</Words>
  <Application>Microsoft Office PowerPoint</Application>
  <PresentationFormat>On-screen Show (4:3)</PresentationFormat>
  <Paragraphs>283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IS-IS Support for Unidirectional Links  draft-ginsberg-isis-udl-00.txt</vt:lpstr>
      <vt:lpstr>Goals</vt:lpstr>
      <vt:lpstr>Basic Mechanisms</vt:lpstr>
      <vt:lpstr>UDL-LSPs</vt:lpstr>
      <vt:lpstr>UDL-TLV</vt:lpstr>
      <vt:lpstr>IS-Neighbor sub-TLV</vt:lpstr>
      <vt:lpstr>LSP Entry sub-TLV</vt:lpstr>
      <vt:lpstr>Manual Area Address sub-TLV</vt:lpstr>
      <vt:lpstr>Simple UDL Topology –  Pt-Pt Adjacency Establishment</vt:lpstr>
      <vt:lpstr>Simple UDL Topology – Pt-Pt Adjacency Establishment w UDL in return path</vt:lpstr>
      <vt:lpstr>Simple UDL Topology –  LAN Adjacency Establishment</vt:lpstr>
      <vt:lpstr>Adjacency Maintenance – P2P - Transmit Side</vt:lpstr>
      <vt:lpstr>Adjacency Maintenance – P2P - Receive Side</vt:lpstr>
      <vt:lpstr>Adjacency Maintenance –  LAN –TX Side</vt:lpstr>
      <vt:lpstr>Adjacency Maintenance –  LAN –RX Side</vt:lpstr>
      <vt:lpstr>Adjacency Failure Detection: Case #1</vt:lpstr>
      <vt:lpstr>Adjacency Failure Detection: Case #2</vt:lpstr>
      <vt:lpstr>Update Process Overview</vt:lpstr>
      <vt:lpstr>Update Process Pathological Example</vt:lpstr>
      <vt:lpstr>Update Process UDL Special Rules</vt:lpstr>
      <vt:lpstr>UDL Metrics</vt:lpstr>
    </vt:vector>
  </TitlesOfParts>
  <Company>IETF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isis route tags</dc:title>
  <dc:creator>Stefano Previdi</dc:creator>
  <cp:lastModifiedBy>Information Technology</cp:lastModifiedBy>
  <cp:revision>253</cp:revision>
  <dcterms:created xsi:type="dcterms:W3CDTF">2012-03-23T14:43:37Z</dcterms:created>
  <dcterms:modified xsi:type="dcterms:W3CDTF">2013-03-11T03:51:19Z</dcterms:modified>
</cp:coreProperties>
</file>