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7" r:id="rId2"/>
  </p:sldMasterIdLst>
  <p:notesMasterIdLst>
    <p:notesMasterId r:id="rId14"/>
  </p:notesMasterIdLst>
  <p:sldIdLst>
    <p:sldId id="256" r:id="rId3"/>
    <p:sldId id="269" r:id="rId4"/>
    <p:sldId id="257" r:id="rId5"/>
    <p:sldId id="263" r:id="rId6"/>
    <p:sldId id="267" r:id="rId7"/>
    <p:sldId id="261" r:id="rId8"/>
    <p:sldId id="268" r:id="rId9"/>
    <p:sldId id="264" r:id="rId10"/>
    <p:sldId id="260" r:id="rId11"/>
    <p:sldId id="259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81" autoAdjust="0"/>
  </p:normalViewPr>
  <p:slideViewPr>
    <p:cSldViewPr showGuides="1">
      <p:cViewPr varScale="1">
        <p:scale>
          <a:sx n="83" d="100"/>
          <a:sy n="83" d="100"/>
        </p:scale>
        <p:origin x="-138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http://tools.ietf.org/html/draft-jones-jose-jws-json-serialization-04" TargetMode="External"/><Relationship Id="rId1" Type="http://schemas.openxmlformats.org/officeDocument/2006/relationships/hyperlink" Target="http://tools.ietf.org/html/draft-jones-jose-jwe-json-serialization-04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http://tools.ietf.org/html/draft-jones-jose-jwe-json-serialization-04" TargetMode="External"/><Relationship Id="rId1" Type="http://schemas.openxmlformats.org/officeDocument/2006/relationships/hyperlink" Target="http://tools.ietf.org/html/draft-jones-jose-jws-json-serialization-04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33BB8B-CF12-4A98-B2DC-1FCA65D0B05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9BE6F04E-630C-4096-BDA8-46E3C8E8FA41}">
      <dgm:prSet/>
      <dgm:spPr/>
      <dgm:t>
        <a:bodyPr/>
        <a:lstStyle/>
        <a:p>
          <a:pPr rtl="0"/>
          <a:r>
            <a:rPr kumimoji="1" lang="en-US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rPr>
            <a:t>JSON Web Signature JSON Serialization</a:t>
          </a:r>
          <a:endParaRPr lang="ja-JP" dirty="0">
            <a:latin typeface="Arial Unicode MS" pitchFamily="50" charset="-128"/>
            <a:ea typeface="Arial Unicode MS" pitchFamily="50" charset="-128"/>
            <a:cs typeface="Arial Unicode MS" pitchFamily="50" charset="-128"/>
          </a:endParaRPr>
        </a:p>
      </dgm:t>
    </dgm:pt>
    <dgm:pt modelId="{E8B8B5A5-9E55-4098-9E86-C50A43FDF1F3}" type="parTrans" cxnId="{339B5FBA-7399-49AC-A936-838BACCC9D2A}">
      <dgm:prSet/>
      <dgm:spPr/>
      <dgm:t>
        <a:bodyPr/>
        <a:lstStyle/>
        <a:p>
          <a:endParaRPr kumimoji="1" lang="ja-JP" altLang="en-US"/>
        </a:p>
      </dgm:t>
    </dgm:pt>
    <dgm:pt modelId="{8F2340B4-D018-42C2-BEF5-DBD7A89CF2D6}" type="sibTrans" cxnId="{339B5FBA-7399-49AC-A936-838BACCC9D2A}">
      <dgm:prSet/>
      <dgm:spPr/>
      <dgm:t>
        <a:bodyPr/>
        <a:lstStyle/>
        <a:p>
          <a:endParaRPr kumimoji="1" lang="ja-JP" altLang="en-US"/>
        </a:p>
      </dgm:t>
    </dgm:pt>
    <dgm:pt modelId="{3434304E-B6E4-46F8-8C2D-EAD48356213C}">
      <dgm:prSet custT="1"/>
      <dgm:spPr/>
      <dgm:t>
        <a:bodyPr/>
        <a:lstStyle/>
        <a:p>
          <a:pPr rtl="0"/>
          <a:r>
            <a:rPr kumimoji="1" lang="en-US" sz="3200" dirty="0" smtClean="0">
              <a:latin typeface="Arial" pitchFamily="34" charset="0"/>
              <a:cs typeface="Arial" pitchFamily="34" charset="0"/>
            </a:rPr>
            <a:t>draft-</a:t>
          </a:r>
          <a:r>
            <a:rPr kumimoji="1" lang="en-US" sz="3200" dirty="0" err="1" smtClean="0">
              <a:latin typeface="Arial" pitchFamily="34" charset="0"/>
              <a:cs typeface="Arial" pitchFamily="34" charset="0"/>
            </a:rPr>
            <a:t>jones</a:t>
          </a:r>
          <a:r>
            <a:rPr kumimoji="1" lang="en-US" sz="3200" dirty="0" smtClean="0">
              <a:latin typeface="Arial" pitchFamily="34" charset="0"/>
              <a:cs typeface="Arial" pitchFamily="34" charset="0"/>
            </a:rPr>
            <a:t>-</a:t>
          </a:r>
          <a:r>
            <a:rPr kumimoji="1" lang="en-US" sz="3200" dirty="0" err="1" smtClean="0">
              <a:latin typeface="Arial" pitchFamily="34" charset="0"/>
              <a:cs typeface="Arial" pitchFamily="34" charset="0"/>
            </a:rPr>
            <a:t>jose</a:t>
          </a:r>
          <a:r>
            <a:rPr kumimoji="1" lang="en-US" sz="3200" dirty="0" smtClean="0">
              <a:latin typeface="Arial" pitchFamily="34" charset="0"/>
              <a:cs typeface="Arial" pitchFamily="34" charset="0"/>
            </a:rPr>
            <a:t>-</a:t>
          </a:r>
          <a:r>
            <a:rPr kumimoji="1" lang="en-US" sz="3200" dirty="0" err="1" smtClean="0">
              <a:latin typeface="Arial" pitchFamily="34" charset="0"/>
              <a:cs typeface="Arial" pitchFamily="34" charset="0"/>
            </a:rPr>
            <a:t>jws</a:t>
          </a:r>
          <a:r>
            <a:rPr kumimoji="1" lang="en-US" sz="3200" dirty="0" smtClean="0">
              <a:latin typeface="Arial" pitchFamily="34" charset="0"/>
              <a:cs typeface="Arial" pitchFamily="34" charset="0"/>
            </a:rPr>
            <a:t>-</a:t>
          </a:r>
          <a:r>
            <a:rPr kumimoji="1" lang="en-US" sz="3200" dirty="0" err="1" smtClean="0">
              <a:latin typeface="Arial" pitchFamily="34" charset="0"/>
              <a:cs typeface="Arial" pitchFamily="34" charset="0"/>
            </a:rPr>
            <a:t>json</a:t>
          </a:r>
          <a:r>
            <a:rPr kumimoji="1" lang="en-US" sz="3200" dirty="0" smtClean="0">
              <a:latin typeface="Arial" pitchFamily="34" charset="0"/>
              <a:cs typeface="Arial" pitchFamily="34" charset="0"/>
            </a:rPr>
            <a:t>-serialization</a:t>
          </a:r>
          <a:endParaRPr lang="ja-JP" sz="3200" dirty="0">
            <a:latin typeface="Arial" pitchFamily="34" charset="0"/>
            <a:cs typeface="Arial" pitchFamily="34" charset="0"/>
          </a:endParaRPr>
        </a:p>
      </dgm:t>
    </dgm:pt>
    <dgm:pt modelId="{C2816D7F-329A-4586-9C83-1EFB04E8E842}" type="parTrans" cxnId="{2E149077-79A3-492E-80B9-11D9D2D3440C}">
      <dgm:prSet/>
      <dgm:spPr/>
      <dgm:t>
        <a:bodyPr/>
        <a:lstStyle/>
        <a:p>
          <a:endParaRPr kumimoji="1" lang="ja-JP" altLang="en-US"/>
        </a:p>
      </dgm:t>
    </dgm:pt>
    <dgm:pt modelId="{F13A677B-862A-4861-A7F6-21B5A64C8DBF}" type="sibTrans" cxnId="{2E149077-79A3-492E-80B9-11D9D2D3440C}">
      <dgm:prSet/>
      <dgm:spPr/>
      <dgm:t>
        <a:bodyPr/>
        <a:lstStyle/>
        <a:p>
          <a:endParaRPr kumimoji="1" lang="ja-JP" altLang="en-US"/>
        </a:p>
      </dgm:t>
    </dgm:pt>
    <dgm:pt modelId="{0A947B25-288F-469B-8A93-ABD439ABC076}">
      <dgm:prSet/>
      <dgm:spPr/>
      <dgm:t>
        <a:bodyPr/>
        <a:lstStyle/>
        <a:p>
          <a:pPr rtl="0"/>
          <a:r>
            <a:rPr kumimoji="1" lang="en-US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rPr>
            <a:t>JSON Web Encryption JSON Serialization</a:t>
          </a:r>
          <a:endParaRPr lang="ja-JP" dirty="0">
            <a:latin typeface="Arial Unicode MS" pitchFamily="50" charset="-128"/>
            <a:ea typeface="Arial Unicode MS" pitchFamily="50" charset="-128"/>
            <a:cs typeface="Arial Unicode MS" pitchFamily="50" charset="-128"/>
          </a:endParaRPr>
        </a:p>
      </dgm:t>
    </dgm:pt>
    <dgm:pt modelId="{63B2D619-B167-4281-8682-4005FC129955}" type="parTrans" cxnId="{A6043886-E97F-4D43-AAC8-41C01DD7D175}">
      <dgm:prSet/>
      <dgm:spPr/>
      <dgm:t>
        <a:bodyPr/>
        <a:lstStyle/>
        <a:p>
          <a:endParaRPr kumimoji="1" lang="ja-JP" altLang="en-US"/>
        </a:p>
      </dgm:t>
    </dgm:pt>
    <dgm:pt modelId="{9214E502-B642-41D6-996F-CA9563A2AE52}" type="sibTrans" cxnId="{A6043886-E97F-4D43-AAC8-41C01DD7D175}">
      <dgm:prSet/>
      <dgm:spPr/>
      <dgm:t>
        <a:bodyPr/>
        <a:lstStyle/>
        <a:p>
          <a:endParaRPr kumimoji="1" lang="ja-JP" altLang="en-US"/>
        </a:p>
      </dgm:t>
    </dgm:pt>
    <dgm:pt modelId="{2ED19B84-142B-4654-99C7-B0586402C17A}">
      <dgm:prSet custT="1"/>
      <dgm:spPr/>
      <dgm:t>
        <a:bodyPr/>
        <a:lstStyle/>
        <a:p>
          <a:pPr rtl="0"/>
          <a:r>
            <a:rPr kumimoji="1" lang="en-US" sz="3200" dirty="0" smtClean="0">
              <a:latin typeface="Arial" pitchFamily="34" charset="0"/>
              <a:cs typeface="Arial" pitchFamily="34" charset="0"/>
            </a:rPr>
            <a:t>draft-</a:t>
          </a:r>
          <a:r>
            <a:rPr kumimoji="1" lang="en-US" sz="3200" dirty="0" err="1" smtClean="0">
              <a:latin typeface="Arial" pitchFamily="34" charset="0"/>
              <a:cs typeface="Arial" pitchFamily="34" charset="0"/>
            </a:rPr>
            <a:t>jones</a:t>
          </a:r>
          <a:r>
            <a:rPr kumimoji="1" lang="en-US" sz="3200" dirty="0" smtClean="0">
              <a:latin typeface="Arial" pitchFamily="34" charset="0"/>
              <a:cs typeface="Arial" pitchFamily="34" charset="0"/>
            </a:rPr>
            <a:t>-</a:t>
          </a:r>
          <a:r>
            <a:rPr kumimoji="1" lang="en-US" sz="3200" dirty="0" err="1" smtClean="0">
              <a:latin typeface="Arial" pitchFamily="34" charset="0"/>
              <a:cs typeface="Arial" pitchFamily="34" charset="0"/>
            </a:rPr>
            <a:t>jose</a:t>
          </a:r>
          <a:r>
            <a:rPr kumimoji="1" lang="en-US" sz="3200" dirty="0" smtClean="0">
              <a:latin typeface="Arial" pitchFamily="34" charset="0"/>
              <a:cs typeface="Arial" pitchFamily="34" charset="0"/>
            </a:rPr>
            <a:t>-</a:t>
          </a:r>
          <a:r>
            <a:rPr kumimoji="1" lang="en-US" sz="3200" dirty="0" err="1" smtClean="0">
              <a:latin typeface="Arial" pitchFamily="34" charset="0"/>
              <a:cs typeface="Arial" pitchFamily="34" charset="0"/>
            </a:rPr>
            <a:t>jwe</a:t>
          </a:r>
          <a:r>
            <a:rPr kumimoji="1" lang="en-US" sz="3200" dirty="0" smtClean="0">
              <a:latin typeface="Arial" pitchFamily="34" charset="0"/>
              <a:cs typeface="Arial" pitchFamily="34" charset="0"/>
            </a:rPr>
            <a:t>-</a:t>
          </a:r>
          <a:r>
            <a:rPr kumimoji="1" lang="en-US" sz="3200" dirty="0" err="1" smtClean="0">
              <a:latin typeface="Arial" pitchFamily="34" charset="0"/>
              <a:cs typeface="Arial" pitchFamily="34" charset="0"/>
            </a:rPr>
            <a:t>json</a:t>
          </a:r>
          <a:r>
            <a:rPr kumimoji="1" lang="en-US" sz="3200" dirty="0" smtClean="0">
              <a:latin typeface="Arial" pitchFamily="34" charset="0"/>
              <a:cs typeface="Arial" pitchFamily="34" charset="0"/>
            </a:rPr>
            <a:t>-serialization</a:t>
          </a:r>
          <a:endParaRPr kumimoji="1" lang="en-US" sz="3200" dirty="0">
            <a:latin typeface="Arial" pitchFamily="34" charset="0"/>
            <a:cs typeface="Arial" pitchFamily="34" charset="0"/>
          </a:endParaRPr>
        </a:p>
      </dgm:t>
    </dgm:pt>
    <dgm:pt modelId="{4D1C8A8D-58DA-41DA-83D8-C01D0B66CF7A}" type="parTrans" cxnId="{033958EC-1E34-4518-B17B-959DFFF8DB4D}">
      <dgm:prSet/>
      <dgm:spPr/>
      <dgm:t>
        <a:bodyPr/>
        <a:lstStyle/>
        <a:p>
          <a:endParaRPr kumimoji="1" lang="ja-JP" altLang="en-US"/>
        </a:p>
      </dgm:t>
    </dgm:pt>
    <dgm:pt modelId="{333E273F-1305-451F-ADFF-D3D3EA03AF70}" type="sibTrans" cxnId="{033958EC-1E34-4518-B17B-959DFFF8DB4D}">
      <dgm:prSet/>
      <dgm:spPr/>
      <dgm:t>
        <a:bodyPr/>
        <a:lstStyle/>
        <a:p>
          <a:endParaRPr kumimoji="1" lang="ja-JP" altLang="en-US"/>
        </a:p>
      </dgm:t>
    </dgm:pt>
    <dgm:pt modelId="{827BC175-B329-48AD-ADC4-146698B075F4}">
      <dgm:prSet custT="1"/>
      <dgm:spPr/>
      <dgm:t>
        <a:bodyPr/>
        <a:lstStyle/>
        <a:p>
          <a:pPr rtl="0"/>
          <a:r>
            <a:rPr kumimoji="1" lang="en-US" altLang="ja-JP" sz="1800" i="1" dirty="0" smtClean="0">
              <a:latin typeface="Courier New" pitchFamily="49" charset="0"/>
              <a:cs typeface="Courier New" pitchFamily="49" charset="0"/>
              <a:hlinkClick xmlns:r="http://schemas.openxmlformats.org/officeDocument/2006/relationships" r:id="rId1"/>
            </a:rPr>
            <a:t>http://tools.ietf.org/html/draft-jones-jose-jwe-json-serialization-04</a:t>
          </a:r>
          <a:endParaRPr kumimoji="1" lang="en-US" sz="1800" i="1" dirty="0">
            <a:latin typeface="Courier New" pitchFamily="49" charset="0"/>
            <a:cs typeface="Courier New" pitchFamily="49" charset="0"/>
          </a:endParaRPr>
        </a:p>
      </dgm:t>
    </dgm:pt>
    <dgm:pt modelId="{4BE6F15D-0038-4FC2-AD46-E00E8E8CD602}" type="parTrans" cxnId="{A94F930A-9499-446A-81A0-91478F531FCC}">
      <dgm:prSet/>
      <dgm:spPr/>
      <dgm:t>
        <a:bodyPr/>
        <a:lstStyle/>
        <a:p>
          <a:endParaRPr kumimoji="1" lang="ja-JP" altLang="en-US"/>
        </a:p>
      </dgm:t>
    </dgm:pt>
    <dgm:pt modelId="{A24F213E-7EF2-46EC-85C2-02AC475AC18A}" type="sibTrans" cxnId="{A94F930A-9499-446A-81A0-91478F531FCC}">
      <dgm:prSet/>
      <dgm:spPr/>
      <dgm:t>
        <a:bodyPr/>
        <a:lstStyle/>
        <a:p>
          <a:endParaRPr kumimoji="1" lang="ja-JP" altLang="en-US"/>
        </a:p>
      </dgm:t>
    </dgm:pt>
    <dgm:pt modelId="{2DE91DAC-B6F0-4B78-A385-B1B85F6E9637}">
      <dgm:prSet custT="1"/>
      <dgm:spPr/>
      <dgm:t>
        <a:bodyPr/>
        <a:lstStyle/>
        <a:p>
          <a:pPr rtl="0"/>
          <a:r>
            <a:rPr kumimoji="1" lang="en-US" altLang="ja-JP" sz="1800" i="1" dirty="0" smtClean="0">
              <a:latin typeface="Courier New" pitchFamily="49" charset="0"/>
              <a:cs typeface="Courier New" pitchFamily="49" charset="0"/>
              <a:hlinkClick xmlns:r="http://schemas.openxmlformats.org/officeDocument/2006/relationships" r:id="rId2"/>
            </a:rPr>
            <a:t>http://tools.ietf.org/html/draft-jones-jose-jws-json-serialization-04</a:t>
          </a:r>
          <a:endParaRPr lang="ja-JP" sz="1800" i="1" dirty="0">
            <a:latin typeface="Courier New" pitchFamily="49" charset="0"/>
            <a:cs typeface="Courier New" pitchFamily="49" charset="0"/>
          </a:endParaRPr>
        </a:p>
      </dgm:t>
    </dgm:pt>
    <dgm:pt modelId="{D2207C3F-05DA-499E-9087-F4FD8291AA62}" type="parTrans" cxnId="{2B1B9A0D-E3D0-4C22-B997-86261DFF7BA6}">
      <dgm:prSet/>
      <dgm:spPr/>
      <dgm:t>
        <a:bodyPr/>
        <a:lstStyle/>
        <a:p>
          <a:endParaRPr kumimoji="1" lang="ja-JP" altLang="en-US"/>
        </a:p>
      </dgm:t>
    </dgm:pt>
    <dgm:pt modelId="{CD99C878-F0AD-4F9E-ACD7-FB4B5DD4658A}" type="sibTrans" cxnId="{2B1B9A0D-E3D0-4C22-B997-86261DFF7BA6}">
      <dgm:prSet/>
      <dgm:spPr/>
      <dgm:t>
        <a:bodyPr/>
        <a:lstStyle/>
        <a:p>
          <a:endParaRPr kumimoji="1" lang="ja-JP" altLang="en-US"/>
        </a:p>
      </dgm:t>
    </dgm:pt>
    <dgm:pt modelId="{A516BEEA-5BF9-45F7-97D4-A490C7C4A18D}" type="pres">
      <dgm:prSet presAssocID="{5F33BB8B-CF12-4A98-B2DC-1FCA65D0B05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968A8870-68A0-49EB-A3CD-971DD39EED2E}" type="pres">
      <dgm:prSet presAssocID="{9BE6F04E-630C-4096-BDA8-46E3C8E8FA41}" presName="linNode" presStyleCnt="0"/>
      <dgm:spPr/>
    </dgm:pt>
    <dgm:pt modelId="{7ADE9610-C35A-440D-8EF7-67C84BC0254B}" type="pres">
      <dgm:prSet presAssocID="{9BE6F04E-630C-4096-BDA8-46E3C8E8FA4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DDC056C-092C-41AF-910C-A73E86CA3CA0}" type="pres">
      <dgm:prSet presAssocID="{9BE6F04E-630C-4096-BDA8-46E3C8E8FA41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7075867-7198-4684-AA1F-E1B2927195FB}" type="pres">
      <dgm:prSet presAssocID="{8F2340B4-D018-42C2-BEF5-DBD7A89CF2D6}" presName="sp" presStyleCnt="0"/>
      <dgm:spPr/>
    </dgm:pt>
    <dgm:pt modelId="{C19443D1-CCBE-4087-9ECA-4A88EB0E1FC9}" type="pres">
      <dgm:prSet presAssocID="{0A947B25-288F-469B-8A93-ABD439ABC076}" presName="linNode" presStyleCnt="0"/>
      <dgm:spPr/>
    </dgm:pt>
    <dgm:pt modelId="{5EDA902B-37AC-46B3-9EE5-3F3635589620}" type="pres">
      <dgm:prSet presAssocID="{0A947B25-288F-469B-8A93-ABD439ABC07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E18D7DE-2439-4BDF-8AEB-DB7CF4B0A144}" type="pres">
      <dgm:prSet presAssocID="{0A947B25-288F-469B-8A93-ABD439ABC076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39B5FBA-7399-49AC-A936-838BACCC9D2A}" srcId="{5F33BB8B-CF12-4A98-B2DC-1FCA65D0B057}" destId="{9BE6F04E-630C-4096-BDA8-46E3C8E8FA41}" srcOrd="0" destOrd="0" parTransId="{E8B8B5A5-9E55-4098-9E86-C50A43FDF1F3}" sibTransId="{8F2340B4-D018-42C2-BEF5-DBD7A89CF2D6}"/>
    <dgm:cxn modelId="{17311366-115C-4B1F-A35D-EBB8652FAF4A}" type="presOf" srcId="{3434304E-B6E4-46F8-8C2D-EAD48356213C}" destId="{0DDC056C-092C-41AF-910C-A73E86CA3CA0}" srcOrd="0" destOrd="0" presId="urn:microsoft.com/office/officeart/2005/8/layout/vList5"/>
    <dgm:cxn modelId="{9100C8A0-2021-4833-80E6-47348C4066D7}" type="presOf" srcId="{5F33BB8B-CF12-4A98-B2DC-1FCA65D0B057}" destId="{A516BEEA-5BF9-45F7-97D4-A490C7C4A18D}" srcOrd="0" destOrd="0" presId="urn:microsoft.com/office/officeart/2005/8/layout/vList5"/>
    <dgm:cxn modelId="{D3C4BAC8-6466-4125-8DA6-ECC4EECB2C12}" type="presOf" srcId="{0A947B25-288F-469B-8A93-ABD439ABC076}" destId="{5EDA902B-37AC-46B3-9EE5-3F3635589620}" srcOrd="0" destOrd="0" presId="urn:microsoft.com/office/officeart/2005/8/layout/vList5"/>
    <dgm:cxn modelId="{7FDC6237-24DB-43EC-8C90-B30D70A96DCB}" type="presOf" srcId="{2ED19B84-142B-4654-99C7-B0586402C17A}" destId="{5E18D7DE-2439-4BDF-8AEB-DB7CF4B0A144}" srcOrd="0" destOrd="0" presId="urn:microsoft.com/office/officeart/2005/8/layout/vList5"/>
    <dgm:cxn modelId="{97D62102-7CAA-43AB-9AA3-1F06CC024973}" type="presOf" srcId="{2DE91DAC-B6F0-4B78-A385-B1B85F6E9637}" destId="{0DDC056C-092C-41AF-910C-A73E86CA3CA0}" srcOrd="0" destOrd="1" presId="urn:microsoft.com/office/officeart/2005/8/layout/vList5"/>
    <dgm:cxn modelId="{A6043886-E97F-4D43-AAC8-41C01DD7D175}" srcId="{5F33BB8B-CF12-4A98-B2DC-1FCA65D0B057}" destId="{0A947B25-288F-469B-8A93-ABD439ABC076}" srcOrd="1" destOrd="0" parTransId="{63B2D619-B167-4281-8682-4005FC129955}" sibTransId="{9214E502-B642-41D6-996F-CA9563A2AE52}"/>
    <dgm:cxn modelId="{033958EC-1E34-4518-B17B-959DFFF8DB4D}" srcId="{0A947B25-288F-469B-8A93-ABD439ABC076}" destId="{2ED19B84-142B-4654-99C7-B0586402C17A}" srcOrd="0" destOrd="0" parTransId="{4D1C8A8D-58DA-41DA-83D8-C01D0B66CF7A}" sibTransId="{333E273F-1305-451F-ADFF-D3D3EA03AF70}"/>
    <dgm:cxn modelId="{1CD9455A-D067-46EB-BC51-726A9BD422D1}" type="presOf" srcId="{827BC175-B329-48AD-ADC4-146698B075F4}" destId="{5E18D7DE-2439-4BDF-8AEB-DB7CF4B0A144}" srcOrd="0" destOrd="1" presId="urn:microsoft.com/office/officeart/2005/8/layout/vList5"/>
    <dgm:cxn modelId="{2B1B9A0D-E3D0-4C22-B997-86261DFF7BA6}" srcId="{9BE6F04E-630C-4096-BDA8-46E3C8E8FA41}" destId="{2DE91DAC-B6F0-4B78-A385-B1B85F6E9637}" srcOrd="1" destOrd="0" parTransId="{D2207C3F-05DA-499E-9087-F4FD8291AA62}" sibTransId="{CD99C878-F0AD-4F9E-ACD7-FB4B5DD4658A}"/>
    <dgm:cxn modelId="{2E149077-79A3-492E-80B9-11D9D2D3440C}" srcId="{9BE6F04E-630C-4096-BDA8-46E3C8E8FA41}" destId="{3434304E-B6E4-46F8-8C2D-EAD48356213C}" srcOrd="0" destOrd="0" parTransId="{C2816D7F-329A-4586-9C83-1EFB04E8E842}" sibTransId="{F13A677B-862A-4861-A7F6-21B5A64C8DBF}"/>
    <dgm:cxn modelId="{A94F930A-9499-446A-81A0-91478F531FCC}" srcId="{0A947B25-288F-469B-8A93-ABD439ABC076}" destId="{827BC175-B329-48AD-ADC4-146698B075F4}" srcOrd="1" destOrd="0" parTransId="{4BE6F15D-0038-4FC2-AD46-E00E8E8CD602}" sibTransId="{A24F213E-7EF2-46EC-85C2-02AC475AC18A}"/>
    <dgm:cxn modelId="{40B13E0B-ED28-4A76-8EA8-19E8AA5B8A1D}" type="presOf" srcId="{9BE6F04E-630C-4096-BDA8-46E3C8E8FA41}" destId="{7ADE9610-C35A-440D-8EF7-67C84BC0254B}" srcOrd="0" destOrd="0" presId="urn:microsoft.com/office/officeart/2005/8/layout/vList5"/>
    <dgm:cxn modelId="{94FE2D33-97FF-47E7-A00D-799879EA05AD}" type="presParOf" srcId="{A516BEEA-5BF9-45F7-97D4-A490C7C4A18D}" destId="{968A8870-68A0-49EB-A3CD-971DD39EED2E}" srcOrd="0" destOrd="0" presId="urn:microsoft.com/office/officeart/2005/8/layout/vList5"/>
    <dgm:cxn modelId="{EC914AB3-10DD-45E0-A7FE-B45350486D6C}" type="presParOf" srcId="{968A8870-68A0-49EB-A3CD-971DD39EED2E}" destId="{7ADE9610-C35A-440D-8EF7-67C84BC0254B}" srcOrd="0" destOrd="0" presId="urn:microsoft.com/office/officeart/2005/8/layout/vList5"/>
    <dgm:cxn modelId="{AF1B2A3E-922E-499C-A0BC-D2C7B496EBD7}" type="presParOf" srcId="{968A8870-68A0-49EB-A3CD-971DD39EED2E}" destId="{0DDC056C-092C-41AF-910C-A73E86CA3CA0}" srcOrd="1" destOrd="0" presId="urn:microsoft.com/office/officeart/2005/8/layout/vList5"/>
    <dgm:cxn modelId="{287F74E6-2233-4C0F-8CCA-26FA5831836F}" type="presParOf" srcId="{A516BEEA-5BF9-45F7-97D4-A490C7C4A18D}" destId="{07075867-7198-4684-AA1F-E1B2927195FB}" srcOrd="1" destOrd="0" presId="urn:microsoft.com/office/officeart/2005/8/layout/vList5"/>
    <dgm:cxn modelId="{F103DDC1-1306-4E34-BC68-5B33B6C38861}" type="presParOf" srcId="{A516BEEA-5BF9-45F7-97D4-A490C7C4A18D}" destId="{C19443D1-CCBE-4087-9ECA-4A88EB0E1FC9}" srcOrd="2" destOrd="0" presId="urn:microsoft.com/office/officeart/2005/8/layout/vList5"/>
    <dgm:cxn modelId="{62A85C7C-E587-4FE5-8B18-454EB895A82F}" type="presParOf" srcId="{C19443D1-CCBE-4087-9ECA-4A88EB0E1FC9}" destId="{5EDA902B-37AC-46B3-9EE5-3F3635589620}" srcOrd="0" destOrd="0" presId="urn:microsoft.com/office/officeart/2005/8/layout/vList5"/>
    <dgm:cxn modelId="{0C6CDD21-B3ED-46E1-A3C8-FA208AA32E46}" type="presParOf" srcId="{C19443D1-CCBE-4087-9ECA-4A88EB0E1FC9}" destId="{5E18D7DE-2439-4BDF-8AEB-DB7CF4B0A14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E8BAF4-33E5-4715-95F9-29EC342DF7C9}" type="doc">
      <dgm:prSet loTypeId="urn:microsoft.com/office/officeart/2005/8/layout/vList2" loCatId="list" qsTypeId="urn:microsoft.com/office/officeart/2005/8/quickstyle/simple1" qsCatId="simple" csTypeId="urn:microsoft.com/office/officeart/2005/8/colors/accent1_3" csCatId="accent1"/>
      <dgm:spPr/>
      <dgm:t>
        <a:bodyPr/>
        <a:lstStyle/>
        <a:p>
          <a:endParaRPr kumimoji="1" lang="ja-JP" altLang="en-US"/>
        </a:p>
      </dgm:t>
    </dgm:pt>
    <dgm:pt modelId="{6824826F-906F-4A6B-A06E-46C736CA1317}">
      <dgm:prSet/>
      <dgm:spPr/>
      <dgm:t>
        <a:bodyPr/>
        <a:lstStyle/>
        <a:p>
          <a:pPr rtl="0"/>
          <a:r>
            <a:rPr kumimoji="1" lang="en-US" dirty="0" smtClean="0">
              <a:latin typeface="Arial" pitchFamily="34" charset="0"/>
              <a:cs typeface="Arial" pitchFamily="34" charset="0"/>
            </a:rPr>
            <a:t>JSON representation for JWS, JWE values</a:t>
          </a:r>
          <a:endParaRPr lang="ja-JP" dirty="0">
            <a:latin typeface="Arial" pitchFamily="34" charset="0"/>
            <a:cs typeface="Arial" pitchFamily="34" charset="0"/>
          </a:endParaRPr>
        </a:p>
      </dgm:t>
    </dgm:pt>
    <dgm:pt modelId="{25568018-7A39-4CCB-A3AD-761771F056C7}" type="parTrans" cxnId="{3D41BE46-B5FB-4DC3-ABB2-2461FA187603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6B22821B-5B91-4A43-82D0-00F6BDCCABCE}" type="sibTrans" cxnId="{3D41BE46-B5FB-4DC3-ABB2-2461FA187603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B4756BD8-D9F9-49B9-A27A-C322245A83BB}">
      <dgm:prSet/>
      <dgm:spPr/>
      <dgm:t>
        <a:bodyPr/>
        <a:lstStyle/>
        <a:p>
          <a:pPr rtl="0"/>
          <a:r>
            <a:rPr kumimoji="1" lang="en-US" dirty="0" smtClean="0">
              <a:latin typeface="Arial" pitchFamily="34" charset="0"/>
              <a:cs typeface="Arial" pitchFamily="34" charset="0"/>
            </a:rPr>
            <a:t>Support multiple signatures/recipients</a:t>
          </a:r>
          <a:endParaRPr lang="ja-JP" dirty="0">
            <a:latin typeface="Arial" pitchFamily="34" charset="0"/>
            <a:cs typeface="Arial" pitchFamily="34" charset="0"/>
          </a:endParaRPr>
        </a:p>
      </dgm:t>
    </dgm:pt>
    <dgm:pt modelId="{09733C77-C759-4A36-BCF3-8F9530C093CC}" type="parTrans" cxnId="{5FE8CA29-8435-4569-BE84-C3EA348C763A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96ADB944-2B64-43F3-97D2-C4F441AAD667}" type="sibTrans" cxnId="{5FE8CA29-8435-4569-BE84-C3EA348C763A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D21BF06F-0DF0-4D9A-AD18-6FAE4F5D298D}">
      <dgm:prSet/>
      <dgm:spPr/>
      <dgm:t>
        <a:bodyPr/>
        <a:lstStyle/>
        <a:p>
          <a:pPr rtl="0"/>
          <a:r>
            <a:rPr kumimoji="1" lang="en-US" dirty="0" smtClean="0">
              <a:latin typeface="Arial" pitchFamily="34" charset="0"/>
              <a:cs typeface="Arial" pitchFamily="34" charset="0"/>
            </a:rPr>
            <a:t>Use identical crypto operations as compact (dot-separated) serializations</a:t>
          </a:r>
          <a:endParaRPr lang="ja-JP" dirty="0">
            <a:latin typeface="Arial" pitchFamily="34" charset="0"/>
            <a:cs typeface="Arial" pitchFamily="34" charset="0"/>
          </a:endParaRPr>
        </a:p>
      </dgm:t>
    </dgm:pt>
    <dgm:pt modelId="{AC19AF35-1E02-4840-B5D3-BD94F54F29BC}" type="parTrans" cxnId="{A0A09FF5-B9C3-47CA-B0AC-9B7F50780345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3545A86C-299C-45BD-96BE-5E23C85933F5}" type="sibTrans" cxnId="{A0A09FF5-B9C3-47CA-B0AC-9B7F50780345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B5CA0D97-35D9-4947-9FBD-6E586802A20D}" type="pres">
      <dgm:prSet presAssocID="{CBE8BAF4-33E5-4715-95F9-29EC342DF7C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519DB140-C5BD-408F-8A98-86929B4ADC25}" type="pres">
      <dgm:prSet presAssocID="{6824826F-906F-4A6B-A06E-46C736CA131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6E72109-BC6C-430F-9DA6-D6B004CD0DF1}" type="pres">
      <dgm:prSet presAssocID="{6B22821B-5B91-4A43-82D0-00F6BDCCABCE}" presName="spacer" presStyleCnt="0"/>
      <dgm:spPr/>
    </dgm:pt>
    <dgm:pt modelId="{7FE6B517-325D-49BE-9184-6129FFD45515}" type="pres">
      <dgm:prSet presAssocID="{B4756BD8-D9F9-49B9-A27A-C322245A83B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B3B221E-64ED-49BC-9258-AEA72BA9FF9D}" type="pres">
      <dgm:prSet presAssocID="{96ADB944-2B64-43F3-97D2-C4F441AAD667}" presName="spacer" presStyleCnt="0"/>
      <dgm:spPr/>
    </dgm:pt>
    <dgm:pt modelId="{C8C82A51-B9D4-4498-AAD1-E48E1CF88FC5}" type="pres">
      <dgm:prSet presAssocID="{D21BF06F-0DF0-4D9A-AD18-6FAE4F5D298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1622D57-8817-494F-9355-F01056A5F167}" type="presOf" srcId="{CBE8BAF4-33E5-4715-95F9-29EC342DF7C9}" destId="{B5CA0D97-35D9-4947-9FBD-6E586802A20D}" srcOrd="0" destOrd="0" presId="urn:microsoft.com/office/officeart/2005/8/layout/vList2"/>
    <dgm:cxn modelId="{E16A56EF-2301-4CAC-91B4-6BFF4129507C}" type="presOf" srcId="{B4756BD8-D9F9-49B9-A27A-C322245A83BB}" destId="{7FE6B517-325D-49BE-9184-6129FFD45515}" srcOrd="0" destOrd="0" presId="urn:microsoft.com/office/officeart/2005/8/layout/vList2"/>
    <dgm:cxn modelId="{5FE8CA29-8435-4569-BE84-C3EA348C763A}" srcId="{CBE8BAF4-33E5-4715-95F9-29EC342DF7C9}" destId="{B4756BD8-D9F9-49B9-A27A-C322245A83BB}" srcOrd="1" destOrd="0" parTransId="{09733C77-C759-4A36-BCF3-8F9530C093CC}" sibTransId="{96ADB944-2B64-43F3-97D2-C4F441AAD667}"/>
    <dgm:cxn modelId="{42B3E23F-B584-4EAB-B8E4-2A966668B668}" type="presOf" srcId="{D21BF06F-0DF0-4D9A-AD18-6FAE4F5D298D}" destId="{C8C82A51-B9D4-4498-AAD1-E48E1CF88FC5}" srcOrd="0" destOrd="0" presId="urn:microsoft.com/office/officeart/2005/8/layout/vList2"/>
    <dgm:cxn modelId="{646B50A4-F610-46C6-87CD-D684CBF8D593}" type="presOf" srcId="{6824826F-906F-4A6B-A06E-46C736CA1317}" destId="{519DB140-C5BD-408F-8A98-86929B4ADC25}" srcOrd="0" destOrd="0" presId="urn:microsoft.com/office/officeart/2005/8/layout/vList2"/>
    <dgm:cxn modelId="{A0A09FF5-B9C3-47CA-B0AC-9B7F50780345}" srcId="{CBE8BAF4-33E5-4715-95F9-29EC342DF7C9}" destId="{D21BF06F-0DF0-4D9A-AD18-6FAE4F5D298D}" srcOrd="2" destOrd="0" parTransId="{AC19AF35-1E02-4840-B5D3-BD94F54F29BC}" sibTransId="{3545A86C-299C-45BD-96BE-5E23C85933F5}"/>
    <dgm:cxn modelId="{3D41BE46-B5FB-4DC3-ABB2-2461FA187603}" srcId="{CBE8BAF4-33E5-4715-95F9-29EC342DF7C9}" destId="{6824826F-906F-4A6B-A06E-46C736CA1317}" srcOrd="0" destOrd="0" parTransId="{25568018-7A39-4CCB-A3AD-761771F056C7}" sibTransId="{6B22821B-5B91-4A43-82D0-00F6BDCCABCE}"/>
    <dgm:cxn modelId="{43E5785A-7F4C-4F1F-B007-AFA23E8F5CF0}" type="presParOf" srcId="{B5CA0D97-35D9-4947-9FBD-6E586802A20D}" destId="{519DB140-C5BD-408F-8A98-86929B4ADC25}" srcOrd="0" destOrd="0" presId="urn:microsoft.com/office/officeart/2005/8/layout/vList2"/>
    <dgm:cxn modelId="{BA781367-60F5-42A2-9328-A064A49211D9}" type="presParOf" srcId="{B5CA0D97-35D9-4947-9FBD-6E586802A20D}" destId="{A6E72109-BC6C-430F-9DA6-D6B004CD0DF1}" srcOrd="1" destOrd="0" presId="urn:microsoft.com/office/officeart/2005/8/layout/vList2"/>
    <dgm:cxn modelId="{174A247C-27CB-4949-BA8D-DF5B4BCD5295}" type="presParOf" srcId="{B5CA0D97-35D9-4947-9FBD-6E586802A20D}" destId="{7FE6B517-325D-49BE-9184-6129FFD45515}" srcOrd="2" destOrd="0" presId="urn:microsoft.com/office/officeart/2005/8/layout/vList2"/>
    <dgm:cxn modelId="{8D561118-20BD-45BC-9F57-CE22EDFB1218}" type="presParOf" srcId="{B5CA0D97-35D9-4947-9FBD-6E586802A20D}" destId="{0B3B221E-64ED-49BC-9258-AEA72BA9FF9D}" srcOrd="3" destOrd="0" presId="urn:microsoft.com/office/officeart/2005/8/layout/vList2"/>
    <dgm:cxn modelId="{4E204AF5-D44C-4DD7-838B-FFE168B8A28F}" type="presParOf" srcId="{B5CA0D97-35D9-4947-9FBD-6E586802A20D}" destId="{C8C82A51-B9D4-4498-AAD1-E48E1CF88FC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F6587F-9448-493A-9DB3-6C5A16694AA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2D9D4633-456A-44DD-8E5D-9FE6831A4001}">
      <dgm:prSet/>
      <dgm:spPr/>
      <dgm:t>
        <a:bodyPr/>
        <a:lstStyle/>
        <a:p>
          <a:pPr rtl="0"/>
          <a:r>
            <a:rPr kumimoji="1" lang="en-US" dirty="0" smtClean="0">
              <a:latin typeface="Arial" pitchFamily="34" charset="0"/>
              <a:cs typeface="Arial" pitchFamily="34" charset="0"/>
            </a:rPr>
            <a:t>Use JSON members for each JWS/JWE element</a:t>
          </a:r>
          <a:endParaRPr lang="ja-JP" dirty="0">
            <a:latin typeface="Arial" pitchFamily="34" charset="0"/>
            <a:cs typeface="Arial" pitchFamily="34" charset="0"/>
          </a:endParaRPr>
        </a:p>
      </dgm:t>
    </dgm:pt>
    <dgm:pt modelId="{987C7148-5666-4F39-BE33-5044C506E177}" type="parTrans" cxnId="{DD41AF5E-A168-4209-992A-EC91D78A0D4C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2CB0E4C4-3B93-4619-A16F-66E68D956A51}" type="sibTrans" cxnId="{DD41AF5E-A168-4209-992A-EC91D78A0D4C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DD8144A0-97CB-49B3-A5E6-B073BC184875}">
      <dgm:prSet/>
      <dgm:spPr/>
      <dgm:t>
        <a:bodyPr/>
        <a:lstStyle/>
        <a:p>
          <a:pPr rtl="0"/>
          <a:r>
            <a:rPr kumimoji="1" lang="en-US" dirty="0" smtClean="0">
              <a:latin typeface="Arial" pitchFamily="34" charset="0"/>
              <a:cs typeface="Arial" pitchFamily="34" charset="0"/>
            </a:rPr>
            <a:t>(instead of separating them with ‘.’ characters)</a:t>
          </a:r>
          <a:endParaRPr lang="ja-JP" dirty="0">
            <a:latin typeface="Arial" pitchFamily="34" charset="0"/>
            <a:cs typeface="Arial" pitchFamily="34" charset="0"/>
          </a:endParaRPr>
        </a:p>
      </dgm:t>
    </dgm:pt>
    <dgm:pt modelId="{B831CAC1-7E63-42DB-A48B-FD9350E190E9}" type="parTrans" cxnId="{F4EC07FC-2A89-4AA7-B342-3E9965DA354C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57879B73-866F-4176-8184-44AD6A972B56}" type="sibTrans" cxnId="{F4EC07FC-2A89-4AA7-B342-3E9965DA354C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26A8FFAB-E773-4E2B-8491-696765B0F749}">
      <dgm:prSet/>
      <dgm:spPr/>
      <dgm:t>
        <a:bodyPr/>
        <a:lstStyle/>
        <a:p>
          <a:pPr rtl="0"/>
          <a:r>
            <a:rPr kumimoji="1" lang="en-US" dirty="0" smtClean="0">
              <a:latin typeface="Arial" pitchFamily="34" charset="0"/>
              <a:cs typeface="Arial" pitchFamily="34" charset="0"/>
            </a:rPr>
            <a:t>Use single JSON values for elements common to multiple signatures/recipients</a:t>
          </a:r>
          <a:endParaRPr lang="ja-JP" dirty="0">
            <a:latin typeface="Arial" pitchFamily="34" charset="0"/>
            <a:cs typeface="Arial" pitchFamily="34" charset="0"/>
          </a:endParaRPr>
        </a:p>
      </dgm:t>
    </dgm:pt>
    <dgm:pt modelId="{CFC6D45F-CBF9-4B38-995E-3189CACB88B4}" type="parTrans" cxnId="{7E39203A-4367-48CE-BEB6-1E8C1A0D940D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0239D92A-7638-4A39-9077-CE2A62CCF47A}" type="sibTrans" cxnId="{7E39203A-4367-48CE-BEB6-1E8C1A0D940D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3701DED5-A5B5-4724-8462-22ECB1DE2D21}">
      <dgm:prSet/>
      <dgm:spPr/>
      <dgm:t>
        <a:bodyPr/>
        <a:lstStyle/>
        <a:p>
          <a:pPr rtl="0"/>
          <a:r>
            <a:rPr kumimoji="1" lang="en-US" dirty="0" smtClean="0">
              <a:latin typeface="Arial" pitchFamily="34" charset="0"/>
              <a:cs typeface="Arial" pitchFamily="34" charset="0"/>
            </a:rPr>
            <a:t>JWS Payload</a:t>
          </a:r>
          <a:endParaRPr lang="ja-JP" dirty="0">
            <a:latin typeface="Arial" pitchFamily="34" charset="0"/>
            <a:cs typeface="Arial" pitchFamily="34" charset="0"/>
          </a:endParaRPr>
        </a:p>
      </dgm:t>
    </dgm:pt>
    <dgm:pt modelId="{906FE617-3315-43B4-ABCF-78422394D982}" type="parTrans" cxnId="{BA6D1204-39AC-4E4B-B636-1409A28BDBE2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4AC47D42-90D5-4101-B263-56C2149D9C4E}" type="sibTrans" cxnId="{BA6D1204-39AC-4E4B-B636-1409A28BDBE2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3FE91C80-E737-416E-9F1B-75F2043E9DDC}">
      <dgm:prSet/>
      <dgm:spPr/>
      <dgm:t>
        <a:bodyPr/>
        <a:lstStyle/>
        <a:p>
          <a:pPr rtl="0"/>
          <a:r>
            <a:rPr kumimoji="1" lang="en-US" dirty="0" smtClean="0">
              <a:latin typeface="Arial" pitchFamily="34" charset="0"/>
              <a:cs typeface="Arial" pitchFamily="34" charset="0"/>
            </a:rPr>
            <a:t>JWE Initialization Vector</a:t>
          </a:r>
          <a:endParaRPr lang="ja-JP" dirty="0">
            <a:latin typeface="Arial" pitchFamily="34" charset="0"/>
            <a:cs typeface="Arial" pitchFamily="34" charset="0"/>
          </a:endParaRPr>
        </a:p>
      </dgm:t>
    </dgm:pt>
    <dgm:pt modelId="{78CE2224-4150-403E-B143-8FFEBFAB73B4}" type="parTrans" cxnId="{AA9CFFD9-C9C8-4696-A08F-151BFD1FED93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F1936789-AB1E-41C0-99F1-57852D5DC1DA}" type="sibTrans" cxnId="{AA9CFFD9-C9C8-4696-A08F-151BFD1FED93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24BA25E0-BE42-4FE4-AC8D-E482A04E7551}">
      <dgm:prSet/>
      <dgm:spPr/>
      <dgm:t>
        <a:bodyPr/>
        <a:lstStyle/>
        <a:p>
          <a:pPr rtl="0"/>
          <a:r>
            <a:rPr kumimoji="1" lang="en-US" dirty="0" smtClean="0">
              <a:latin typeface="Arial" pitchFamily="34" charset="0"/>
              <a:cs typeface="Arial" pitchFamily="34" charset="0"/>
            </a:rPr>
            <a:t>JWE </a:t>
          </a:r>
          <a:r>
            <a:rPr kumimoji="1" lang="en-US" dirty="0" err="1" smtClean="0">
              <a:latin typeface="Arial" pitchFamily="34" charset="0"/>
              <a:cs typeface="Arial" pitchFamily="34" charset="0"/>
            </a:rPr>
            <a:t>Ciphertext</a:t>
          </a:r>
          <a:endParaRPr lang="ja-JP" dirty="0">
            <a:latin typeface="Arial" pitchFamily="34" charset="0"/>
            <a:cs typeface="Arial" pitchFamily="34" charset="0"/>
          </a:endParaRPr>
        </a:p>
      </dgm:t>
    </dgm:pt>
    <dgm:pt modelId="{D41D0583-6C6E-4A0B-910E-69A4C7863F8C}" type="parTrans" cxnId="{2FBADBCD-8FB6-4B05-A651-56FD39534829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F2C646C4-4C92-45F4-925A-EFF5F61685A8}" type="sibTrans" cxnId="{2FBADBCD-8FB6-4B05-A651-56FD39534829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08DE13BC-FAF9-4985-B785-9098366D99A0}">
      <dgm:prSet/>
      <dgm:spPr/>
      <dgm:t>
        <a:bodyPr/>
        <a:lstStyle/>
        <a:p>
          <a:pPr rtl="0"/>
          <a:r>
            <a:rPr kumimoji="1" lang="en-US" dirty="0" smtClean="0">
              <a:latin typeface="Arial" pitchFamily="34" charset="0"/>
              <a:cs typeface="Arial" pitchFamily="34" charset="0"/>
            </a:rPr>
            <a:t>Use JSON arrays for elements specific to each signature/recipient</a:t>
          </a:r>
          <a:endParaRPr lang="ja-JP" dirty="0">
            <a:latin typeface="Arial" pitchFamily="34" charset="0"/>
            <a:cs typeface="Arial" pitchFamily="34" charset="0"/>
          </a:endParaRPr>
        </a:p>
      </dgm:t>
    </dgm:pt>
    <dgm:pt modelId="{C905B1B3-E250-41EC-8B40-C67A679395BE}" type="parTrans" cxnId="{39CADDD9-B922-4625-B9FE-7C3BA5DDC3EC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EE03AD90-728E-43DB-88C0-B9AE5738E8E6}" type="sibTrans" cxnId="{39CADDD9-B922-4625-B9FE-7C3BA5DDC3EC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3170B285-AE21-4855-93E5-EFD9BA417FA2}">
      <dgm:prSet/>
      <dgm:spPr/>
      <dgm:t>
        <a:bodyPr/>
        <a:lstStyle/>
        <a:p>
          <a:pPr rtl="0"/>
          <a:r>
            <a:rPr kumimoji="1" lang="en-US" dirty="0" smtClean="0">
              <a:latin typeface="Arial" pitchFamily="34" charset="0"/>
              <a:cs typeface="Arial" pitchFamily="34" charset="0"/>
            </a:rPr>
            <a:t>JWS Header, JWS Signature</a:t>
          </a:r>
          <a:endParaRPr lang="ja-JP" dirty="0">
            <a:latin typeface="Arial" pitchFamily="34" charset="0"/>
            <a:cs typeface="Arial" pitchFamily="34" charset="0"/>
          </a:endParaRPr>
        </a:p>
      </dgm:t>
    </dgm:pt>
    <dgm:pt modelId="{0B0CEEA6-EBD2-4E2D-B664-56A34362286D}" type="parTrans" cxnId="{F658081C-2EA2-4B10-8F79-1EAAC4F93096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EED4EA00-3513-4274-9C99-4F793D4F7061}" type="sibTrans" cxnId="{F658081C-2EA2-4B10-8F79-1EAAC4F93096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B8ADA65F-C24C-4C04-B041-FA03B8A39269}">
      <dgm:prSet/>
      <dgm:spPr/>
      <dgm:t>
        <a:bodyPr/>
        <a:lstStyle/>
        <a:p>
          <a:pPr rtl="0"/>
          <a:r>
            <a:rPr kumimoji="1" lang="en-US" dirty="0" smtClean="0">
              <a:latin typeface="Arial" pitchFamily="34" charset="0"/>
              <a:cs typeface="Arial" pitchFamily="34" charset="0"/>
            </a:rPr>
            <a:t>JWE Header, JWE Encrypted Key, JWE Integrity Value</a:t>
          </a:r>
          <a:endParaRPr kumimoji="1" lang="en-US" dirty="0">
            <a:latin typeface="Arial" pitchFamily="34" charset="0"/>
            <a:cs typeface="Arial" pitchFamily="34" charset="0"/>
          </a:endParaRPr>
        </a:p>
      </dgm:t>
    </dgm:pt>
    <dgm:pt modelId="{A7A277DE-1C9E-483A-9076-D6A827791F1F}" type="parTrans" cxnId="{D407B2A6-C6F1-4FFE-BEC5-E267C257419E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7A14AD29-5FAE-41E7-8469-115B5A87E93E}" type="sibTrans" cxnId="{D407B2A6-C6F1-4FFE-BEC5-E267C257419E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D50ADC44-C55A-4C39-BE64-EA281900870C}" type="pres">
      <dgm:prSet presAssocID="{A6F6587F-9448-493A-9DB3-6C5A16694AA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565735A-1359-4F5B-8C2B-C0A0D4DADEF1}" type="pres">
      <dgm:prSet presAssocID="{2D9D4633-456A-44DD-8E5D-9FE6831A400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3C2EC2C-91B8-421C-BE60-1C1675EC347C}" type="pres">
      <dgm:prSet presAssocID="{2D9D4633-456A-44DD-8E5D-9FE6831A4001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C6D955E-4011-446B-9D06-24E9EDD52BAF}" type="pres">
      <dgm:prSet presAssocID="{26A8FFAB-E773-4E2B-8491-696765B0F74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FEE81B1-202C-4439-88F5-96E575117713}" type="pres">
      <dgm:prSet presAssocID="{26A8FFAB-E773-4E2B-8491-696765B0F749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E52D09A-7FBE-4E88-AC6E-B301D5897D51}" type="pres">
      <dgm:prSet presAssocID="{08DE13BC-FAF9-4985-B785-9098366D99A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30FA97A-260F-4369-ABAC-B6329D561C31}" type="pres">
      <dgm:prSet presAssocID="{08DE13BC-FAF9-4985-B785-9098366D99A0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6BAE8E2-DF5A-459D-86F5-47A02370A053}" type="presOf" srcId="{2D9D4633-456A-44DD-8E5D-9FE6831A4001}" destId="{0565735A-1359-4F5B-8C2B-C0A0D4DADEF1}" srcOrd="0" destOrd="0" presId="urn:microsoft.com/office/officeart/2005/8/layout/vList2"/>
    <dgm:cxn modelId="{D407B2A6-C6F1-4FFE-BEC5-E267C257419E}" srcId="{08DE13BC-FAF9-4985-B785-9098366D99A0}" destId="{B8ADA65F-C24C-4C04-B041-FA03B8A39269}" srcOrd="1" destOrd="0" parTransId="{A7A277DE-1C9E-483A-9076-D6A827791F1F}" sibTransId="{7A14AD29-5FAE-41E7-8469-115B5A87E93E}"/>
    <dgm:cxn modelId="{B11ED330-A8C0-4FC7-B50F-3D35CEC5BAAF}" type="presOf" srcId="{08DE13BC-FAF9-4985-B785-9098366D99A0}" destId="{4E52D09A-7FBE-4E88-AC6E-B301D5897D51}" srcOrd="0" destOrd="0" presId="urn:microsoft.com/office/officeart/2005/8/layout/vList2"/>
    <dgm:cxn modelId="{39CADDD9-B922-4625-B9FE-7C3BA5DDC3EC}" srcId="{A6F6587F-9448-493A-9DB3-6C5A16694AA6}" destId="{08DE13BC-FAF9-4985-B785-9098366D99A0}" srcOrd="2" destOrd="0" parTransId="{C905B1B3-E250-41EC-8B40-C67A679395BE}" sibTransId="{EE03AD90-728E-43DB-88C0-B9AE5738E8E6}"/>
    <dgm:cxn modelId="{A752B64D-7618-4993-A7FA-3B8B13F9D3A5}" type="presOf" srcId="{24BA25E0-BE42-4FE4-AC8D-E482A04E7551}" destId="{2FEE81B1-202C-4439-88F5-96E575117713}" srcOrd="0" destOrd="2" presId="urn:microsoft.com/office/officeart/2005/8/layout/vList2"/>
    <dgm:cxn modelId="{AA9CFFD9-C9C8-4696-A08F-151BFD1FED93}" srcId="{26A8FFAB-E773-4E2B-8491-696765B0F749}" destId="{3FE91C80-E737-416E-9F1B-75F2043E9DDC}" srcOrd="1" destOrd="0" parTransId="{78CE2224-4150-403E-B143-8FFEBFAB73B4}" sibTransId="{F1936789-AB1E-41C0-99F1-57852D5DC1DA}"/>
    <dgm:cxn modelId="{C5C5811C-EFBF-4A91-91F9-5B87431AE809}" type="presOf" srcId="{DD8144A0-97CB-49B3-A5E6-B073BC184875}" destId="{93C2EC2C-91B8-421C-BE60-1C1675EC347C}" srcOrd="0" destOrd="0" presId="urn:microsoft.com/office/officeart/2005/8/layout/vList2"/>
    <dgm:cxn modelId="{2FBADBCD-8FB6-4B05-A651-56FD39534829}" srcId="{26A8FFAB-E773-4E2B-8491-696765B0F749}" destId="{24BA25E0-BE42-4FE4-AC8D-E482A04E7551}" srcOrd="2" destOrd="0" parTransId="{D41D0583-6C6E-4A0B-910E-69A4C7863F8C}" sibTransId="{F2C646C4-4C92-45F4-925A-EFF5F61685A8}"/>
    <dgm:cxn modelId="{F658081C-2EA2-4B10-8F79-1EAAC4F93096}" srcId="{08DE13BC-FAF9-4985-B785-9098366D99A0}" destId="{3170B285-AE21-4855-93E5-EFD9BA417FA2}" srcOrd="0" destOrd="0" parTransId="{0B0CEEA6-EBD2-4E2D-B664-56A34362286D}" sibTransId="{EED4EA00-3513-4274-9C99-4F793D4F7061}"/>
    <dgm:cxn modelId="{BA6D1204-39AC-4E4B-B636-1409A28BDBE2}" srcId="{26A8FFAB-E773-4E2B-8491-696765B0F749}" destId="{3701DED5-A5B5-4724-8462-22ECB1DE2D21}" srcOrd="0" destOrd="0" parTransId="{906FE617-3315-43B4-ABCF-78422394D982}" sibTransId="{4AC47D42-90D5-4101-B263-56C2149D9C4E}"/>
    <dgm:cxn modelId="{F29D1633-8F4F-4540-B128-973BD71FCF33}" type="presOf" srcId="{26A8FFAB-E773-4E2B-8491-696765B0F749}" destId="{2C6D955E-4011-446B-9D06-24E9EDD52BAF}" srcOrd="0" destOrd="0" presId="urn:microsoft.com/office/officeart/2005/8/layout/vList2"/>
    <dgm:cxn modelId="{F4EC07FC-2A89-4AA7-B342-3E9965DA354C}" srcId="{2D9D4633-456A-44DD-8E5D-9FE6831A4001}" destId="{DD8144A0-97CB-49B3-A5E6-B073BC184875}" srcOrd="0" destOrd="0" parTransId="{B831CAC1-7E63-42DB-A48B-FD9350E190E9}" sibTransId="{57879B73-866F-4176-8184-44AD6A972B56}"/>
    <dgm:cxn modelId="{1F65D38F-3037-411C-86F9-8B7ADCE0E0D6}" type="presOf" srcId="{A6F6587F-9448-493A-9DB3-6C5A16694AA6}" destId="{D50ADC44-C55A-4C39-BE64-EA281900870C}" srcOrd="0" destOrd="0" presId="urn:microsoft.com/office/officeart/2005/8/layout/vList2"/>
    <dgm:cxn modelId="{BCC59EBF-4D65-4E2B-AB3C-3C0F62B6035C}" type="presOf" srcId="{3FE91C80-E737-416E-9F1B-75F2043E9DDC}" destId="{2FEE81B1-202C-4439-88F5-96E575117713}" srcOrd="0" destOrd="1" presId="urn:microsoft.com/office/officeart/2005/8/layout/vList2"/>
    <dgm:cxn modelId="{9074610E-165B-4C2D-B2FD-AE0D5FEF2770}" type="presOf" srcId="{B8ADA65F-C24C-4C04-B041-FA03B8A39269}" destId="{B30FA97A-260F-4369-ABAC-B6329D561C31}" srcOrd="0" destOrd="1" presId="urn:microsoft.com/office/officeart/2005/8/layout/vList2"/>
    <dgm:cxn modelId="{6476D257-4194-4044-A8F2-78C25002E30C}" type="presOf" srcId="{3701DED5-A5B5-4724-8462-22ECB1DE2D21}" destId="{2FEE81B1-202C-4439-88F5-96E575117713}" srcOrd="0" destOrd="0" presId="urn:microsoft.com/office/officeart/2005/8/layout/vList2"/>
    <dgm:cxn modelId="{DD41AF5E-A168-4209-992A-EC91D78A0D4C}" srcId="{A6F6587F-9448-493A-9DB3-6C5A16694AA6}" destId="{2D9D4633-456A-44DD-8E5D-9FE6831A4001}" srcOrd="0" destOrd="0" parTransId="{987C7148-5666-4F39-BE33-5044C506E177}" sibTransId="{2CB0E4C4-3B93-4619-A16F-66E68D956A51}"/>
    <dgm:cxn modelId="{82BA21A5-ECF6-474B-A1C9-53E3D37B4A6B}" type="presOf" srcId="{3170B285-AE21-4855-93E5-EFD9BA417FA2}" destId="{B30FA97A-260F-4369-ABAC-B6329D561C31}" srcOrd="0" destOrd="0" presId="urn:microsoft.com/office/officeart/2005/8/layout/vList2"/>
    <dgm:cxn modelId="{7E39203A-4367-48CE-BEB6-1E8C1A0D940D}" srcId="{A6F6587F-9448-493A-9DB3-6C5A16694AA6}" destId="{26A8FFAB-E773-4E2B-8491-696765B0F749}" srcOrd="1" destOrd="0" parTransId="{CFC6D45F-CBF9-4B38-995E-3189CACB88B4}" sibTransId="{0239D92A-7638-4A39-9077-CE2A62CCF47A}"/>
    <dgm:cxn modelId="{C9C0596F-3C63-4FB7-A083-5C462982BEFF}" type="presParOf" srcId="{D50ADC44-C55A-4C39-BE64-EA281900870C}" destId="{0565735A-1359-4F5B-8C2B-C0A0D4DADEF1}" srcOrd="0" destOrd="0" presId="urn:microsoft.com/office/officeart/2005/8/layout/vList2"/>
    <dgm:cxn modelId="{95EFC14C-90A7-45B0-BAC8-714C25F910B7}" type="presParOf" srcId="{D50ADC44-C55A-4C39-BE64-EA281900870C}" destId="{93C2EC2C-91B8-421C-BE60-1C1675EC347C}" srcOrd="1" destOrd="0" presId="urn:microsoft.com/office/officeart/2005/8/layout/vList2"/>
    <dgm:cxn modelId="{ED9881E2-CE4C-48BA-9537-3BE9B0F91585}" type="presParOf" srcId="{D50ADC44-C55A-4C39-BE64-EA281900870C}" destId="{2C6D955E-4011-446B-9D06-24E9EDD52BAF}" srcOrd="2" destOrd="0" presId="urn:microsoft.com/office/officeart/2005/8/layout/vList2"/>
    <dgm:cxn modelId="{AEC1E9BC-3BEE-43F7-B7FE-8A425537E256}" type="presParOf" srcId="{D50ADC44-C55A-4C39-BE64-EA281900870C}" destId="{2FEE81B1-202C-4439-88F5-96E575117713}" srcOrd="3" destOrd="0" presId="urn:microsoft.com/office/officeart/2005/8/layout/vList2"/>
    <dgm:cxn modelId="{04612ABA-D1CF-4E6B-A340-C7253F72E32E}" type="presParOf" srcId="{D50ADC44-C55A-4C39-BE64-EA281900870C}" destId="{4E52D09A-7FBE-4E88-AC6E-B301D5897D51}" srcOrd="4" destOrd="0" presId="urn:microsoft.com/office/officeart/2005/8/layout/vList2"/>
    <dgm:cxn modelId="{6E3020B4-4C29-4A48-BE13-1D3E50C5BC7C}" type="presParOf" srcId="{D50ADC44-C55A-4C39-BE64-EA281900870C}" destId="{B30FA97A-260F-4369-ABAC-B6329D561C31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BD4C794-B488-4F97-B6C0-193C8C40C03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33F89264-B610-4DC7-AAA9-348AEB6C1B13}">
      <dgm:prSet/>
      <dgm:spPr/>
      <dgm:t>
        <a:bodyPr/>
        <a:lstStyle/>
        <a:p>
          <a:pPr rtl="0"/>
          <a:r>
            <a:rPr kumimoji="1" lang="en-US" dirty="0" smtClean="0">
              <a:latin typeface="Arial" pitchFamily="34" charset="0"/>
              <a:cs typeface="Arial" pitchFamily="34" charset="0"/>
            </a:rPr>
            <a:t>Once </a:t>
          </a:r>
          <a:r>
            <a:rPr kumimoji="1" lang="en-US" dirty="0" err="1" smtClean="0">
              <a:latin typeface="Arial" pitchFamily="34" charset="0"/>
              <a:cs typeface="Arial" pitchFamily="34" charset="0"/>
            </a:rPr>
            <a:t>rechartering</a:t>
          </a:r>
          <a:r>
            <a:rPr kumimoji="1" lang="en-US" dirty="0" smtClean="0">
              <a:latin typeface="Arial" pitchFamily="34" charset="0"/>
              <a:cs typeface="Arial" pitchFamily="34" charset="0"/>
            </a:rPr>
            <a:t> is complete, it’s time to add these as working group documents</a:t>
          </a:r>
          <a:endParaRPr lang="ja-JP" dirty="0">
            <a:latin typeface="Arial" pitchFamily="34" charset="0"/>
            <a:cs typeface="Arial" pitchFamily="34" charset="0"/>
          </a:endParaRPr>
        </a:p>
      </dgm:t>
    </dgm:pt>
    <dgm:pt modelId="{04529DBC-968C-4B16-98DA-71A469C0DD2F}" type="parTrans" cxnId="{5822C1C7-E7B7-4D9E-B42B-1CE29E6078C4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1671FABE-6A0A-49EB-9D5E-149ED1D07DC3}" type="sibTrans" cxnId="{5822C1C7-E7B7-4D9E-B42B-1CE29E6078C4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631E27E6-5C84-46E9-99E3-2504F591AE00}">
      <dgm:prSet/>
      <dgm:spPr/>
      <dgm:t>
        <a:bodyPr/>
        <a:lstStyle/>
        <a:p>
          <a:pPr rtl="0"/>
          <a:r>
            <a:rPr kumimoji="1" lang="en-US" i="1" dirty="0" smtClean="0">
              <a:latin typeface="Arial" pitchFamily="34" charset="0"/>
              <a:cs typeface="Arial" pitchFamily="34" charset="0"/>
            </a:rPr>
            <a:t>To meet needs of use cases requiring multiple signatures/recipients</a:t>
          </a:r>
          <a:endParaRPr lang="ja-JP" dirty="0">
            <a:latin typeface="Arial" pitchFamily="34" charset="0"/>
            <a:cs typeface="Arial" pitchFamily="34" charset="0"/>
          </a:endParaRPr>
        </a:p>
      </dgm:t>
    </dgm:pt>
    <dgm:pt modelId="{428DAE75-8BDD-4FC7-B7A9-95E6DBEC67AA}" type="parTrans" cxnId="{C09AF373-6607-4213-A8BD-14C70FE7606C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A2C6A4C2-21C9-4F0E-944A-4AEC7B721FDB}" type="sibTrans" cxnId="{C09AF373-6607-4213-A8BD-14C70FE7606C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094B03CC-518C-485F-B1C8-E030D04B750B}">
      <dgm:prSet/>
      <dgm:spPr/>
      <dgm:t>
        <a:bodyPr/>
        <a:lstStyle/>
        <a:p>
          <a:pPr rtl="0"/>
          <a:r>
            <a:rPr kumimoji="1" lang="en-US" dirty="0" smtClean="0">
              <a:latin typeface="Arial" pitchFamily="34" charset="0"/>
              <a:cs typeface="Arial" pitchFamily="34" charset="0"/>
            </a:rPr>
            <a:t>Whether to combine these with JWS, JWE?</a:t>
          </a:r>
          <a:endParaRPr lang="ja-JP" dirty="0">
            <a:latin typeface="Arial" pitchFamily="34" charset="0"/>
            <a:cs typeface="Arial" pitchFamily="34" charset="0"/>
          </a:endParaRPr>
        </a:p>
      </dgm:t>
    </dgm:pt>
    <dgm:pt modelId="{5F8C3050-2C5C-442E-AA31-4B61DC4D105F}" type="parTrans" cxnId="{979CFA10-E92F-4294-BFDA-8B7A7B6A3C49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D0A86AEF-14A7-4EF9-A976-047E6E691812}" type="sibTrans" cxnId="{979CFA10-E92F-4294-BFDA-8B7A7B6A3C49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68F53A9A-FB3F-4CB9-BC78-A4F706CB8BB4}">
      <dgm:prSet/>
      <dgm:spPr/>
      <dgm:t>
        <a:bodyPr/>
        <a:lstStyle/>
        <a:p>
          <a:pPr rtl="0"/>
          <a:r>
            <a:rPr kumimoji="1" lang="en-US" dirty="0" err="1" smtClean="0">
              <a:latin typeface="Arial" pitchFamily="34" charset="0"/>
              <a:cs typeface="Arial" pitchFamily="34" charset="0"/>
            </a:rPr>
            <a:t>Rechartering</a:t>
          </a:r>
          <a:r>
            <a:rPr kumimoji="1" lang="en-US" dirty="0" smtClean="0">
              <a:latin typeface="Arial" pitchFamily="34" charset="0"/>
              <a:cs typeface="Arial" pitchFamily="34" charset="0"/>
            </a:rPr>
            <a:t> will allow us either option</a:t>
          </a:r>
          <a:endParaRPr lang="ja-JP" dirty="0">
            <a:latin typeface="Arial" pitchFamily="34" charset="0"/>
            <a:cs typeface="Arial" pitchFamily="34" charset="0"/>
          </a:endParaRPr>
        </a:p>
      </dgm:t>
    </dgm:pt>
    <dgm:pt modelId="{B1810827-E3F3-4278-82EB-03476669CFAC}" type="parTrans" cxnId="{A7A1E2F8-22CF-4722-B628-EC63F3EA3FD3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3948CD30-DD2B-43F6-A85B-5817F76B821B}" type="sibTrans" cxnId="{A7A1E2F8-22CF-4722-B628-EC63F3EA3FD3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D54239BB-E8F0-4932-9074-CBA906CFDDA1}">
      <dgm:prSet/>
      <dgm:spPr/>
      <dgm:t>
        <a:bodyPr/>
        <a:lstStyle/>
        <a:p>
          <a:pPr rtl="0"/>
          <a:r>
            <a:rPr kumimoji="1" lang="en-US" dirty="0" smtClean="0">
              <a:latin typeface="Arial" pitchFamily="34" charset="0"/>
              <a:cs typeface="Arial" pitchFamily="34" charset="0"/>
            </a:rPr>
            <a:t>Simpler to first publish WG versions of existing docs</a:t>
          </a:r>
          <a:endParaRPr lang="ja-JP" dirty="0">
            <a:latin typeface="Arial" pitchFamily="34" charset="0"/>
            <a:cs typeface="Arial" pitchFamily="34" charset="0"/>
          </a:endParaRPr>
        </a:p>
      </dgm:t>
    </dgm:pt>
    <dgm:pt modelId="{7B7582FC-EEF6-4FE4-A06D-BBAA35EE6BB7}" type="parTrans" cxnId="{69A6E954-2231-4453-9C42-C7F81B64C4CC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9577FB68-3297-4809-9F70-BCA3E5F6565B}" type="sibTrans" cxnId="{69A6E954-2231-4453-9C42-C7F81B64C4CC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FCEE7160-D16C-42DD-A7DF-77BBD5EF356B}">
      <dgm:prSet/>
      <dgm:spPr/>
      <dgm:t>
        <a:bodyPr/>
        <a:lstStyle/>
        <a:p>
          <a:pPr rtl="0"/>
          <a:r>
            <a:rPr kumimoji="1" lang="en-US" dirty="0" smtClean="0">
              <a:latin typeface="Arial" pitchFamily="34" charset="0"/>
              <a:cs typeface="Arial" pitchFamily="34" charset="0"/>
            </a:rPr>
            <a:t>Keeping them separate makes life easier for developers who only need the Compact Serialization</a:t>
          </a:r>
          <a:endParaRPr kumimoji="1" lang="en-US" dirty="0">
            <a:latin typeface="Arial" pitchFamily="34" charset="0"/>
            <a:cs typeface="Arial" pitchFamily="34" charset="0"/>
          </a:endParaRPr>
        </a:p>
      </dgm:t>
    </dgm:pt>
    <dgm:pt modelId="{27E4632D-6FDC-4D57-9F11-3F3432499E99}" type="parTrans" cxnId="{EBACC2BD-B181-48B4-AAD2-992E1D57882A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A3C78405-1C65-4525-9C21-1A8F15754DAB}" type="sibTrans" cxnId="{EBACC2BD-B181-48B4-AAD2-992E1D57882A}">
      <dgm:prSet/>
      <dgm:spPr/>
      <dgm:t>
        <a:bodyPr/>
        <a:lstStyle/>
        <a:p>
          <a:endParaRPr kumimoji="1" lang="ja-JP" altLang="en-US">
            <a:latin typeface="Arial" pitchFamily="34" charset="0"/>
            <a:cs typeface="Arial" pitchFamily="34" charset="0"/>
          </a:endParaRPr>
        </a:p>
      </dgm:t>
    </dgm:pt>
    <dgm:pt modelId="{8E81D55E-83D3-4F82-9582-DF0D9D540E14}" type="pres">
      <dgm:prSet presAssocID="{BBD4C794-B488-4F97-B6C0-193C8C40C0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92BA4B3E-1915-4F16-8099-85FD8C129E3E}" type="pres">
      <dgm:prSet presAssocID="{33F89264-B610-4DC7-AAA9-348AEB6C1B1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9ABAFB0-A4E7-4A9E-BAD6-1B6E0C768035}" type="pres">
      <dgm:prSet presAssocID="{33F89264-B610-4DC7-AAA9-348AEB6C1B1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7E7760D-84D8-41AF-A663-E3721886C0D4}" type="pres">
      <dgm:prSet presAssocID="{094B03CC-518C-485F-B1C8-E030D04B750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9F7A45A-693D-4E4A-BD10-37E9FD40D77E}" type="pres">
      <dgm:prSet presAssocID="{094B03CC-518C-485F-B1C8-E030D04B750B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8AE9E1DD-CB24-452D-95A9-261A529E9220}" type="presOf" srcId="{68F53A9A-FB3F-4CB9-BC78-A4F706CB8BB4}" destId="{D9F7A45A-693D-4E4A-BD10-37E9FD40D77E}" srcOrd="0" destOrd="0" presId="urn:microsoft.com/office/officeart/2005/8/layout/vList2"/>
    <dgm:cxn modelId="{69A6E954-2231-4453-9C42-C7F81B64C4CC}" srcId="{094B03CC-518C-485F-B1C8-E030D04B750B}" destId="{D54239BB-E8F0-4932-9074-CBA906CFDDA1}" srcOrd="1" destOrd="0" parTransId="{7B7582FC-EEF6-4FE4-A06D-BBAA35EE6BB7}" sibTransId="{9577FB68-3297-4809-9F70-BCA3E5F6565B}"/>
    <dgm:cxn modelId="{A7A1E2F8-22CF-4722-B628-EC63F3EA3FD3}" srcId="{094B03CC-518C-485F-B1C8-E030D04B750B}" destId="{68F53A9A-FB3F-4CB9-BC78-A4F706CB8BB4}" srcOrd="0" destOrd="0" parTransId="{B1810827-E3F3-4278-82EB-03476669CFAC}" sibTransId="{3948CD30-DD2B-43F6-A85B-5817F76B821B}"/>
    <dgm:cxn modelId="{C09AF373-6607-4213-A8BD-14C70FE7606C}" srcId="{33F89264-B610-4DC7-AAA9-348AEB6C1B13}" destId="{631E27E6-5C84-46E9-99E3-2504F591AE00}" srcOrd="0" destOrd="0" parTransId="{428DAE75-8BDD-4FC7-B7A9-95E6DBEC67AA}" sibTransId="{A2C6A4C2-21C9-4F0E-944A-4AEC7B721FDB}"/>
    <dgm:cxn modelId="{4FB2BBF3-4167-4EAD-A89E-EC850E7D3C1B}" type="presOf" srcId="{094B03CC-518C-485F-B1C8-E030D04B750B}" destId="{97E7760D-84D8-41AF-A663-E3721886C0D4}" srcOrd="0" destOrd="0" presId="urn:microsoft.com/office/officeart/2005/8/layout/vList2"/>
    <dgm:cxn modelId="{1DBC656A-0162-4231-BA42-FEDE6A3CF856}" type="presOf" srcId="{631E27E6-5C84-46E9-99E3-2504F591AE00}" destId="{59ABAFB0-A4E7-4A9E-BAD6-1B6E0C768035}" srcOrd="0" destOrd="0" presId="urn:microsoft.com/office/officeart/2005/8/layout/vList2"/>
    <dgm:cxn modelId="{5822C1C7-E7B7-4D9E-B42B-1CE29E6078C4}" srcId="{BBD4C794-B488-4F97-B6C0-193C8C40C03D}" destId="{33F89264-B610-4DC7-AAA9-348AEB6C1B13}" srcOrd="0" destOrd="0" parTransId="{04529DBC-968C-4B16-98DA-71A469C0DD2F}" sibTransId="{1671FABE-6A0A-49EB-9D5E-149ED1D07DC3}"/>
    <dgm:cxn modelId="{979CFA10-E92F-4294-BFDA-8B7A7B6A3C49}" srcId="{BBD4C794-B488-4F97-B6C0-193C8C40C03D}" destId="{094B03CC-518C-485F-B1C8-E030D04B750B}" srcOrd="1" destOrd="0" parTransId="{5F8C3050-2C5C-442E-AA31-4B61DC4D105F}" sibTransId="{D0A86AEF-14A7-4EF9-A976-047E6E691812}"/>
    <dgm:cxn modelId="{E5DDB808-BC53-4919-9C4B-FB9D6D89F20F}" type="presOf" srcId="{D54239BB-E8F0-4932-9074-CBA906CFDDA1}" destId="{D9F7A45A-693D-4E4A-BD10-37E9FD40D77E}" srcOrd="0" destOrd="1" presId="urn:microsoft.com/office/officeart/2005/8/layout/vList2"/>
    <dgm:cxn modelId="{EBACC2BD-B181-48B4-AAD2-992E1D57882A}" srcId="{094B03CC-518C-485F-B1C8-E030D04B750B}" destId="{FCEE7160-D16C-42DD-A7DF-77BBD5EF356B}" srcOrd="2" destOrd="0" parTransId="{27E4632D-6FDC-4D57-9F11-3F3432499E99}" sibTransId="{A3C78405-1C65-4525-9C21-1A8F15754DAB}"/>
    <dgm:cxn modelId="{A7696EED-8A23-4E7E-B679-9B63F38E77C4}" type="presOf" srcId="{33F89264-B610-4DC7-AAA9-348AEB6C1B13}" destId="{92BA4B3E-1915-4F16-8099-85FD8C129E3E}" srcOrd="0" destOrd="0" presId="urn:microsoft.com/office/officeart/2005/8/layout/vList2"/>
    <dgm:cxn modelId="{DD914079-A85D-4CD2-9BDF-6AD2F5A07FC6}" type="presOf" srcId="{BBD4C794-B488-4F97-B6C0-193C8C40C03D}" destId="{8E81D55E-83D3-4F82-9582-DF0D9D540E14}" srcOrd="0" destOrd="0" presId="urn:microsoft.com/office/officeart/2005/8/layout/vList2"/>
    <dgm:cxn modelId="{0AEEB959-DF20-4D97-B989-D650F08D1367}" type="presOf" srcId="{FCEE7160-D16C-42DD-A7DF-77BBD5EF356B}" destId="{D9F7A45A-693D-4E4A-BD10-37E9FD40D77E}" srcOrd="0" destOrd="2" presId="urn:microsoft.com/office/officeart/2005/8/layout/vList2"/>
    <dgm:cxn modelId="{A52BBA7E-3443-4A48-BCE6-26C1B11AEDB8}" type="presParOf" srcId="{8E81D55E-83D3-4F82-9582-DF0D9D540E14}" destId="{92BA4B3E-1915-4F16-8099-85FD8C129E3E}" srcOrd="0" destOrd="0" presId="urn:microsoft.com/office/officeart/2005/8/layout/vList2"/>
    <dgm:cxn modelId="{D338637C-02A7-4A72-B7BB-D36B8646485E}" type="presParOf" srcId="{8E81D55E-83D3-4F82-9582-DF0D9D540E14}" destId="{59ABAFB0-A4E7-4A9E-BAD6-1B6E0C768035}" srcOrd="1" destOrd="0" presId="urn:microsoft.com/office/officeart/2005/8/layout/vList2"/>
    <dgm:cxn modelId="{38C27B50-27CD-4325-ABB6-D56617CB3B6F}" type="presParOf" srcId="{8E81D55E-83D3-4F82-9582-DF0D9D540E14}" destId="{97E7760D-84D8-41AF-A663-E3721886C0D4}" srcOrd="2" destOrd="0" presId="urn:microsoft.com/office/officeart/2005/8/layout/vList2"/>
    <dgm:cxn modelId="{C8A4023D-827C-473C-ADD0-30E073F460E1}" type="presParOf" srcId="{8E81D55E-83D3-4F82-9582-DF0D9D540E14}" destId="{D9F7A45A-693D-4E4A-BD10-37E9FD40D77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DDC056C-092C-41AF-910C-A73E86CA3CA0}">
      <dsp:nvSpPr>
        <dsp:cNvPr id="0" name=""/>
        <dsp:cNvSpPr/>
      </dsp:nvSpPr>
      <dsp:spPr>
        <a:xfrm rot="5400000">
          <a:off x="4949489" y="-1564286"/>
          <a:ext cx="1962566" cy="55819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en-US" sz="3200" kern="1200" dirty="0" smtClean="0">
              <a:latin typeface="Arial" pitchFamily="34" charset="0"/>
              <a:cs typeface="Arial" pitchFamily="34" charset="0"/>
            </a:rPr>
            <a:t>draft-</a:t>
          </a:r>
          <a:r>
            <a:rPr kumimoji="1" lang="en-US" sz="3200" kern="1200" dirty="0" err="1" smtClean="0">
              <a:latin typeface="Arial" pitchFamily="34" charset="0"/>
              <a:cs typeface="Arial" pitchFamily="34" charset="0"/>
            </a:rPr>
            <a:t>jones</a:t>
          </a:r>
          <a:r>
            <a:rPr kumimoji="1" lang="en-US" sz="3200" kern="1200" dirty="0" smtClean="0">
              <a:latin typeface="Arial" pitchFamily="34" charset="0"/>
              <a:cs typeface="Arial" pitchFamily="34" charset="0"/>
            </a:rPr>
            <a:t>-</a:t>
          </a:r>
          <a:r>
            <a:rPr kumimoji="1" lang="en-US" sz="3200" kern="1200" dirty="0" err="1" smtClean="0">
              <a:latin typeface="Arial" pitchFamily="34" charset="0"/>
              <a:cs typeface="Arial" pitchFamily="34" charset="0"/>
            </a:rPr>
            <a:t>jose</a:t>
          </a:r>
          <a:r>
            <a:rPr kumimoji="1" lang="en-US" sz="3200" kern="1200" dirty="0" smtClean="0">
              <a:latin typeface="Arial" pitchFamily="34" charset="0"/>
              <a:cs typeface="Arial" pitchFamily="34" charset="0"/>
            </a:rPr>
            <a:t>-</a:t>
          </a:r>
          <a:r>
            <a:rPr kumimoji="1" lang="en-US" sz="3200" kern="1200" dirty="0" err="1" smtClean="0">
              <a:latin typeface="Arial" pitchFamily="34" charset="0"/>
              <a:cs typeface="Arial" pitchFamily="34" charset="0"/>
            </a:rPr>
            <a:t>jws</a:t>
          </a:r>
          <a:r>
            <a:rPr kumimoji="1" lang="en-US" sz="3200" kern="1200" dirty="0" smtClean="0">
              <a:latin typeface="Arial" pitchFamily="34" charset="0"/>
              <a:cs typeface="Arial" pitchFamily="34" charset="0"/>
            </a:rPr>
            <a:t>-</a:t>
          </a:r>
          <a:r>
            <a:rPr kumimoji="1" lang="en-US" sz="3200" kern="1200" dirty="0" err="1" smtClean="0">
              <a:latin typeface="Arial" pitchFamily="34" charset="0"/>
              <a:cs typeface="Arial" pitchFamily="34" charset="0"/>
            </a:rPr>
            <a:t>json</a:t>
          </a:r>
          <a:r>
            <a:rPr kumimoji="1" lang="en-US" sz="3200" kern="1200" dirty="0" smtClean="0">
              <a:latin typeface="Arial" pitchFamily="34" charset="0"/>
              <a:cs typeface="Arial" pitchFamily="34" charset="0"/>
            </a:rPr>
            <a:t>-serialization</a:t>
          </a:r>
          <a:endParaRPr lang="ja-JP" sz="32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en-US" altLang="ja-JP" sz="1800" i="1" kern="1200" dirty="0" smtClean="0">
              <a:latin typeface="Courier New" pitchFamily="49" charset="0"/>
              <a:cs typeface="Courier New" pitchFamily="49" charset="0"/>
              <a:hlinkClick xmlns:r="http://schemas.openxmlformats.org/officeDocument/2006/relationships" r:id="rId1"/>
            </a:rPr>
            <a:t>http://tools.ietf.org/html/draft-jones-jose-jws-json-serialization-04</a:t>
          </a:r>
          <a:endParaRPr lang="ja-JP" sz="1800" i="1" kern="1200" dirty="0">
            <a:latin typeface="Courier New" pitchFamily="49" charset="0"/>
            <a:cs typeface="Courier New" pitchFamily="49" charset="0"/>
          </a:endParaRPr>
        </a:p>
      </dsp:txBody>
      <dsp:txXfrm rot="5400000">
        <a:off x="4949489" y="-1564286"/>
        <a:ext cx="1962566" cy="5581904"/>
      </dsp:txXfrm>
    </dsp:sp>
    <dsp:sp modelId="{7ADE9610-C35A-440D-8EF7-67C84BC0254B}">
      <dsp:nvSpPr>
        <dsp:cNvPr id="0" name=""/>
        <dsp:cNvSpPr/>
      </dsp:nvSpPr>
      <dsp:spPr>
        <a:xfrm>
          <a:off x="0" y="61"/>
          <a:ext cx="3139821" cy="24532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2700" kern="12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rPr>
            <a:t>JSON Web Signature JSON Serialization</a:t>
          </a:r>
          <a:endParaRPr lang="ja-JP" sz="2700" kern="1200" dirty="0">
            <a:latin typeface="Arial Unicode MS" pitchFamily="50" charset="-128"/>
            <a:ea typeface="Arial Unicode MS" pitchFamily="50" charset="-128"/>
            <a:cs typeface="Arial Unicode MS" pitchFamily="50" charset="-128"/>
          </a:endParaRPr>
        </a:p>
      </dsp:txBody>
      <dsp:txXfrm>
        <a:off x="0" y="61"/>
        <a:ext cx="3139821" cy="2453208"/>
      </dsp:txXfrm>
    </dsp:sp>
    <dsp:sp modelId="{5E18D7DE-2439-4BDF-8AEB-DB7CF4B0A144}">
      <dsp:nvSpPr>
        <dsp:cNvPr id="0" name=""/>
        <dsp:cNvSpPr/>
      </dsp:nvSpPr>
      <dsp:spPr>
        <a:xfrm rot="5400000">
          <a:off x="4949489" y="1011582"/>
          <a:ext cx="1962566" cy="55819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en-US" sz="3200" kern="1200" dirty="0" smtClean="0">
              <a:latin typeface="Arial" pitchFamily="34" charset="0"/>
              <a:cs typeface="Arial" pitchFamily="34" charset="0"/>
            </a:rPr>
            <a:t>draft-</a:t>
          </a:r>
          <a:r>
            <a:rPr kumimoji="1" lang="en-US" sz="3200" kern="1200" dirty="0" err="1" smtClean="0">
              <a:latin typeface="Arial" pitchFamily="34" charset="0"/>
              <a:cs typeface="Arial" pitchFamily="34" charset="0"/>
            </a:rPr>
            <a:t>jones</a:t>
          </a:r>
          <a:r>
            <a:rPr kumimoji="1" lang="en-US" sz="3200" kern="1200" dirty="0" smtClean="0">
              <a:latin typeface="Arial" pitchFamily="34" charset="0"/>
              <a:cs typeface="Arial" pitchFamily="34" charset="0"/>
            </a:rPr>
            <a:t>-</a:t>
          </a:r>
          <a:r>
            <a:rPr kumimoji="1" lang="en-US" sz="3200" kern="1200" dirty="0" err="1" smtClean="0">
              <a:latin typeface="Arial" pitchFamily="34" charset="0"/>
              <a:cs typeface="Arial" pitchFamily="34" charset="0"/>
            </a:rPr>
            <a:t>jose</a:t>
          </a:r>
          <a:r>
            <a:rPr kumimoji="1" lang="en-US" sz="3200" kern="1200" dirty="0" smtClean="0">
              <a:latin typeface="Arial" pitchFamily="34" charset="0"/>
              <a:cs typeface="Arial" pitchFamily="34" charset="0"/>
            </a:rPr>
            <a:t>-</a:t>
          </a:r>
          <a:r>
            <a:rPr kumimoji="1" lang="en-US" sz="3200" kern="1200" dirty="0" err="1" smtClean="0">
              <a:latin typeface="Arial" pitchFamily="34" charset="0"/>
              <a:cs typeface="Arial" pitchFamily="34" charset="0"/>
            </a:rPr>
            <a:t>jwe</a:t>
          </a:r>
          <a:r>
            <a:rPr kumimoji="1" lang="en-US" sz="3200" kern="1200" dirty="0" smtClean="0">
              <a:latin typeface="Arial" pitchFamily="34" charset="0"/>
              <a:cs typeface="Arial" pitchFamily="34" charset="0"/>
            </a:rPr>
            <a:t>-</a:t>
          </a:r>
          <a:r>
            <a:rPr kumimoji="1" lang="en-US" sz="3200" kern="1200" dirty="0" err="1" smtClean="0">
              <a:latin typeface="Arial" pitchFamily="34" charset="0"/>
              <a:cs typeface="Arial" pitchFamily="34" charset="0"/>
            </a:rPr>
            <a:t>json</a:t>
          </a:r>
          <a:r>
            <a:rPr kumimoji="1" lang="en-US" sz="3200" kern="1200" dirty="0" smtClean="0">
              <a:latin typeface="Arial" pitchFamily="34" charset="0"/>
              <a:cs typeface="Arial" pitchFamily="34" charset="0"/>
            </a:rPr>
            <a:t>-serialization</a:t>
          </a:r>
          <a:endParaRPr kumimoji="1" lang="en-US" sz="32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en-US" altLang="ja-JP" sz="1800" i="1" kern="1200" dirty="0" smtClean="0">
              <a:latin typeface="Courier New" pitchFamily="49" charset="0"/>
              <a:cs typeface="Courier New" pitchFamily="49" charset="0"/>
              <a:hlinkClick xmlns:r="http://schemas.openxmlformats.org/officeDocument/2006/relationships" r:id="rId2"/>
            </a:rPr>
            <a:t>http://tools.ietf.org/html/draft-jones-jose-jwe-json-serialization-04</a:t>
          </a:r>
          <a:endParaRPr kumimoji="1" lang="en-US" sz="1800" i="1" kern="1200" dirty="0">
            <a:latin typeface="Courier New" pitchFamily="49" charset="0"/>
            <a:cs typeface="Courier New" pitchFamily="49" charset="0"/>
          </a:endParaRPr>
        </a:p>
      </dsp:txBody>
      <dsp:txXfrm rot="5400000">
        <a:off x="4949489" y="1011582"/>
        <a:ext cx="1962566" cy="5581904"/>
      </dsp:txXfrm>
    </dsp:sp>
    <dsp:sp modelId="{5EDA902B-37AC-46B3-9EE5-3F3635589620}">
      <dsp:nvSpPr>
        <dsp:cNvPr id="0" name=""/>
        <dsp:cNvSpPr/>
      </dsp:nvSpPr>
      <dsp:spPr>
        <a:xfrm>
          <a:off x="0" y="2575930"/>
          <a:ext cx="3139821" cy="24532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2700" kern="12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rPr>
            <a:t>JSON Web Encryption JSON Serialization</a:t>
          </a:r>
          <a:endParaRPr lang="ja-JP" sz="2700" kern="1200" dirty="0">
            <a:latin typeface="Arial Unicode MS" pitchFamily="50" charset="-128"/>
            <a:ea typeface="Arial Unicode MS" pitchFamily="50" charset="-128"/>
            <a:cs typeface="Arial Unicode MS" pitchFamily="50" charset="-128"/>
          </a:endParaRPr>
        </a:p>
      </dsp:txBody>
      <dsp:txXfrm>
        <a:off x="0" y="2575930"/>
        <a:ext cx="3139821" cy="245320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19DB140-C5BD-408F-8A98-86929B4ADC25}">
      <dsp:nvSpPr>
        <dsp:cNvPr id="0" name=""/>
        <dsp:cNvSpPr/>
      </dsp:nvSpPr>
      <dsp:spPr>
        <a:xfrm>
          <a:off x="0" y="204389"/>
          <a:ext cx="8721724" cy="1467180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3800" kern="1200" dirty="0" smtClean="0">
              <a:latin typeface="Arial" pitchFamily="34" charset="0"/>
              <a:cs typeface="Arial" pitchFamily="34" charset="0"/>
            </a:rPr>
            <a:t>JSON representation for JWS, JWE values</a:t>
          </a:r>
          <a:endParaRPr lang="ja-JP" sz="3800" kern="1200" dirty="0">
            <a:latin typeface="Arial" pitchFamily="34" charset="0"/>
            <a:cs typeface="Arial" pitchFamily="34" charset="0"/>
          </a:endParaRPr>
        </a:p>
      </dsp:txBody>
      <dsp:txXfrm>
        <a:off x="0" y="204389"/>
        <a:ext cx="8721724" cy="1467180"/>
      </dsp:txXfrm>
    </dsp:sp>
    <dsp:sp modelId="{7FE6B517-325D-49BE-9184-6129FFD45515}">
      <dsp:nvSpPr>
        <dsp:cNvPr id="0" name=""/>
        <dsp:cNvSpPr/>
      </dsp:nvSpPr>
      <dsp:spPr>
        <a:xfrm>
          <a:off x="0" y="1781009"/>
          <a:ext cx="8721724" cy="1467180"/>
        </a:xfrm>
        <a:prstGeom prst="roundRect">
          <a:avLst/>
        </a:prstGeom>
        <a:solidFill>
          <a:schemeClr val="accent1">
            <a:shade val="80000"/>
            <a:hueOff val="153123"/>
            <a:satOff val="-2196"/>
            <a:lumOff val="128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3800" kern="1200" dirty="0" smtClean="0">
              <a:latin typeface="Arial" pitchFamily="34" charset="0"/>
              <a:cs typeface="Arial" pitchFamily="34" charset="0"/>
            </a:rPr>
            <a:t>Support multiple signatures/recipients</a:t>
          </a:r>
          <a:endParaRPr lang="ja-JP" sz="3800" kern="1200" dirty="0">
            <a:latin typeface="Arial" pitchFamily="34" charset="0"/>
            <a:cs typeface="Arial" pitchFamily="34" charset="0"/>
          </a:endParaRPr>
        </a:p>
      </dsp:txBody>
      <dsp:txXfrm>
        <a:off x="0" y="1781009"/>
        <a:ext cx="8721724" cy="1467180"/>
      </dsp:txXfrm>
    </dsp:sp>
    <dsp:sp modelId="{C8C82A51-B9D4-4498-AAD1-E48E1CF88FC5}">
      <dsp:nvSpPr>
        <dsp:cNvPr id="0" name=""/>
        <dsp:cNvSpPr/>
      </dsp:nvSpPr>
      <dsp:spPr>
        <a:xfrm>
          <a:off x="0" y="3357629"/>
          <a:ext cx="8721724" cy="1467180"/>
        </a:xfrm>
        <a:prstGeom prst="roundRect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3800" kern="1200" dirty="0" smtClean="0">
              <a:latin typeface="Arial" pitchFamily="34" charset="0"/>
              <a:cs typeface="Arial" pitchFamily="34" charset="0"/>
            </a:rPr>
            <a:t>Use identical crypto operations as compact (dot-separated) serializations</a:t>
          </a:r>
          <a:endParaRPr lang="ja-JP" sz="3800" kern="1200" dirty="0">
            <a:latin typeface="Arial" pitchFamily="34" charset="0"/>
            <a:cs typeface="Arial" pitchFamily="34" charset="0"/>
          </a:endParaRPr>
        </a:p>
      </dsp:txBody>
      <dsp:txXfrm>
        <a:off x="0" y="3357629"/>
        <a:ext cx="8721724" cy="146718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65735A-1359-4F5B-8C2B-C0A0D4DADEF1}">
      <dsp:nvSpPr>
        <dsp:cNvPr id="0" name=""/>
        <dsp:cNvSpPr/>
      </dsp:nvSpPr>
      <dsp:spPr>
        <a:xfrm>
          <a:off x="0" y="60131"/>
          <a:ext cx="8721724" cy="950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2500" kern="1200" dirty="0" smtClean="0">
              <a:latin typeface="Arial" pitchFamily="34" charset="0"/>
              <a:cs typeface="Arial" pitchFamily="34" charset="0"/>
            </a:rPr>
            <a:t>Use JSON members for each JWS/JWE element</a:t>
          </a:r>
          <a:endParaRPr lang="ja-JP" sz="2500" kern="1200" dirty="0">
            <a:latin typeface="Arial" pitchFamily="34" charset="0"/>
            <a:cs typeface="Arial" pitchFamily="34" charset="0"/>
          </a:endParaRPr>
        </a:p>
      </dsp:txBody>
      <dsp:txXfrm>
        <a:off x="0" y="60131"/>
        <a:ext cx="8721724" cy="950625"/>
      </dsp:txXfrm>
    </dsp:sp>
    <dsp:sp modelId="{93C2EC2C-91B8-421C-BE60-1C1675EC347C}">
      <dsp:nvSpPr>
        <dsp:cNvPr id="0" name=""/>
        <dsp:cNvSpPr/>
      </dsp:nvSpPr>
      <dsp:spPr>
        <a:xfrm>
          <a:off x="0" y="1010756"/>
          <a:ext cx="8721724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915" tIns="31750" rIns="177800" bIns="3175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en-US" sz="2000" kern="1200" dirty="0" smtClean="0">
              <a:latin typeface="Arial" pitchFamily="34" charset="0"/>
              <a:cs typeface="Arial" pitchFamily="34" charset="0"/>
            </a:rPr>
            <a:t>(instead of separating them with ‘.’ characters)</a:t>
          </a:r>
          <a:endParaRPr lang="ja-JP" sz="2000" kern="1200" dirty="0">
            <a:latin typeface="Arial" pitchFamily="34" charset="0"/>
            <a:cs typeface="Arial" pitchFamily="34" charset="0"/>
          </a:endParaRPr>
        </a:p>
      </dsp:txBody>
      <dsp:txXfrm>
        <a:off x="0" y="1010756"/>
        <a:ext cx="8721724" cy="414000"/>
      </dsp:txXfrm>
    </dsp:sp>
    <dsp:sp modelId="{2C6D955E-4011-446B-9D06-24E9EDD52BAF}">
      <dsp:nvSpPr>
        <dsp:cNvPr id="0" name=""/>
        <dsp:cNvSpPr/>
      </dsp:nvSpPr>
      <dsp:spPr>
        <a:xfrm>
          <a:off x="0" y="1424756"/>
          <a:ext cx="8721724" cy="950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2500" kern="1200" dirty="0" smtClean="0">
              <a:latin typeface="Arial" pitchFamily="34" charset="0"/>
              <a:cs typeface="Arial" pitchFamily="34" charset="0"/>
            </a:rPr>
            <a:t>Use single JSON values for elements common to multiple signatures/recipients</a:t>
          </a:r>
          <a:endParaRPr lang="ja-JP" sz="2500" kern="1200" dirty="0">
            <a:latin typeface="Arial" pitchFamily="34" charset="0"/>
            <a:cs typeface="Arial" pitchFamily="34" charset="0"/>
          </a:endParaRPr>
        </a:p>
      </dsp:txBody>
      <dsp:txXfrm>
        <a:off x="0" y="1424756"/>
        <a:ext cx="8721724" cy="950625"/>
      </dsp:txXfrm>
    </dsp:sp>
    <dsp:sp modelId="{2FEE81B1-202C-4439-88F5-96E575117713}">
      <dsp:nvSpPr>
        <dsp:cNvPr id="0" name=""/>
        <dsp:cNvSpPr/>
      </dsp:nvSpPr>
      <dsp:spPr>
        <a:xfrm>
          <a:off x="0" y="2375381"/>
          <a:ext cx="8721724" cy="983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915" tIns="31750" rIns="177800" bIns="3175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en-US" sz="2000" kern="1200" dirty="0" smtClean="0">
              <a:latin typeface="Arial" pitchFamily="34" charset="0"/>
              <a:cs typeface="Arial" pitchFamily="34" charset="0"/>
            </a:rPr>
            <a:t>JWS Payload</a:t>
          </a:r>
          <a:endParaRPr lang="ja-JP" sz="20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en-US" sz="2000" kern="1200" dirty="0" smtClean="0">
              <a:latin typeface="Arial" pitchFamily="34" charset="0"/>
              <a:cs typeface="Arial" pitchFamily="34" charset="0"/>
            </a:rPr>
            <a:t>JWE Initialization Vector</a:t>
          </a:r>
          <a:endParaRPr lang="ja-JP" sz="20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en-US" sz="2000" kern="1200" dirty="0" smtClean="0">
              <a:latin typeface="Arial" pitchFamily="34" charset="0"/>
              <a:cs typeface="Arial" pitchFamily="34" charset="0"/>
            </a:rPr>
            <a:t>JWE </a:t>
          </a:r>
          <a:r>
            <a:rPr kumimoji="1" lang="en-US" sz="2000" kern="1200" dirty="0" err="1" smtClean="0">
              <a:latin typeface="Arial" pitchFamily="34" charset="0"/>
              <a:cs typeface="Arial" pitchFamily="34" charset="0"/>
            </a:rPr>
            <a:t>Ciphertext</a:t>
          </a:r>
          <a:endParaRPr lang="ja-JP" sz="2000" kern="1200" dirty="0">
            <a:latin typeface="Arial" pitchFamily="34" charset="0"/>
            <a:cs typeface="Arial" pitchFamily="34" charset="0"/>
          </a:endParaRPr>
        </a:p>
      </dsp:txBody>
      <dsp:txXfrm>
        <a:off x="0" y="2375381"/>
        <a:ext cx="8721724" cy="983250"/>
      </dsp:txXfrm>
    </dsp:sp>
    <dsp:sp modelId="{4E52D09A-7FBE-4E88-AC6E-B301D5897D51}">
      <dsp:nvSpPr>
        <dsp:cNvPr id="0" name=""/>
        <dsp:cNvSpPr/>
      </dsp:nvSpPr>
      <dsp:spPr>
        <a:xfrm>
          <a:off x="0" y="3358631"/>
          <a:ext cx="8721724" cy="950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2500" kern="1200" dirty="0" smtClean="0">
              <a:latin typeface="Arial" pitchFamily="34" charset="0"/>
              <a:cs typeface="Arial" pitchFamily="34" charset="0"/>
            </a:rPr>
            <a:t>Use JSON arrays for elements specific to each signature/recipient</a:t>
          </a:r>
          <a:endParaRPr lang="ja-JP" sz="2500" kern="1200" dirty="0">
            <a:latin typeface="Arial" pitchFamily="34" charset="0"/>
            <a:cs typeface="Arial" pitchFamily="34" charset="0"/>
          </a:endParaRPr>
        </a:p>
      </dsp:txBody>
      <dsp:txXfrm>
        <a:off x="0" y="3358631"/>
        <a:ext cx="8721724" cy="950625"/>
      </dsp:txXfrm>
    </dsp:sp>
    <dsp:sp modelId="{B30FA97A-260F-4369-ABAC-B6329D561C31}">
      <dsp:nvSpPr>
        <dsp:cNvPr id="0" name=""/>
        <dsp:cNvSpPr/>
      </dsp:nvSpPr>
      <dsp:spPr>
        <a:xfrm>
          <a:off x="0" y="4309256"/>
          <a:ext cx="8721724" cy="659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915" tIns="31750" rIns="177800" bIns="3175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en-US" sz="2000" kern="1200" dirty="0" smtClean="0">
              <a:latin typeface="Arial" pitchFamily="34" charset="0"/>
              <a:cs typeface="Arial" pitchFamily="34" charset="0"/>
            </a:rPr>
            <a:t>JWS Header, JWS Signature</a:t>
          </a:r>
          <a:endParaRPr lang="ja-JP" sz="20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en-US" sz="2000" kern="1200" dirty="0" smtClean="0">
              <a:latin typeface="Arial" pitchFamily="34" charset="0"/>
              <a:cs typeface="Arial" pitchFamily="34" charset="0"/>
            </a:rPr>
            <a:t>JWE Header, JWE Encrypted Key, JWE Integrity Value</a:t>
          </a:r>
          <a:endParaRPr kumimoji="1" lang="en-US" sz="2000" kern="1200" dirty="0">
            <a:latin typeface="Arial" pitchFamily="34" charset="0"/>
            <a:cs typeface="Arial" pitchFamily="34" charset="0"/>
          </a:endParaRPr>
        </a:p>
      </dsp:txBody>
      <dsp:txXfrm>
        <a:off x="0" y="4309256"/>
        <a:ext cx="8721724" cy="65981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2BA4B3E-1915-4F16-8099-85FD8C129E3E}">
      <dsp:nvSpPr>
        <dsp:cNvPr id="0" name=""/>
        <dsp:cNvSpPr/>
      </dsp:nvSpPr>
      <dsp:spPr>
        <a:xfrm>
          <a:off x="0" y="53583"/>
          <a:ext cx="8721724" cy="12741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3300" kern="1200" dirty="0" smtClean="0">
              <a:latin typeface="Arial" pitchFamily="34" charset="0"/>
              <a:cs typeface="Arial" pitchFamily="34" charset="0"/>
            </a:rPr>
            <a:t>Once </a:t>
          </a:r>
          <a:r>
            <a:rPr kumimoji="1" lang="en-US" sz="3300" kern="1200" dirty="0" err="1" smtClean="0">
              <a:latin typeface="Arial" pitchFamily="34" charset="0"/>
              <a:cs typeface="Arial" pitchFamily="34" charset="0"/>
            </a:rPr>
            <a:t>rechartering</a:t>
          </a:r>
          <a:r>
            <a:rPr kumimoji="1" lang="en-US" sz="3300" kern="1200" dirty="0" smtClean="0">
              <a:latin typeface="Arial" pitchFamily="34" charset="0"/>
              <a:cs typeface="Arial" pitchFamily="34" charset="0"/>
            </a:rPr>
            <a:t> is complete, it’s time to add these as working group documents</a:t>
          </a:r>
          <a:endParaRPr lang="ja-JP" sz="3300" kern="1200" dirty="0">
            <a:latin typeface="Arial" pitchFamily="34" charset="0"/>
            <a:cs typeface="Arial" pitchFamily="34" charset="0"/>
          </a:endParaRPr>
        </a:p>
      </dsp:txBody>
      <dsp:txXfrm>
        <a:off x="0" y="53583"/>
        <a:ext cx="8721724" cy="1274130"/>
      </dsp:txXfrm>
    </dsp:sp>
    <dsp:sp modelId="{59ABAFB0-A4E7-4A9E-BAD6-1B6E0C768035}">
      <dsp:nvSpPr>
        <dsp:cNvPr id="0" name=""/>
        <dsp:cNvSpPr/>
      </dsp:nvSpPr>
      <dsp:spPr>
        <a:xfrm>
          <a:off x="0" y="1327713"/>
          <a:ext cx="8721724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915" tIns="41910" rIns="234696" bIns="41910" numCol="1" spcCol="1270" anchor="t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en-US" sz="2600" i="1" kern="1200" dirty="0" smtClean="0">
              <a:latin typeface="Arial" pitchFamily="34" charset="0"/>
              <a:cs typeface="Arial" pitchFamily="34" charset="0"/>
            </a:rPr>
            <a:t>To meet needs of use cases requiring multiple signatures/recipients</a:t>
          </a:r>
          <a:endParaRPr lang="ja-JP" sz="2600" kern="1200" dirty="0">
            <a:latin typeface="Arial" pitchFamily="34" charset="0"/>
            <a:cs typeface="Arial" pitchFamily="34" charset="0"/>
          </a:endParaRPr>
        </a:p>
      </dsp:txBody>
      <dsp:txXfrm>
        <a:off x="0" y="1327713"/>
        <a:ext cx="8721724" cy="768487"/>
      </dsp:txXfrm>
    </dsp:sp>
    <dsp:sp modelId="{97E7760D-84D8-41AF-A663-E3721886C0D4}">
      <dsp:nvSpPr>
        <dsp:cNvPr id="0" name=""/>
        <dsp:cNvSpPr/>
      </dsp:nvSpPr>
      <dsp:spPr>
        <a:xfrm>
          <a:off x="0" y="2096201"/>
          <a:ext cx="8721724" cy="12741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3300" kern="1200" dirty="0" smtClean="0">
              <a:latin typeface="Arial" pitchFamily="34" charset="0"/>
              <a:cs typeface="Arial" pitchFamily="34" charset="0"/>
            </a:rPr>
            <a:t>Whether to combine these with JWS, JWE?</a:t>
          </a:r>
          <a:endParaRPr lang="ja-JP" sz="3300" kern="1200" dirty="0">
            <a:latin typeface="Arial" pitchFamily="34" charset="0"/>
            <a:cs typeface="Arial" pitchFamily="34" charset="0"/>
          </a:endParaRPr>
        </a:p>
      </dsp:txBody>
      <dsp:txXfrm>
        <a:off x="0" y="2096201"/>
        <a:ext cx="8721724" cy="1274130"/>
      </dsp:txXfrm>
    </dsp:sp>
    <dsp:sp modelId="{D9F7A45A-693D-4E4A-BD10-37E9FD40D77E}">
      <dsp:nvSpPr>
        <dsp:cNvPr id="0" name=""/>
        <dsp:cNvSpPr/>
      </dsp:nvSpPr>
      <dsp:spPr>
        <a:xfrm>
          <a:off x="0" y="3370331"/>
          <a:ext cx="8721724" cy="1605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915" tIns="41910" rIns="234696" bIns="41910" numCol="1" spcCol="1270" anchor="t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en-US" sz="2600" kern="1200" dirty="0" err="1" smtClean="0">
              <a:latin typeface="Arial" pitchFamily="34" charset="0"/>
              <a:cs typeface="Arial" pitchFamily="34" charset="0"/>
            </a:rPr>
            <a:t>Rechartering</a:t>
          </a:r>
          <a:r>
            <a:rPr kumimoji="1" lang="en-US" sz="2600" kern="1200" dirty="0" smtClean="0">
              <a:latin typeface="Arial" pitchFamily="34" charset="0"/>
              <a:cs typeface="Arial" pitchFamily="34" charset="0"/>
            </a:rPr>
            <a:t> will allow us either option</a:t>
          </a:r>
          <a:endParaRPr lang="ja-JP" sz="26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en-US" sz="2600" kern="1200" dirty="0" smtClean="0">
              <a:latin typeface="Arial" pitchFamily="34" charset="0"/>
              <a:cs typeface="Arial" pitchFamily="34" charset="0"/>
            </a:rPr>
            <a:t>Simpler to first publish WG versions of existing docs</a:t>
          </a:r>
          <a:endParaRPr lang="ja-JP" sz="26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en-US" sz="2600" kern="1200" dirty="0" smtClean="0">
              <a:latin typeface="Arial" pitchFamily="34" charset="0"/>
              <a:cs typeface="Arial" pitchFamily="34" charset="0"/>
            </a:rPr>
            <a:t>Keeping them separate makes life easier for developers who only need the Compact Serialization</a:t>
          </a:r>
          <a:endParaRPr kumimoji="1" lang="en-US" sz="2600" kern="1200" dirty="0">
            <a:latin typeface="Arial" pitchFamily="34" charset="0"/>
            <a:cs typeface="Arial" pitchFamily="34" charset="0"/>
          </a:endParaRPr>
        </a:p>
      </dsp:txBody>
      <dsp:txXfrm>
        <a:off x="0" y="3370331"/>
        <a:ext cx="8721724" cy="16052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BAF33-3583-419E-A915-CAD55CD2329F}" type="datetimeFigureOut">
              <a:rPr kumimoji="1" lang="ja-JP" altLang="en-US" smtClean="0"/>
              <a:t>2013/3/10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460A-105A-44DF-857B-EB42988096E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58"/>
          <p:cNvSpPr>
            <a:spLocks noChangeArrowheads="1"/>
          </p:cNvSpPr>
          <p:nvPr/>
        </p:nvSpPr>
        <p:spPr bwMode="auto">
          <a:xfrm>
            <a:off x="5556738" y="6705600"/>
            <a:ext cx="3587262" cy="15240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grpSp>
        <p:nvGrpSpPr>
          <p:cNvPr id="2" name="Group 316"/>
          <p:cNvGrpSpPr>
            <a:grpSpLocks noChangeAspect="1"/>
          </p:cNvGrpSpPr>
          <p:nvPr/>
        </p:nvGrpSpPr>
        <p:grpSpPr bwMode="auto">
          <a:xfrm>
            <a:off x="7030915" y="152400"/>
            <a:ext cx="996462" cy="157163"/>
            <a:chOff x="2562" y="2341"/>
            <a:chExt cx="843" cy="123"/>
          </a:xfrm>
        </p:grpSpPr>
        <p:sp>
          <p:nvSpPr>
            <p:cNvPr id="39" name="Freeform 317"/>
            <p:cNvSpPr>
              <a:spLocks noChangeAspect="1"/>
            </p:cNvSpPr>
            <p:nvPr userDrawn="1"/>
          </p:nvSpPr>
          <p:spPr bwMode="auto">
            <a:xfrm>
              <a:off x="3302" y="2350"/>
              <a:ext cx="46" cy="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6" y="0"/>
                </a:cxn>
                <a:cxn ang="0">
                  <a:pos x="46" y="10"/>
                </a:cxn>
                <a:cxn ang="0">
                  <a:pos x="0" y="1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6" h="10">
                  <a:moveTo>
                    <a:pt x="0" y="0"/>
                  </a:moveTo>
                  <a:lnTo>
                    <a:pt x="46" y="0"/>
                  </a:lnTo>
                  <a:lnTo>
                    <a:pt x="46" y="1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0" name="Freeform 318"/>
            <p:cNvSpPr>
              <a:spLocks noChangeAspect="1" noEditPoints="1"/>
            </p:cNvSpPr>
            <p:nvPr userDrawn="1"/>
          </p:nvSpPr>
          <p:spPr bwMode="auto">
            <a:xfrm>
              <a:off x="3297" y="2373"/>
              <a:ext cx="48" cy="91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9" y="0"/>
                </a:cxn>
                <a:cxn ang="0">
                  <a:pos x="9" y="36"/>
                </a:cxn>
                <a:cxn ang="0">
                  <a:pos x="9" y="36"/>
                </a:cxn>
                <a:cxn ang="0">
                  <a:pos x="7" y="65"/>
                </a:cxn>
                <a:cxn ang="0">
                  <a:pos x="5" y="78"/>
                </a:cxn>
                <a:cxn ang="0">
                  <a:pos x="0" y="88"/>
                </a:cxn>
                <a:cxn ang="0">
                  <a:pos x="11" y="91"/>
                </a:cxn>
                <a:cxn ang="0">
                  <a:pos x="11" y="91"/>
                </a:cxn>
                <a:cxn ang="0">
                  <a:pos x="17" y="69"/>
                </a:cxn>
                <a:cxn ang="0">
                  <a:pos x="19" y="46"/>
                </a:cxn>
                <a:cxn ang="0">
                  <a:pos x="32" y="46"/>
                </a:cxn>
                <a:cxn ang="0">
                  <a:pos x="32" y="46"/>
                </a:cxn>
                <a:cxn ang="0">
                  <a:pos x="41" y="46"/>
                </a:cxn>
                <a:cxn ang="0">
                  <a:pos x="45" y="42"/>
                </a:cxn>
                <a:cxn ang="0">
                  <a:pos x="47" y="36"/>
                </a:cxn>
                <a:cxn ang="0">
                  <a:pos x="49" y="27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36" y="27"/>
                </a:cxn>
                <a:cxn ang="0">
                  <a:pos x="36" y="27"/>
                </a:cxn>
                <a:cxn ang="0">
                  <a:pos x="36" y="34"/>
                </a:cxn>
                <a:cxn ang="0">
                  <a:pos x="34" y="36"/>
                </a:cxn>
                <a:cxn ang="0">
                  <a:pos x="32" y="38"/>
                </a:cxn>
                <a:cxn ang="0">
                  <a:pos x="28" y="38"/>
                </a:cxn>
                <a:cxn ang="0">
                  <a:pos x="19" y="38"/>
                </a:cxn>
                <a:cxn ang="0">
                  <a:pos x="19" y="8"/>
                </a:cxn>
                <a:cxn ang="0">
                  <a:pos x="36" y="8"/>
                </a:cxn>
                <a:cxn ang="0">
                  <a:pos x="36" y="27"/>
                </a:cxn>
                <a:cxn ang="0">
                  <a:pos x="36" y="27"/>
                </a:cxn>
              </a:cxnLst>
              <a:rect l="0" t="0" r="r" b="b"/>
              <a:pathLst>
                <a:path w="49" h="91">
                  <a:moveTo>
                    <a:pt x="49" y="0"/>
                  </a:moveTo>
                  <a:lnTo>
                    <a:pt x="9" y="0"/>
                  </a:lnTo>
                  <a:lnTo>
                    <a:pt x="9" y="36"/>
                  </a:lnTo>
                  <a:lnTo>
                    <a:pt x="9" y="36"/>
                  </a:lnTo>
                  <a:lnTo>
                    <a:pt x="7" y="65"/>
                  </a:lnTo>
                  <a:lnTo>
                    <a:pt x="5" y="78"/>
                  </a:lnTo>
                  <a:lnTo>
                    <a:pt x="0" y="88"/>
                  </a:lnTo>
                  <a:lnTo>
                    <a:pt x="11" y="91"/>
                  </a:lnTo>
                  <a:lnTo>
                    <a:pt x="11" y="91"/>
                  </a:lnTo>
                  <a:lnTo>
                    <a:pt x="17" y="69"/>
                  </a:lnTo>
                  <a:lnTo>
                    <a:pt x="19" y="46"/>
                  </a:lnTo>
                  <a:lnTo>
                    <a:pt x="32" y="46"/>
                  </a:lnTo>
                  <a:lnTo>
                    <a:pt x="32" y="46"/>
                  </a:lnTo>
                  <a:lnTo>
                    <a:pt x="41" y="46"/>
                  </a:lnTo>
                  <a:lnTo>
                    <a:pt x="45" y="42"/>
                  </a:lnTo>
                  <a:lnTo>
                    <a:pt x="47" y="36"/>
                  </a:lnTo>
                  <a:lnTo>
                    <a:pt x="49" y="27"/>
                  </a:lnTo>
                  <a:lnTo>
                    <a:pt x="49" y="0"/>
                  </a:lnTo>
                  <a:lnTo>
                    <a:pt x="49" y="0"/>
                  </a:lnTo>
                  <a:close/>
                  <a:moveTo>
                    <a:pt x="36" y="27"/>
                  </a:moveTo>
                  <a:lnTo>
                    <a:pt x="36" y="27"/>
                  </a:lnTo>
                  <a:lnTo>
                    <a:pt x="36" y="34"/>
                  </a:lnTo>
                  <a:lnTo>
                    <a:pt x="34" y="36"/>
                  </a:lnTo>
                  <a:lnTo>
                    <a:pt x="32" y="38"/>
                  </a:lnTo>
                  <a:lnTo>
                    <a:pt x="28" y="38"/>
                  </a:lnTo>
                  <a:lnTo>
                    <a:pt x="19" y="38"/>
                  </a:lnTo>
                  <a:lnTo>
                    <a:pt x="19" y="8"/>
                  </a:lnTo>
                  <a:lnTo>
                    <a:pt x="36" y="8"/>
                  </a:lnTo>
                  <a:lnTo>
                    <a:pt x="36" y="27"/>
                  </a:lnTo>
                  <a:lnTo>
                    <a:pt x="36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1" name="Freeform 319"/>
            <p:cNvSpPr>
              <a:spLocks noChangeAspect="1"/>
            </p:cNvSpPr>
            <p:nvPr userDrawn="1"/>
          </p:nvSpPr>
          <p:spPr bwMode="auto">
            <a:xfrm>
              <a:off x="3342" y="2348"/>
              <a:ext cx="63" cy="116"/>
            </a:xfrm>
            <a:custGeom>
              <a:avLst/>
              <a:gdLst/>
              <a:ahLst/>
              <a:cxnLst>
                <a:cxn ang="0">
                  <a:pos x="27" y="35"/>
                </a:cxn>
                <a:cxn ang="0">
                  <a:pos x="27" y="12"/>
                </a:cxn>
                <a:cxn ang="0">
                  <a:pos x="27" y="12"/>
                </a:cxn>
                <a:cxn ang="0">
                  <a:pos x="61" y="10"/>
                </a:cxn>
                <a:cxn ang="0">
                  <a:pos x="61" y="0"/>
                </a:cxn>
                <a:cxn ang="0">
                  <a:pos x="61" y="0"/>
                </a:cxn>
                <a:cxn ang="0">
                  <a:pos x="38" y="2"/>
                </a:cxn>
                <a:cxn ang="0">
                  <a:pos x="15" y="4"/>
                </a:cxn>
                <a:cxn ang="0">
                  <a:pos x="15" y="50"/>
                </a:cxn>
                <a:cxn ang="0">
                  <a:pos x="15" y="50"/>
                </a:cxn>
                <a:cxn ang="0">
                  <a:pos x="13" y="65"/>
                </a:cxn>
                <a:cxn ang="0">
                  <a:pos x="11" y="80"/>
                </a:cxn>
                <a:cxn ang="0">
                  <a:pos x="8" y="94"/>
                </a:cxn>
                <a:cxn ang="0">
                  <a:pos x="0" y="109"/>
                </a:cxn>
                <a:cxn ang="0">
                  <a:pos x="8" y="116"/>
                </a:cxn>
                <a:cxn ang="0">
                  <a:pos x="8" y="116"/>
                </a:cxn>
                <a:cxn ang="0">
                  <a:pos x="17" y="101"/>
                </a:cxn>
                <a:cxn ang="0">
                  <a:pos x="23" y="86"/>
                </a:cxn>
                <a:cxn ang="0">
                  <a:pos x="25" y="67"/>
                </a:cxn>
                <a:cxn ang="0">
                  <a:pos x="27" y="46"/>
                </a:cxn>
                <a:cxn ang="0">
                  <a:pos x="40" y="46"/>
                </a:cxn>
                <a:cxn ang="0">
                  <a:pos x="40" y="116"/>
                </a:cxn>
                <a:cxn ang="0">
                  <a:pos x="53" y="116"/>
                </a:cxn>
                <a:cxn ang="0">
                  <a:pos x="53" y="46"/>
                </a:cxn>
                <a:cxn ang="0">
                  <a:pos x="63" y="46"/>
                </a:cxn>
                <a:cxn ang="0">
                  <a:pos x="63" y="35"/>
                </a:cxn>
                <a:cxn ang="0">
                  <a:pos x="27" y="35"/>
                </a:cxn>
                <a:cxn ang="0">
                  <a:pos x="27" y="35"/>
                </a:cxn>
              </a:cxnLst>
              <a:rect l="0" t="0" r="r" b="b"/>
              <a:pathLst>
                <a:path w="63" h="116">
                  <a:moveTo>
                    <a:pt x="27" y="35"/>
                  </a:moveTo>
                  <a:lnTo>
                    <a:pt x="27" y="12"/>
                  </a:lnTo>
                  <a:lnTo>
                    <a:pt x="27" y="12"/>
                  </a:lnTo>
                  <a:lnTo>
                    <a:pt x="61" y="10"/>
                  </a:lnTo>
                  <a:lnTo>
                    <a:pt x="61" y="0"/>
                  </a:lnTo>
                  <a:lnTo>
                    <a:pt x="61" y="0"/>
                  </a:lnTo>
                  <a:lnTo>
                    <a:pt x="38" y="2"/>
                  </a:lnTo>
                  <a:lnTo>
                    <a:pt x="15" y="4"/>
                  </a:lnTo>
                  <a:lnTo>
                    <a:pt x="15" y="50"/>
                  </a:lnTo>
                  <a:lnTo>
                    <a:pt x="15" y="50"/>
                  </a:lnTo>
                  <a:lnTo>
                    <a:pt x="13" y="65"/>
                  </a:lnTo>
                  <a:lnTo>
                    <a:pt x="11" y="80"/>
                  </a:lnTo>
                  <a:lnTo>
                    <a:pt x="8" y="94"/>
                  </a:lnTo>
                  <a:lnTo>
                    <a:pt x="0" y="109"/>
                  </a:lnTo>
                  <a:lnTo>
                    <a:pt x="8" y="116"/>
                  </a:lnTo>
                  <a:lnTo>
                    <a:pt x="8" y="116"/>
                  </a:lnTo>
                  <a:lnTo>
                    <a:pt x="17" y="101"/>
                  </a:lnTo>
                  <a:lnTo>
                    <a:pt x="23" y="86"/>
                  </a:lnTo>
                  <a:lnTo>
                    <a:pt x="25" y="67"/>
                  </a:lnTo>
                  <a:lnTo>
                    <a:pt x="27" y="46"/>
                  </a:lnTo>
                  <a:lnTo>
                    <a:pt x="40" y="46"/>
                  </a:lnTo>
                  <a:lnTo>
                    <a:pt x="40" y="116"/>
                  </a:lnTo>
                  <a:lnTo>
                    <a:pt x="53" y="116"/>
                  </a:lnTo>
                  <a:lnTo>
                    <a:pt x="53" y="46"/>
                  </a:lnTo>
                  <a:lnTo>
                    <a:pt x="63" y="46"/>
                  </a:lnTo>
                  <a:lnTo>
                    <a:pt x="63" y="35"/>
                  </a:lnTo>
                  <a:lnTo>
                    <a:pt x="27" y="35"/>
                  </a:lnTo>
                  <a:lnTo>
                    <a:pt x="27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2" name="Freeform 320"/>
            <p:cNvSpPr>
              <a:spLocks noChangeAspect="1"/>
            </p:cNvSpPr>
            <p:nvPr userDrawn="1"/>
          </p:nvSpPr>
          <p:spPr bwMode="auto">
            <a:xfrm>
              <a:off x="2681" y="2343"/>
              <a:ext cx="51" cy="121"/>
            </a:xfrm>
            <a:custGeom>
              <a:avLst/>
              <a:gdLst/>
              <a:ahLst/>
              <a:cxnLst>
                <a:cxn ang="0">
                  <a:pos x="36" y="32"/>
                </a:cxn>
                <a:cxn ang="0">
                  <a:pos x="51" y="32"/>
                </a:cxn>
                <a:cxn ang="0">
                  <a:pos x="51" y="21"/>
                </a:cxn>
                <a:cxn ang="0">
                  <a:pos x="36" y="21"/>
                </a:cxn>
                <a:cxn ang="0">
                  <a:pos x="36" y="0"/>
                </a:cxn>
                <a:cxn ang="0">
                  <a:pos x="23" y="0"/>
                </a:cxn>
                <a:cxn ang="0">
                  <a:pos x="23" y="21"/>
                </a:cxn>
                <a:cxn ang="0">
                  <a:pos x="2" y="21"/>
                </a:cxn>
                <a:cxn ang="0">
                  <a:pos x="2" y="32"/>
                </a:cxn>
                <a:cxn ang="0">
                  <a:pos x="21" y="32"/>
                </a:cxn>
                <a:cxn ang="0">
                  <a:pos x="21" y="32"/>
                </a:cxn>
                <a:cxn ang="0">
                  <a:pos x="19" y="45"/>
                </a:cxn>
                <a:cxn ang="0">
                  <a:pos x="15" y="57"/>
                </a:cxn>
                <a:cxn ang="0">
                  <a:pos x="8" y="70"/>
                </a:cxn>
                <a:cxn ang="0">
                  <a:pos x="0" y="83"/>
                </a:cxn>
                <a:cxn ang="0">
                  <a:pos x="2" y="93"/>
                </a:cxn>
                <a:cxn ang="0">
                  <a:pos x="2" y="93"/>
                </a:cxn>
                <a:cxn ang="0">
                  <a:pos x="15" y="78"/>
                </a:cxn>
                <a:cxn ang="0">
                  <a:pos x="23" y="61"/>
                </a:cxn>
                <a:cxn ang="0">
                  <a:pos x="23" y="61"/>
                </a:cxn>
                <a:cxn ang="0">
                  <a:pos x="23" y="61"/>
                </a:cxn>
                <a:cxn ang="0">
                  <a:pos x="23" y="83"/>
                </a:cxn>
                <a:cxn ang="0">
                  <a:pos x="23" y="121"/>
                </a:cxn>
                <a:cxn ang="0">
                  <a:pos x="36" y="121"/>
                </a:cxn>
                <a:cxn ang="0">
                  <a:pos x="36" y="78"/>
                </a:cxn>
                <a:cxn ang="0">
                  <a:pos x="36" y="78"/>
                </a:cxn>
                <a:cxn ang="0">
                  <a:pos x="34" y="57"/>
                </a:cxn>
                <a:cxn ang="0">
                  <a:pos x="34" y="57"/>
                </a:cxn>
                <a:cxn ang="0">
                  <a:pos x="34" y="57"/>
                </a:cxn>
                <a:cxn ang="0">
                  <a:pos x="40" y="72"/>
                </a:cxn>
                <a:cxn ang="0">
                  <a:pos x="46" y="85"/>
                </a:cxn>
                <a:cxn ang="0">
                  <a:pos x="51" y="70"/>
                </a:cxn>
                <a:cxn ang="0">
                  <a:pos x="51" y="70"/>
                </a:cxn>
                <a:cxn ang="0">
                  <a:pos x="40" y="51"/>
                </a:cxn>
                <a:cxn ang="0">
                  <a:pos x="38" y="43"/>
                </a:cxn>
                <a:cxn ang="0">
                  <a:pos x="36" y="32"/>
                </a:cxn>
                <a:cxn ang="0">
                  <a:pos x="36" y="32"/>
                </a:cxn>
              </a:cxnLst>
              <a:rect l="0" t="0" r="r" b="b"/>
              <a:pathLst>
                <a:path w="51" h="121">
                  <a:moveTo>
                    <a:pt x="36" y="32"/>
                  </a:moveTo>
                  <a:lnTo>
                    <a:pt x="51" y="32"/>
                  </a:lnTo>
                  <a:lnTo>
                    <a:pt x="51" y="21"/>
                  </a:lnTo>
                  <a:lnTo>
                    <a:pt x="36" y="21"/>
                  </a:lnTo>
                  <a:lnTo>
                    <a:pt x="36" y="0"/>
                  </a:lnTo>
                  <a:lnTo>
                    <a:pt x="23" y="0"/>
                  </a:lnTo>
                  <a:lnTo>
                    <a:pt x="23" y="21"/>
                  </a:lnTo>
                  <a:lnTo>
                    <a:pt x="2" y="21"/>
                  </a:lnTo>
                  <a:lnTo>
                    <a:pt x="2" y="32"/>
                  </a:lnTo>
                  <a:lnTo>
                    <a:pt x="21" y="32"/>
                  </a:lnTo>
                  <a:lnTo>
                    <a:pt x="21" y="32"/>
                  </a:lnTo>
                  <a:lnTo>
                    <a:pt x="19" y="45"/>
                  </a:lnTo>
                  <a:lnTo>
                    <a:pt x="15" y="57"/>
                  </a:lnTo>
                  <a:lnTo>
                    <a:pt x="8" y="70"/>
                  </a:lnTo>
                  <a:lnTo>
                    <a:pt x="0" y="83"/>
                  </a:lnTo>
                  <a:lnTo>
                    <a:pt x="2" y="93"/>
                  </a:lnTo>
                  <a:lnTo>
                    <a:pt x="2" y="93"/>
                  </a:lnTo>
                  <a:lnTo>
                    <a:pt x="15" y="78"/>
                  </a:lnTo>
                  <a:lnTo>
                    <a:pt x="23" y="61"/>
                  </a:lnTo>
                  <a:lnTo>
                    <a:pt x="23" y="61"/>
                  </a:lnTo>
                  <a:lnTo>
                    <a:pt x="23" y="61"/>
                  </a:lnTo>
                  <a:lnTo>
                    <a:pt x="23" y="83"/>
                  </a:lnTo>
                  <a:lnTo>
                    <a:pt x="23" y="121"/>
                  </a:lnTo>
                  <a:lnTo>
                    <a:pt x="36" y="121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34" y="57"/>
                  </a:lnTo>
                  <a:lnTo>
                    <a:pt x="34" y="57"/>
                  </a:lnTo>
                  <a:lnTo>
                    <a:pt x="34" y="57"/>
                  </a:lnTo>
                  <a:lnTo>
                    <a:pt x="40" y="72"/>
                  </a:lnTo>
                  <a:lnTo>
                    <a:pt x="46" y="85"/>
                  </a:lnTo>
                  <a:lnTo>
                    <a:pt x="51" y="70"/>
                  </a:lnTo>
                  <a:lnTo>
                    <a:pt x="51" y="70"/>
                  </a:lnTo>
                  <a:lnTo>
                    <a:pt x="40" y="51"/>
                  </a:lnTo>
                  <a:lnTo>
                    <a:pt x="38" y="43"/>
                  </a:lnTo>
                  <a:lnTo>
                    <a:pt x="36" y="32"/>
                  </a:lnTo>
                  <a:lnTo>
                    <a:pt x="36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3" name="Freeform 321"/>
            <p:cNvSpPr>
              <a:spLocks noChangeAspect="1"/>
            </p:cNvSpPr>
            <p:nvPr userDrawn="1"/>
          </p:nvSpPr>
          <p:spPr bwMode="auto">
            <a:xfrm>
              <a:off x="2741" y="2392"/>
              <a:ext cx="20" cy="31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0"/>
                </a:cxn>
                <a:cxn ang="0">
                  <a:pos x="15" y="15"/>
                </a:cxn>
                <a:cxn ang="0">
                  <a:pos x="19" y="31"/>
                </a:cxn>
                <a:cxn ang="0">
                  <a:pos x="7" y="31"/>
                </a:cxn>
                <a:cxn ang="0">
                  <a:pos x="7" y="31"/>
                </a:cxn>
                <a:cxn ang="0">
                  <a:pos x="4" y="15"/>
                </a:cxn>
                <a:cxn ang="0">
                  <a:pos x="0" y="0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19" h="31">
                  <a:moveTo>
                    <a:pt x="11" y="0"/>
                  </a:moveTo>
                  <a:lnTo>
                    <a:pt x="11" y="0"/>
                  </a:lnTo>
                  <a:lnTo>
                    <a:pt x="15" y="15"/>
                  </a:lnTo>
                  <a:lnTo>
                    <a:pt x="19" y="31"/>
                  </a:lnTo>
                  <a:lnTo>
                    <a:pt x="7" y="31"/>
                  </a:lnTo>
                  <a:lnTo>
                    <a:pt x="7" y="31"/>
                  </a:lnTo>
                  <a:lnTo>
                    <a:pt x="4" y="15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4" name="Freeform 322"/>
            <p:cNvSpPr>
              <a:spLocks noChangeAspect="1"/>
            </p:cNvSpPr>
            <p:nvPr userDrawn="1"/>
          </p:nvSpPr>
          <p:spPr bwMode="auto">
            <a:xfrm>
              <a:off x="2929" y="2341"/>
              <a:ext cx="108" cy="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36" y="13"/>
                </a:cxn>
                <a:cxn ang="0">
                  <a:pos x="25" y="23"/>
                </a:cxn>
                <a:cxn ang="0">
                  <a:pos x="15" y="32"/>
                </a:cxn>
                <a:cxn ang="0">
                  <a:pos x="0" y="42"/>
                </a:cxn>
                <a:cxn ang="0">
                  <a:pos x="0" y="51"/>
                </a:cxn>
                <a:cxn ang="0">
                  <a:pos x="0" y="51"/>
                </a:cxn>
                <a:cxn ang="0">
                  <a:pos x="17" y="42"/>
                </a:cxn>
                <a:cxn ang="0">
                  <a:pos x="32" y="34"/>
                </a:cxn>
                <a:cxn ang="0">
                  <a:pos x="44" y="21"/>
                </a:cxn>
                <a:cxn ang="0">
                  <a:pos x="57" y="9"/>
                </a:cxn>
                <a:cxn ang="0">
                  <a:pos x="57" y="9"/>
                </a:cxn>
                <a:cxn ang="0">
                  <a:pos x="68" y="21"/>
                </a:cxn>
                <a:cxn ang="0">
                  <a:pos x="80" y="32"/>
                </a:cxn>
                <a:cxn ang="0">
                  <a:pos x="93" y="42"/>
                </a:cxn>
                <a:cxn ang="0">
                  <a:pos x="106" y="51"/>
                </a:cxn>
                <a:cxn ang="0">
                  <a:pos x="108" y="36"/>
                </a:cxn>
                <a:cxn ang="0">
                  <a:pos x="108" y="36"/>
                </a:cxn>
                <a:cxn ang="0">
                  <a:pos x="95" y="30"/>
                </a:cxn>
                <a:cxn ang="0">
                  <a:pos x="85" y="21"/>
                </a:cxn>
                <a:cxn ang="0">
                  <a:pos x="72" y="13"/>
                </a:cxn>
                <a:cxn ang="0">
                  <a:pos x="61" y="0"/>
                </a:cxn>
                <a:cxn ang="0">
                  <a:pos x="61" y="0"/>
                </a:cxn>
              </a:cxnLst>
              <a:rect l="0" t="0" r="r" b="b"/>
              <a:pathLst>
                <a:path w="108" h="51">
                  <a:moveTo>
                    <a:pt x="61" y="0"/>
                  </a:moveTo>
                  <a:lnTo>
                    <a:pt x="46" y="0"/>
                  </a:lnTo>
                  <a:lnTo>
                    <a:pt x="46" y="0"/>
                  </a:lnTo>
                  <a:lnTo>
                    <a:pt x="36" y="13"/>
                  </a:lnTo>
                  <a:lnTo>
                    <a:pt x="25" y="23"/>
                  </a:lnTo>
                  <a:lnTo>
                    <a:pt x="15" y="32"/>
                  </a:lnTo>
                  <a:lnTo>
                    <a:pt x="0" y="42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17" y="42"/>
                  </a:lnTo>
                  <a:lnTo>
                    <a:pt x="32" y="34"/>
                  </a:lnTo>
                  <a:lnTo>
                    <a:pt x="44" y="21"/>
                  </a:lnTo>
                  <a:lnTo>
                    <a:pt x="57" y="9"/>
                  </a:lnTo>
                  <a:lnTo>
                    <a:pt x="57" y="9"/>
                  </a:lnTo>
                  <a:lnTo>
                    <a:pt x="68" y="21"/>
                  </a:lnTo>
                  <a:lnTo>
                    <a:pt x="80" y="32"/>
                  </a:lnTo>
                  <a:lnTo>
                    <a:pt x="93" y="42"/>
                  </a:lnTo>
                  <a:lnTo>
                    <a:pt x="106" y="51"/>
                  </a:lnTo>
                  <a:lnTo>
                    <a:pt x="108" y="36"/>
                  </a:lnTo>
                  <a:lnTo>
                    <a:pt x="108" y="36"/>
                  </a:lnTo>
                  <a:lnTo>
                    <a:pt x="95" y="30"/>
                  </a:lnTo>
                  <a:lnTo>
                    <a:pt x="85" y="21"/>
                  </a:lnTo>
                  <a:lnTo>
                    <a:pt x="72" y="13"/>
                  </a:lnTo>
                  <a:lnTo>
                    <a:pt x="61" y="0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5" name="Freeform 323"/>
            <p:cNvSpPr>
              <a:spLocks noChangeAspect="1"/>
            </p:cNvSpPr>
            <p:nvPr userDrawn="1"/>
          </p:nvSpPr>
          <p:spPr bwMode="auto">
            <a:xfrm>
              <a:off x="2953" y="2381"/>
              <a:ext cx="63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" y="0"/>
                </a:cxn>
                <a:cxn ang="0">
                  <a:pos x="64" y="11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64" h="11">
                  <a:moveTo>
                    <a:pt x="0" y="0"/>
                  </a:moveTo>
                  <a:lnTo>
                    <a:pt x="64" y="0"/>
                  </a:lnTo>
                  <a:lnTo>
                    <a:pt x="64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6" name="Freeform 324"/>
            <p:cNvSpPr>
              <a:spLocks noChangeAspect="1" noEditPoints="1"/>
            </p:cNvSpPr>
            <p:nvPr userDrawn="1"/>
          </p:nvSpPr>
          <p:spPr bwMode="auto">
            <a:xfrm>
              <a:off x="2944" y="2407"/>
              <a:ext cx="82" cy="5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4"/>
                </a:cxn>
                <a:cxn ang="0">
                  <a:pos x="48" y="54"/>
                </a:cxn>
                <a:cxn ang="0">
                  <a:pos x="48" y="54"/>
                </a:cxn>
                <a:cxn ang="0">
                  <a:pos x="63" y="54"/>
                </a:cxn>
                <a:cxn ang="0">
                  <a:pos x="74" y="50"/>
                </a:cxn>
                <a:cxn ang="0">
                  <a:pos x="78" y="48"/>
                </a:cxn>
                <a:cxn ang="0">
                  <a:pos x="80" y="44"/>
                </a:cxn>
                <a:cxn ang="0">
                  <a:pos x="82" y="31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7" y="8"/>
                </a:cxn>
                <a:cxn ang="0">
                  <a:pos x="67" y="31"/>
                </a:cxn>
                <a:cxn ang="0">
                  <a:pos x="67" y="31"/>
                </a:cxn>
                <a:cxn ang="0">
                  <a:pos x="65" y="40"/>
                </a:cxn>
                <a:cxn ang="0">
                  <a:pos x="63" y="42"/>
                </a:cxn>
                <a:cxn ang="0">
                  <a:pos x="61" y="44"/>
                </a:cxn>
                <a:cxn ang="0">
                  <a:pos x="53" y="44"/>
                </a:cxn>
                <a:cxn ang="0">
                  <a:pos x="40" y="44"/>
                </a:cxn>
                <a:cxn ang="0">
                  <a:pos x="12" y="44"/>
                </a:cxn>
                <a:cxn ang="0">
                  <a:pos x="12" y="8"/>
                </a:cxn>
                <a:cxn ang="0">
                  <a:pos x="67" y="8"/>
                </a:cxn>
                <a:cxn ang="0">
                  <a:pos x="67" y="8"/>
                </a:cxn>
              </a:cxnLst>
              <a:rect l="0" t="0" r="r" b="b"/>
              <a:pathLst>
                <a:path w="82" h="54">
                  <a:moveTo>
                    <a:pt x="0" y="0"/>
                  </a:moveTo>
                  <a:lnTo>
                    <a:pt x="0" y="54"/>
                  </a:lnTo>
                  <a:lnTo>
                    <a:pt x="48" y="54"/>
                  </a:lnTo>
                  <a:lnTo>
                    <a:pt x="48" y="54"/>
                  </a:lnTo>
                  <a:lnTo>
                    <a:pt x="63" y="54"/>
                  </a:lnTo>
                  <a:lnTo>
                    <a:pt x="74" y="50"/>
                  </a:lnTo>
                  <a:lnTo>
                    <a:pt x="78" y="48"/>
                  </a:lnTo>
                  <a:lnTo>
                    <a:pt x="80" y="44"/>
                  </a:lnTo>
                  <a:lnTo>
                    <a:pt x="82" y="31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67" y="8"/>
                  </a:moveTo>
                  <a:lnTo>
                    <a:pt x="67" y="31"/>
                  </a:lnTo>
                  <a:lnTo>
                    <a:pt x="67" y="31"/>
                  </a:lnTo>
                  <a:lnTo>
                    <a:pt x="65" y="40"/>
                  </a:lnTo>
                  <a:lnTo>
                    <a:pt x="63" y="42"/>
                  </a:lnTo>
                  <a:lnTo>
                    <a:pt x="61" y="44"/>
                  </a:lnTo>
                  <a:lnTo>
                    <a:pt x="53" y="44"/>
                  </a:lnTo>
                  <a:lnTo>
                    <a:pt x="40" y="44"/>
                  </a:lnTo>
                  <a:lnTo>
                    <a:pt x="12" y="44"/>
                  </a:lnTo>
                  <a:lnTo>
                    <a:pt x="12" y="8"/>
                  </a:lnTo>
                  <a:lnTo>
                    <a:pt x="67" y="8"/>
                  </a:lnTo>
                  <a:lnTo>
                    <a:pt x="67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7" name="Freeform 325"/>
            <p:cNvSpPr>
              <a:spLocks noChangeAspect="1"/>
            </p:cNvSpPr>
            <p:nvPr userDrawn="1"/>
          </p:nvSpPr>
          <p:spPr bwMode="auto">
            <a:xfrm>
              <a:off x="2736" y="2343"/>
              <a:ext cx="57" cy="121"/>
            </a:xfrm>
            <a:custGeom>
              <a:avLst/>
              <a:gdLst/>
              <a:ahLst/>
              <a:cxnLst>
                <a:cxn ang="0">
                  <a:pos x="44" y="104"/>
                </a:cxn>
                <a:cxn ang="0">
                  <a:pos x="44" y="104"/>
                </a:cxn>
                <a:cxn ang="0">
                  <a:pos x="44" y="112"/>
                </a:cxn>
                <a:cxn ang="0">
                  <a:pos x="40" y="116"/>
                </a:cxn>
                <a:cxn ang="0">
                  <a:pos x="36" y="118"/>
                </a:cxn>
                <a:cxn ang="0">
                  <a:pos x="30" y="121"/>
                </a:cxn>
                <a:cxn ang="0">
                  <a:pos x="17" y="121"/>
                </a:cxn>
                <a:cxn ang="0">
                  <a:pos x="17" y="110"/>
                </a:cxn>
                <a:cxn ang="0">
                  <a:pos x="25" y="110"/>
                </a:cxn>
                <a:cxn ang="0">
                  <a:pos x="25" y="110"/>
                </a:cxn>
                <a:cxn ang="0">
                  <a:pos x="30" y="108"/>
                </a:cxn>
                <a:cxn ang="0">
                  <a:pos x="32" y="104"/>
                </a:cxn>
                <a:cxn ang="0">
                  <a:pos x="32" y="32"/>
                </a:cxn>
                <a:cxn ang="0">
                  <a:pos x="0" y="32"/>
                </a:cxn>
                <a:cxn ang="0">
                  <a:pos x="0" y="21"/>
                </a:cxn>
                <a:cxn ang="0">
                  <a:pos x="32" y="21"/>
                </a:cxn>
                <a:cxn ang="0">
                  <a:pos x="32" y="0"/>
                </a:cxn>
                <a:cxn ang="0">
                  <a:pos x="44" y="0"/>
                </a:cxn>
                <a:cxn ang="0">
                  <a:pos x="44" y="21"/>
                </a:cxn>
                <a:cxn ang="0">
                  <a:pos x="55" y="21"/>
                </a:cxn>
                <a:cxn ang="0">
                  <a:pos x="55" y="32"/>
                </a:cxn>
                <a:cxn ang="0">
                  <a:pos x="44" y="32"/>
                </a:cxn>
                <a:cxn ang="0">
                  <a:pos x="44" y="104"/>
                </a:cxn>
                <a:cxn ang="0">
                  <a:pos x="44" y="104"/>
                </a:cxn>
              </a:cxnLst>
              <a:rect l="0" t="0" r="r" b="b"/>
              <a:pathLst>
                <a:path w="55" h="121">
                  <a:moveTo>
                    <a:pt x="44" y="104"/>
                  </a:moveTo>
                  <a:lnTo>
                    <a:pt x="44" y="104"/>
                  </a:lnTo>
                  <a:lnTo>
                    <a:pt x="44" y="112"/>
                  </a:lnTo>
                  <a:lnTo>
                    <a:pt x="40" y="116"/>
                  </a:lnTo>
                  <a:lnTo>
                    <a:pt x="36" y="118"/>
                  </a:lnTo>
                  <a:lnTo>
                    <a:pt x="30" y="121"/>
                  </a:lnTo>
                  <a:lnTo>
                    <a:pt x="17" y="121"/>
                  </a:lnTo>
                  <a:lnTo>
                    <a:pt x="17" y="110"/>
                  </a:lnTo>
                  <a:lnTo>
                    <a:pt x="25" y="110"/>
                  </a:lnTo>
                  <a:lnTo>
                    <a:pt x="25" y="110"/>
                  </a:lnTo>
                  <a:lnTo>
                    <a:pt x="30" y="108"/>
                  </a:lnTo>
                  <a:lnTo>
                    <a:pt x="32" y="104"/>
                  </a:lnTo>
                  <a:lnTo>
                    <a:pt x="32" y="32"/>
                  </a:lnTo>
                  <a:lnTo>
                    <a:pt x="0" y="32"/>
                  </a:lnTo>
                  <a:lnTo>
                    <a:pt x="0" y="21"/>
                  </a:lnTo>
                  <a:lnTo>
                    <a:pt x="32" y="21"/>
                  </a:lnTo>
                  <a:lnTo>
                    <a:pt x="32" y="0"/>
                  </a:lnTo>
                  <a:lnTo>
                    <a:pt x="44" y="0"/>
                  </a:lnTo>
                  <a:lnTo>
                    <a:pt x="44" y="21"/>
                  </a:lnTo>
                  <a:lnTo>
                    <a:pt x="55" y="21"/>
                  </a:lnTo>
                  <a:lnTo>
                    <a:pt x="55" y="32"/>
                  </a:lnTo>
                  <a:lnTo>
                    <a:pt x="44" y="32"/>
                  </a:lnTo>
                  <a:lnTo>
                    <a:pt x="44" y="104"/>
                  </a:lnTo>
                  <a:lnTo>
                    <a:pt x="44" y="10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8" name="Freeform 326"/>
            <p:cNvSpPr>
              <a:spLocks noChangeAspect="1" noEditPoints="1"/>
            </p:cNvSpPr>
            <p:nvPr userDrawn="1"/>
          </p:nvSpPr>
          <p:spPr bwMode="auto">
            <a:xfrm>
              <a:off x="3098" y="2350"/>
              <a:ext cx="62" cy="114"/>
            </a:xfrm>
            <a:custGeom>
              <a:avLst/>
              <a:gdLst/>
              <a:ahLst/>
              <a:cxnLst>
                <a:cxn ang="0">
                  <a:pos x="24" y="54"/>
                </a:cxn>
                <a:cxn ang="0">
                  <a:pos x="24" y="50"/>
                </a:cxn>
                <a:cxn ang="0">
                  <a:pos x="38" y="50"/>
                </a:cxn>
                <a:cxn ang="0">
                  <a:pos x="38" y="114"/>
                </a:cxn>
                <a:cxn ang="0">
                  <a:pos x="51" y="114"/>
                </a:cxn>
                <a:cxn ang="0">
                  <a:pos x="51" y="50"/>
                </a:cxn>
                <a:cxn ang="0">
                  <a:pos x="62" y="50"/>
                </a:cxn>
                <a:cxn ang="0">
                  <a:pos x="62" y="40"/>
                </a:cxn>
                <a:cxn ang="0">
                  <a:pos x="51" y="40"/>
                </a:cxn>
                <a:cxn ang="0">
                  <a:pos x="51" y="10"/>
                </a:cxn>
                <a:cxn ang="0">
                  <a:pos x="62" y="10"/>
                </a:cxn>
                <a:cxn ang="0">
                  <a:pos x="62" y="0"/>
                </a:cxn>
                <a:cxn ang="0">
                  <a:pos x="5" y="0"/>
                </a:cxn>
                <a:cxn ang="0">
                  <a:pos x="5" y="10"/>
                </a:cxn>
                <a:cxn ang="0">
                  <a:pos x="13" y="10"/>
                </a:cxn>
                <a:cxn ang="0">
                  <a:pos x="13" y="40"/>
                </a:cxn>
                <a:cxn ang="0">
                  <a:pos x="2" y="40"/>
                </a:cxn>
                <a:cxn ang="0">
                  <a:pos x="2" y="50"/>
                </a:cxn>
                <a:cxn ang="0">
                  <a:pos x="13" y="50"/>
                </a:cxn>
                <a:cxn ang="0">
                  <a:pos x="13" y="52"/>
                </a:cxn>
                <a:cxn ang="0">
                  <a:pos x="13" y="52"/>
                </a:cxn>
                <a:cxn ang="0">
                  <a:pos x="11" y="69"/>
                </a:cxn>
                <a:cxn ang="0">
                  <a:pos x="9" y="84"/>
                </a:cxn>
                <a:cxn ang="0">
                  <a:pos x="5" y="97"/>
                </a:cxn>
                <a:cxn ang="0">
                  <a:pos x="0" y="107"/>
                </a:cxn>
                <a:cxn ang="0">
                  <a:pos x="5" y="114"/>
                </a:cxn>
                <a:cxn ang="0">
                  <a:pos x="5" y="114"/>
                </a:cxn>
                <a:cxn ang="0">
                  <a:pos x="13" y="103"/>
                </a:cxn>
                <a:cxn ang="0">
                  <a:pos x="19" y="90"/>
                </a:cxn>
                <a:cxn ang="0">
                  <a:pos x="24" y="73"/>
                </a:cxn>
                <a:cxn ang="0">
                  <a:pos x="24" y="54"/>
                </a:cxn>
                <a:cxn ang="0">
                  <a:pos x="24" y="54"/>
                </a:cxn>
                <a:cxn ang="0">
                  <a:pos x="38" y="40"/>
                </a:cxn>
                <a:cxn ang="0">
                  <a:pos x="24" y="40"/>
                </a:cxn>
                <a:cxn ang="0">
                  <a:pos x="24" y="8"/>
                </a:cxn>
                <a:cxn ang="0">
                  <a:pos x="38" y="8"/>
                </a:cxn>
                <a:cxn ang="0">
                  <a:pos x="38" y="40"/>
                </a:cxn>
                <a:cxn ang="0">
                  <a:pos x="38" y="40"/>
                </a:cxn>
              </a:cxnLst>
              <a:rect l="0" t="0" r="r" b="b"/>
              <a:pathLst>
                <a:path w="62" h="114">
                  <a:moveTo>
                    <a:pt x="24" y="54"/>
                  </a:moveTo>
                  <a:lnTo>
                    <a:pt x="24" y="50"/>
                  </a:lnTo>
                  <a:lnTo>
                    <a:pt x="38" y="50"/>
                  </a:lnTo>
                  <a:lnTo>
                    <a:pt x="38" y="114"/>
                  </a:lnTo>
                  <a:lnTo>
                    <a:pt x="51" y="114"/>
                  </a:lnTo>
                  <a:lnTo>
                    <a:pt x="51" y="50"/>
                  </a:lnTo>
                  <a:lnTo>
                    <a:pt x="62" y="50"/>
                  </a:lnTo>
                  <a:lnTo>
                    <a:pt x="62" y="40"/>
                  </a:lnTo>
                  <a:lnTo>
                    <a:pt x="51" y="40"/>
                  </a:lnTo>
                  <a:lnTo>
                    <a:pt x="51" y="10"/>
                  </a:lnTo>
                  <a:lnTo>
                    <a:pt x="62" y="10"/>
                  </a:lnTo>
                  <a:lnTo>
                    <a:pt x="62" y="0"/>
                  </a:lnTo>
                  <a:lnTo>
                    <a:pt x="5" y="0"/>
                  </a:lnTo>
                  <a:lnTo>
                    <a:pt x="5" y="10"/>
                  </a:lnTo>
                  <a:lnTo>
                    <a:pt x="13" y="10"/>
                  </a:lnTo>
                  <a:lnTo>
                    <a:pt x="13" y="40"/>
                  </a:lnTo>
                  <a:lnTo>
                    <a:pt x="2" y="40"/>
                  </a:lnTo>
                  <a:lnTo>
                    <a:pt x="2" y="50"/>
                  </a:lnTo>
                  <a:lnTo>
                    <a:pt x="13" y="50"/>
                  </a:lnTo>
                  <a:lnTo>
                    <a:pt x="13" y="52"/>
                  </a:lnTo>
                  <a:lnTo>
                    <a:pt x="13" y="52"/>
                  </a:lnTo>
                  <a:lnTo>
                    <a:pt x="11" y="69"/>
                  </a:lnTo>
                  <a:lnTo>
                    <a:pt x="9" y="84"/>
                  </a:lnTo>
                  <a:lnTo>
                    <a:pt x="5" y="97"/>
                  </a:lnTo>
                  <a:lnTo>
                    <a:pt x="0" y="107"/>
                  </a:lnTo>
                  <a:lnTo>
                    <a:pt x="5" y="114"/>
                  </a:lnTo>
                  <a:lnTo>
                    <a:pt x="5" y="114"/>
                  </a:lnTo>
                  <a:lnTo>
                    <a:pt x="13" y="103"/>
                  </a:lnTo>
                  <a:lnTo>
                    <a:pt x="19" y="90"/>
                  </a:lnTo>
                  <a:lnTo>
                    <a:pt x="24" y="73"/>
                  </a:lnTo>
                  <a:lnTo>
                    <a:pt x="24" y="54"/>
                  </a:lnTo>
                  <a:lnTo>
                    <a:pt x="24" y="54"/>
                  </a:lnTo>
                  <a:close/>
                  <a:moveTo>
                    <a:pt x="38" y="40"/>
                  </a:moveTo>
                  <a:lnTo>
                    <a:pt x="24" y="40"/>
                  </a:lnTo>
                  <a:lnTo>
                    <a:pt x="24" y="8"/>
                  </a:lnTo>
                  <a:lnTo>
                    <a:pt x="38" y="8"/>
                  </a:lnTo>
                  <a:lnTo>
                    <a:pt x="38" y="40"/>
                  </a:lnTo>
                  <a:lnTo>
                    <a:pt x="38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" name="Freeform 327"/>
            <p:cNvSpPr>
              <a:spLocks noChangeAspect="1" noEditPoints="1"/>
            </p:cNvSpPr>
            <p:nvPr userDrawn="1"/>
          </p:nvSpPr>
          <p:spPr bwMode="auto">
            <a:xfrm>
              <a:off x="3050" y="2350"/>
              <a:ext cx="46" cy="109"/>
            </a:xfrm>
            <a:custGeom>
              <a:avLst/>
              <a:gdLst/>
              <a:ahLst/>
              <a:cxnLst>
                <a:cxn ang="0">
                  <a:pos x="4" y="10"/>
                </a:cxn>
                <a:cxn ang="0">
                  <a:pos x="14" y="10"/>
                </a:cxn>
                <a:cxn ang="0">
                  <a:pos x="14" y="10"/>
                </a:cxn>
                <a:cxn ang="0">
                  <a:pos x="14" y="23"/>
                </a:cxn>
                <a:cxn ang="0">
                  <a:pos x="10" y="36"/>
                </a:cxn>
                <a:cxn ang="0">
                  <a:pos x="6" y="48"/>
                </a:cxn>
                <a:cxn ang="0">
                  <a:pos x="0" y="59"/>
                </a:cxn>
                <a:cxn ang="0">
                  <a:pos x="4" y="69"/>
                </a:cxn>
                <a:cxn ang="0">
                  <a:pos x="4" y="69"/>
                </a:cxn>
                <a:cxn ang="0">
                  <a:pos x="10" y="59"/>
                </a:cxn>
                <a:cxn ang="0">
                  <a:pos x="10" y="57"/>
                </a:cxn>
                <a:cxn ang="0">
                  <a:pos x="10" y="109"/>
                </a:cxn>
                <a:cxn ang="0">
                  <a:pos x="29" y="109"/>
                </a:cxn>
                <a:cxn ang="0">
                  <a:pos x="29" y="109"/>
                </a:cxn>
                <a:cxn ang="0">
                  <a:pos x="36" y="109"/>
                </a:cxn>
                <a:cxn ang="0">
                  <a:pos x="42" y="105"/>
                </a:cxn>
                <a:cxn ang="0">
                  <a:pos x="44" y="99"/>
                </a:cxn>
                <a:cxn ang="0">
                  <a:pos x="44" y="90"/>
                </a:cxn>
                <a:cxn ang="0">
                  <a:pos x="44" y="40"/>
                </a:cxn>
                <a:cxn ang="0">
                  <a:pos x="21" y="40"/>
                </a:cxn>
                <a:cxn ang="0">
                  <a:pos x="21" y="40"/>
                </a:cxn>
                <a:cxn ang="0">
                  <a:pos x="25" y="25"/>
                </a:cxn>
                <a:cxn ang="0">
                  <a:pos x="29" y="10"/>
                </a:cxn>
                <a:cxn ang="0">
                  <a:pos x="46" y="10"/>
                </a:cxn>
                <a:cxn ang="0">
                  <a:pos x="46" y="0"/>
                </a:cxn>
                <a:cxn ang="0">
                  <a:pos x="4" y="0"/>
                </a:cxn>
                <a:cxn ang="0">
                  <a:pos x="4" y="10"/>
                </a:cxn>
                <a:cxn ang="0">
                  <a:pos x="4" y="10"/>
                </a:cxn>
                <a:cxn ang="0">
                  <a:pos x="21" y="48"/>
                </a:cxn>
                <a:cxn ang="0">
                  <a:pos x="33" y="48"/>
                </a:cxn>
                <a:cxn ang="0">
                  <a:pos x="33" y="88"/>
                </a:cxn>
                <a:cxn ang="0">
                  <a:pos x="33" y="88"/>
                </a:cxn>
                <a:cxn ang="0">
                  <a:pos x="33" y="99"/>
                </a:cxn>
                <a:cxn ang="0">
                  <a:pos x="29" y="101"/>
                </a:cxn>
                <a:cxn ang="0">
                  <a:pos x="27" y="101"/>
                </a:cxn>
                <a:cxn ang="0">
                  <a:pos x="21" y="101"/>
                </a:cxn>
                <a:cxn ang="0">
                  <a:pos x="21" y="48"/>
                </a:cxn>
                <a:cxn ang="0">
                  <a:pos x="21" y="48"/>
                </a:cxn>
              </a:cxnLst>
              <a:rect l="0" t="0" r="r" b="b"/>
              <a:pathLst>
                <a:path w="46" h="109">
                  <a:moveTo>
                    <a:pt x="4" y="10"/>
                  </a:moveTo>
                  <a:lnTo>
                    <a:pt x="14" y="10"/>
                  </a:lnTo>
                  <a:lnTo>
                    <a:pt x="14" y="10"/>
                  </a:lnTo>
                  <a:lnTo>
                    <a:pt x="14" y="23"/>
                  </a:lnTo>
                  <a:lnTo>
                    <a:pt x="10" y="36"/>
                  </a:lnTo>
                  <a:lnTo>
                    <a:pt x="6" y="48"/>
                  </a:lnTo>
                  <a:lnTo>
                    <a:pt x="0" y="59"/>
                  </a:lnTo>
                  <a:lnTo>
                    <a:pt x="4" y="69"/>
                  </a:lnTo>
                  <a:lnTo>
                    <a:pt x="4" y="69"/>
                  </a:lnTo>
                  <a:lnTo>
                    <a:pt x="10" y="59"/>
                  </a:lnTo>
                  <a:lnTo>
                    <a:pt x="10" y="57"/>
                  </a:lnTo>
                  <a:lnTo>
                    <a:pt x="10" y="109"/>
                  </a:lnTo>
                  <a:lnTo>
                    <a:pt x="29" y="109"/>
                  </a:lnTo>
                  <a:lnTo>
                    <a:pt x="29" y="109"/>
                  </a:lnTo>
                  <a:lnTo>
                    <a:pt x="36" y="109"/>
                  </a:lnTo>
                  <a:lnTo>
                    <a:pt x="42" y="105"/>
                  </a:lnTo>
                  <a:lnTo>
                    <a:pt x="44" y="99"/>
                  </a:lnTo>
                  <a:lnTo>
                    <a:pt x="44" y="90"/>
                  </a:lnTo>
                  <a:lnTo>
                    <a:pt x="44" y="40"/>
                  </a:lnTo>
                  <a:lnTo>
                    <a:pt x="21" y="40"/>
                  </a:lnTo>
                  <a:lnTo>
                    <a:pt x="21" y="40"/>
                  </a:lnTo>
                  <a:lnTo>
                    <a:pt x="25" y="25"/>
                  </a:lnTo>
                  <a:lnTo>
                    <a:pt x="29" y="10"/>
                  </a:lnTo>
                  <a:lnTo>
                    <a:pt x="46" y="10"/>
                  </a:lnTo>
                  <a:lnTo>
                    <a:pt x="46" y="0"/>
                  </a:lnTo>
                  <a:lnTo>
                    <a:pt x="4" y="0"/>
                  </a:lnTo>
                  <a:lnTo>
                    <a:pt x="4" y="10"/>
                  </a:lnTo>
                  <a:lnTo>
                    <a:pt x="4" y="10"/>
                  </a:lnTo>
                  <a:close/>
                  <a:moveTo>
                    <a:pt x="21" y="48"/>
                  </a:moveTo>
                  <a:lnTo>
                    <a:pt x="33" y="48"/>
                  </a:lnTo>
                  <a:lnTo>
                    <a:pt x="33" y="88"/>
                  </a:lnTo>
                  <a:lnTo>
                    <a:pt x="33" y="88"/>
                  </a:lnTo>
                  <a:lnTo>
                    <a:pt x="33" y="99"/>
                  </a:lnTo>
                  <a:lnTo>
                    <a:pt x="29" y="101"/>
                  </a:lnTo>
                  <a:lnTo>
                    <a:pt x="27" y="101"/>
                  </a:lnTo>
                  <a:lnTo>
                    <a:pt x="21" y="101"/>
                  </a:lnTo>
                  <a:lnTo>
                    <a:pt x="21" y="48"/>
                  </a:lnTo>
                  <a:lnTo>
                    <a:pt x="21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0" name="Freeform 328"/>
            <p:cNvSpPr>
              <a:spLocks noChangeAspect="1"/>
            </p:cNvSpPr>
            <p:nvPr userDrawn="1"/>
          </p:nvSpPr>
          <p:spPr bwMode="auto">
            <a:xfrm>
              <a:off x="2624" y="2348"/>
              <a:ext cx="46" cy="116"/>
            </a:xfrm>
            <a:custGeom>
              <a:avLst/>
              <a:gdLst/>
              <a:ahLst/>
              <a:cxnLst>
                <a:cxn ang="0">
                  <a:pos x="29" y="40"/>
                </a:cxn>
                <a:cxn ang="0">
                  <a:pos x="29" y="40"/>
                </a:cxn>
                <a:cxn ang="0">
                  <a:pos x="25" y="33"/>
                </a:cxn>
                <a:cxn ang="0">
                  <a:pos x="25" y="33"/>
                </a:cxn>
                <a:cxn ang="0">
                  <a:pos x="34" y="27"/>
                </a:cxn>
                <a:cxn ang="0">
                  <a:pos x="40" y="19"/>
                </a:cxn>
                <a:cxn ang="0">
                  <a:pos x="42" y="10"/>
                </a:cxn>
                <a:cxn ang="0">
                  <a:pos x="44" y="0"/>
                </a:cxn>
                <a:cxn ang="0">
                  <a:pos x="2" y="0"/>
                </a:cxn>
                <a:cxn ang="0">
                  <a:pos x="2" y="8"/>
                </a:cxn>
                <a:cxn ang="0">
                  <a:pos x="29" y="8"/>
                </a:cxn>
                <a:cxn ang="0">
                  <a:pos x="29" y="8"/>
                </a:cxn>
                <a:cxn ang="0">
                  <a:pos x="27" y="19"/>
                </a:cxn>
                <a:cxn ang="0">
                  <a:pos x="23" y="27"/>
                </a:cxn>
                <a:cxn ang="0">
                  <a:pos x="23" y="27"/>
                </a:cxn>
                <a:cxn ang="0">
                  <a:pos x="17" y="16"/>
                </a:cxn>
                <a:cxn ang="0">
                  <a:pos x="6" y="16"/>
                </a:cxn>
                <a:cxn ang="0">
                  <a:pos x="6" y="16"/>
                </a:cxn>
                <a:cxn ang="0">
                  <a:pos x="12" y="29"/>
                </a:cxn>
                <a:cxn ang="0">
                  <a:pos x="17" y="40"/>
                </a:cxn>
                <a:cxn ang="0">
                  <a:pos x="0" y="40"/>
                </a:cxn>
                <a:cxn ang="0">
                  <a:pos x="0" y="50"/>
                </a:cxn>
                <a:cxn ang="0">
                  <a:pos x="15" y="50"/>
                </a:cxn>
                <a:cxn ang="0">
                  <a:pos x="15" y="99"/>
                </a:cxn>
                <a:cxn ang="0">
                  <a:pos x="15" y="99"/>
                </a:cxn>
                <a:cxn ang="0">
                  <a:pos x="12" y="103"/>
                </a:cxn>
                <a:cxn ang="0">
                  <a:pos x="8" y="105"/>
                </a:cxn>
                <a:cxn ang="0">
                  <a:pos x="0" y="105"/>
                </a:cxn>
                <a:cxn ang="0">
                  <a:pos x="2" y="116"/>
                </a:cxn>
                <a:cxn ang="0">
                  <a:pos x="12" y="116"/>
                </a:cxn>
                <a:cxn ang="0">
                  <a:pos x="12" y="116"/>
                </a:cxn>
                <a:cxn ang="0">
                  <a:pos x="19" y="116"/>
                </a:cxn>
                <a:cxn ang="0">
                  <a:pos x="23" y="111"/>
                </a:cxn>
                <a:cxn ang="0">
                  <a:pos x="25" y="107"/>
                </a:cxn>
                <a:cxn ang="0">
                  <a:pos x="27" y="99"/>
                </a:cxn>
                <a:cxn ang="0">
                  <a:pos x="27" y="50"/>
                </a:cxn>
                <a:cxn ang="0">
                  <a:pos x="34" y="50"/>
                </a:cxn>
                <a:cxn ang="0">
                  <a:pos x="34" y="50"/>
                </a:cxn>
                <a:cxn ang="0">
                  <a:pos x="34" y="61"/>
                </a:cxn>
                <a:cxn ang="0">
                  <a:pos x="29" y="73"/>
                </a:cxn>
                <a:cxn ang="0">
                  <a:pos x="36" y="80"/>
                </a:cxn>
                <a:cxn ang="0">
                  <a:pos x="36" y="80"/>
                </a:cxn>
                <a:cxn ang="0">
                  <a:pos x="40" y="71"/>
                </a:cxn>
                <a:cxn ang="0">
                  <a:pos x="44" y="63"/>
                </a:cxn>
                <a:cxn ang="0">
                  <a:pos x="46" y="52"/>
                </a:cxn>
                <a:cxn ang="0">
                  <a:pos x="46" y="40"/>
                </a:cxn>
                <a:cxn ang="0">
                  <a:pos x="29" y="40"/>
                </a:cxn>
                <a:cxn ang="0">
                  <a:pos x="29" y="40"/>
                </a:cxn>
              </a:cxnLst>
              <a:rect l="0" t="0" r="r" b="b"/>
              <a:pathLst>
                <a:path w="46" h="116">
                  <a:moveTo>
                    <a:pt x="29" y="40"/>
                  </a:moveTo>
                  <a:lnTo>
                    <a:pt x="29" y="40"/>
                  </a:lnTo>
                  <a:lnTo>
                    <a:pt x="25" y="33"/>
                  </a:lnTo>
                  <a:lnTo>
                    <a:pt x="25" y="33"/>
                  </a:lnTo>
                  <a:lnTo>
                    <a:pt x="34" y="27"/>
                  </a:lnTo>
                  <a:lnTo>
                    <a:pt x="40" y="19"/>
                  </a:lnTo>
                  <a:lnTo>
                    <a:pt x="42" y="10"/>
                  </a:lnTo>
                  <a:lnTo>
                    <a:pt x="44" y="0"/>
                  </a:lnTo>
                  <a:lnTo>
                    <a:pt x="2" y="0"/>
                  </a:lnTo>
                  <a:lnTo>
                    <a:pt x="2" y="8"/>
                  </a:lnTo>
                  <a:lnTo>
                    <a:pt x="29" y="8"/>
                  </a:lnTo>
                  <a:lnTo>
                    <a:pt x="29" y="8"/>
                  </a:lnTo>
                  <a:lnTo>
                    <a:pt x="27" y="19"/>
                  </a:lnTo>
                  <a:lnTo>
                    <a:pt x="23" y="27"/>
                  </a:lnTo>
                  <a:lnTo>
                    <a:pt x="23" y="27"/>
                  </a:lnTo>
                  <a:lnTo>
                    <a:pt x="17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12" y="29"/>
                  </a:lnTo>
                  <a:lnTo>
                    <a:pt x="17" y="40"/>
                  </a:lnTo>
                  <a:lnTo>
                    <a:pt x="0" y="40"/>
                  </a:lnTo>
                  <a:lnTo>
                    <a:pt x="0" y="50"/>
                  </a:lnTo>
                  <a:lnTo>
                    <a:pt x="15" y="50"/>
                  </a:lnTo>
                  <a:lnTo>
                    <a:pt x="15" y="99"/>
                  </a:lnTo>
                  <a:lnTo>
                    <a:pt x="15" y="99"/>
                  </a:lnTo>
                  <a:lnTo>
                    <a:pt x="12" y="103"/>
                  </a:lnTo>
                  <a:lnTo>
                    <a:pt x="8" y="105"/>
                  </a:lnTo>
                  <a:lnTo>
                    <a:pt x="0" y="105"/>
                  </a:lnTo>
                  <a:lnTo>
                    <a:pt x="2" y="116"/>
                  </a:lnTo>
                  <a:lnTo>
                    <a:pt x="12" y="116"/>
                  </a:lnTo>
                  <a:lnTo>
                    <a:pt x="12" y="116"/>
                  </a:lnTo>
                  <a:lnTo>
                    <a:pt x="19" y="116"/>
                  </a:lnTo>
                  <a:lnTo>
                    <a:pt x="23" y="111"/>
                  </a:lnTo>
                  <a:lnTo>
                    <a:pt x="25" y="107"/>
                  </a:lnTo>
                  <a:lnTo>
                    <a:pt x="27" y="99"/>
                  </a:lnTo>
                  <a:lnTo>
                    <a:pt x="27" y="50"/>
                  </a:lnTo>
                  <a:lnTo>
                    <a:pt x="34" y="50"/>
                  </a:lnTo>
                  <a:lnTo>
                    <a:pt x="34" y="50"/>
                  </a:lnTo>
                  <a:lnTo>
                    <a:pt x="34" y="61"/>
                  </a:lnTo>
                  <a:lnTo>
                    <a:pt x="29" y="73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40" y="71"/>
                  </a:lnTo>
                  <a:lnTo>
                    <a:pt x="44" y="63"/>
                  </a:lnTo>
                  <a:lnTo>
                    <a:pt x="46" y="52"/>
                  </a:lnTo>
                  <a:lnTo>
                    <a:pt x="46" y="40"/>
                  </a:lnTo>
                  <a:lnTo>
                    <a:pt x="29" y="40"/>
                  </a:lnTo>
                  <a:lnTo>
                    <a:pt x="29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1" name="Freeform 329"/>
            <p:cNvSpPr>
              <a:spLocks noChangeAspect="1"/>
            </p:cNvSpPr>
            <p:nvPr userDrawn="1"/>
          </p:nvSpPr>
          <p:spPr bwMode="auto">
            <a:xfrm>
              <a:off x="2806" y="2419"/>
              <a:ext cx="15" cy="36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0" y="36"/>
                </a:cxn>
                <a:cxn ang="0">
                  <a:pos x="10" y="36"/>
                </a:cxn>
                <a:cxn ang="0">
                  <a:pos x="15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36"/>
                </a:cxn>
                <a:cxn ang="0">
                  <a:pos x="0" y="36"/>
                </a:cxn>
              </a:cxnLst>
              <a:rect l="0" t="0" r="r" b="b"/>
              <a:pathLst>
                <a:path w="15" h="36">
                  <a:moveTo>
                    <a:pt x="0" y="36"/>
                  </a:moveTo>
                  <a:lnTo>
                    <a:pt x="10" y="36"/>
                  </a:lnTo>
                  <a:lnTo>
                    <a:pt x="10" y="36"/>
                  </a:lnTo>
                  <a:lnTo>
                    <a:pt x="15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36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2" name="Freeform 330"/>
            <p:cNvSpPr>
              <a:spLocks noChangeAspect="1"/>
            </p:cNvSpPr>
            <p:nvPr userDrawn="1"/>
          </p:nvSpPr>
          <p:spPr bwMode="auto">
            <a:xfrm>
              <a:off x="2806" y="2345"/>
              <a:ext cx="46" cy="119"/>
            </a:xfrm>
            <a:custGeom>
              <a:avLst/>
              <a:gdLst/>
              <a:ahLst/>
              <a:cxnLst>
                <a:cxn ang="0">
                  <a:pos x="42" y="64"/>
                </a:cxn>
                <a:cxn ang="0">
                  <a:pos x="42" y="64"/>
                </a:cxn>
                <a:cxn ang="0">
                  <a:pos x="44" y="64"/>
                </a:cxn>
                <a:cxn ang="0">
                  <a:pos x="46" y="62"/>
                </a:cxn>
                <a:cxn ang="0">
                  <a:pos x="46" y="57"/>
                </a:cxn>
                <a:cxn ang="0">
                  <a:pos x="46" y="57"/>
                </a:cxn>
                <a:cxn ang="0">
                  <a:pos x="42" y="43"/>
                </a:cxn>
                <a:cxn ang="0">
                  <a:pos x="34" y="43"/>
                </a:cxn>
                <a:cxn ang="0">
                  <a:pos x="34" y="43"/>
                </a:cxn>
                <a:cxn ang="0">
                  <a:pos x="36" y="55"/>
                </a:cxn>
                <a:cxn ang="0">
                  <a:pos x="19" y="55"/>
                </a:cxn>
                <a:cxn ang="0">
                  <a:pos x="19" y="55"/>
                </a:cxn>
                <a:cxn ang="0">
                  <a:pos x="30" y="38"/>
                </a:cxn>
                <a:cxn ang="0">
                  <a:pos x="40" y="19"/>
                </a:cxn>
                <a:cxn ang="0">
                  <a:pos x="27" y="19"/>
                </a:cxn>
                <a:cxn ang="0">
                  <a:pos x="27" y="19"/>
                </a:cxn>
                <a:cxn ang="0">
                  <a:pos x="21" y="32"/>
                </a:cxn>
                <a:cxn ang="0">
                  <a:pos x="21" y="32"/>
                </a:cxn>
                <a:cxn ang="0">
                  <a:pos x="15" y="24"/>
                </a:cxn>
                <a:cxn ang="0">
                  <a:pos x="15" y="24"/>
                </a:cxn>
                <a:cxn ang="0">
                  <a:pos x="32" y="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2" y="24"/>
                </a:cxn>
                <a:cxn ang="0">
                  <a:pos x="2" y="24"/>
                </a:cxn>
                <a:cxn ang="0">
                  <a:pos x="15" y="41"/>
                </a:cxn>
                <a:cxn ang="0">
                  <a:pos x="15" y="41"/>
                </a:cxn>
                <a:cxn ang="0">
                  <a:pos x="6" y="55"/>
                </a:cxn>
                <a:cxn ang="0">
                  <a:pos x="0" y="55"/>
                </a:cxn>
                <a:cxn ang="0">
                  <a:pos x="0" y="66"/>
                </a:cxn>
                <a:cxn ang="0">
                  <a:pos x="19" y="64"/>
                </a:cxn>
                <a:cxn ang="0">
                  <a:pos x="19" y="119"/>
                </a:cxn>
                <a:cxn ang="0">
                  <a:pos x="32" y="119"/>
                </a:cxn>
                <a:cxn ang="0">
                  <a:pos x="32" y="64"/>
                </a:cxn>
                <a:cxn ang="0">
                  <a:pos x="42" y="64"/>
                </a:cxn>
                <a:cxn ang="0">
                  <a:pos x="42" y="64"/>
                </a:cxn>
              </a:cxnLst>
              <a:rect l="0" t="0" r="r" b="b"/>
              <a:pathLst>
                <a:path w="46" h="119">
                  <a:moveTo>
                    <a:pt x="42" y="64"/>
                  </a:moveTo>
                  <a:lnTo>
                    <a:pt x="42" y="64"/>
                  </a:lnTo>
                  <a:lnTo>
                    <a:pt x="44" y="64"/>
                  </a:lnTo>
                  <a:lnTo>
                    <a:pt x="46" y="62"/>
                  </a:lnTo>
                  <a:lnTo>
                    <a:pt x="46" y="57"/>
                  </a:lnTo>
                  <a:lnTo>
                    <a:pt x="46" y="57"/>
                  </a:lnTo>
                  <a:lnTo>
                    <a:pt x="42" y="43"/>
                  </a:lnTo>
                  <a:lnTo>
                    <a:pt x="34" y="43"/>
                  </a:lnTo>
                  <a:lnTo>
                    <a:pt x="34" y="43"/>
                  </a:lnTo>
                  <a:lnTo>
                    <a:pt x="36" y="55"/>
                  </a:lnTo>
                  <a:lnTo>
                    <a:pt x="19" y="55"/>
                  </a:lnTo>
                  <a:lnTo>
                    <a:pt x="19" y="55"/>
                  </a:lnTo>
                  <a:lnTo>
                    <a:pt x="30" y="38"/>
                  </a:lnTo>
                  <a:lnTo>
                    <a:pt x="40" y="19"/>
                  </a:lnTo>
                  <a:lnTo>
                    <a:pt x="27" y="19"/>
                  </a:lnTo>
                  <a:lnTo>
                    <a:pt x="27" y="19"/>
                  </a:lnTo>
                  <a:lnTo>
                    <a:pt x="21" y="32"/>
                  </a:lnTo>
                  <a:lnTo>
                    <a:pt x="21" y="32"/>
                  </a:lnTo>
                  <a:lnTo>
                    <a:pt x="15" y="24"/>
                  </a:lnTo>
                  <a:lnTo>
                    <a:pt x="15" y="24"/>
                  </a:lnTo>
                  <a:lnTo>
                    <a:pt x="32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15" y="41"/>
                  </a:lnTo>
                  <a:lnTo>
                    <a:pt x="15" y="41"/>
                  </a:lnTo>
                  <a:lnTo>
                    <a:pt x="6" y="55"/>
                  </a:lnTo>
                  <a:lnTo>
                    <a:pt x="0" y="55"/>
                  </a:lnTo>
                  <a:lnTo>
                    <a:pt x="0" y="66"/>
                  </a:lnTo>
                  <a:lnTo>
                    <a:pt x="19" y="64"/>
                  </a:lnTo>
                  <a:lnTo>
                    <a:pt x="19" y="119"/>
                  </a:lnTo>
                  <a:lnTo>
                    <a:pt x="32" y="119"/>
                  </a:lnTo>
                  <a:lnTo>
                    <a:pt x="32" y="64"/>
                  </a:lnTo>
                  <a:lnTo>
                    <a:pt x="42" y="64"/>
                  </a:lnTo>
                  <a:lnTo>
                    <a:pt x="42" y="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3" name="Freeform 331"/>
            <p:cNvSpPr>
              <a:spLocks noChangeAspect="1"/>
            </p:cNvSpPr>
            <p:nvPr userDrawn="1"/>
          </p:nvSpPr>
          <p:spPr bwMode="auto">
            <a:xfrm>
              <a:off x="2850" y="2345"/>
              <a:ext cx="30" cy="32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13" y="0"/>
                </a:cxn>
                <a:cxn ang="0">
                  <a:pos x="13" y="0"/>
                </a:cxn>
                <a:cxn ang="0">
                  <a:pos x="9" y="17"/>
                </a:cxn>
                <a:cxn ang="0">
                  <a:pos x="0" y="32"/>
                </a:cxn>
                <a:cxn ang="0">
                  <a:pos x="11" y="32"/>
                </a:cxn>
                <a:cxn ang="0">
                  <a:pos x="11" y="32"/>
                </a:cxn>
                <a:cxn ang="0">
                  <a:pos x="19" y="17"/>
                </a:cxn>
                <a:cxn ang="0">
                  <a:pos x="28" y="0"/>
                </a:cxn>
                <a:cxn ang="0">
                  <a:pos x="28" y="0"/>
                </a:cxn>
              </a:cxnLst>
              <a:rect l="0" t="0" r="r" b="b"/>
              <a:pathLst>
                <a:path w="28" h="32">
                  <a:moveTo>
                    <a:pt x="28" y="0"/>
                  </a:moveTo>
                  <a:lnTo>
                    <a:pt x="13" y="0"/>
                  </a:lnTo>
                  <a:lnTo>
                    <a:pt x="13" y="0"/>
                  </a:lnTo>
                  <a:lnTo>
                    <a:pt x="9" y="17"/>
                  </a:lnTo>
                  <a:lnTo>
                    <a:pt x="0" y="32"/>
                  </a:lnTo>
                  <a:lnTo>
                    <a:pt x="11" y="32"/>
                  </a:lnTo>
                  <a:lnTo>
                    <a:pt x="11" y="32"/>
                  </a:lnTo>
                  <a:lnTo>
                    <a:pt x="19" y="17"/>
                  </a:lnTo>
                  <a:lnTo>
                    <a:pt x="28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4" name="Freeform 332"/>
            <p:cNvSpPr>
              <a:spLocks noChangeAspect="1"/>
            </p:cNvSpPr>
            <p:nvPr userDrawn="1"/>
          </p:nvSpPr>
          <p:spPr bwMode="auto">
            <a:xfrm>
              <a:off x="2889" y="2345"/>
              <a:ext cx="27" cy="32"/>
            </a:xfrm>
            <a:custGeom>
              <a:avLst/>
              <a:gdLst/>
              <a:ahLst/>
              <a:cxnLst>
                <a:cxn ang="0">
                  <a:pos x="27" y="32"/>
                </a:cxn>
                <a:cxn ang="0">
                  <a:pos x="27" y="32"/>
                </a:cxn>
                <a:cxn ang="0">
                  <a:pos x="19" y="17"/>
                </a:cxn>
                <a:cxn ang="0">
                  <a:pos x="1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" y="17"/>
                </a:cxn>
                <a:cxn ang="0">
                  <a:pos x="12" y="32"/>
                </a:cxn>
                <a:cxn ang="0">
                  <a:pos x="27" y="32"/>
                </a:cxn>
                <a:cxn ang="0">
                  <a:pos x="27" y="32"/>
                </a:cxn>
              </a:cxnLst>
              <a:rect l="0" t="0" r="r" b="b"/>
              <a:pathLst>
                <a:path w="27" h="32">
                  <a:moveTo>
                    <a:pt x="27" y="32"/>
                  </a:moveTo>
                  <a:lnTo>
                    <a:pt x="27" y="32"/>
                  </a:lnTo>
                  <a:lnTo>
                    <a:pt x="19" y="17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17"/>
                  </a:lnTo>
                  <a:lnTo>
                    <a:pt x="12" y="32"/>
                  </a:lnTo>
                  <a:lnTo>
                    <a:pt x="27" y="32"/>
                  </a:lnTo>
                  <a:lnTo>
                    <a:pt x="27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5" name="Freeform 333"/>
            <p:cNvSpPr>
              <a:spLocks noChangeAspect="1"/>
            </p:cNvSpPr>
            <p:nvPr userDrawn="1"/>
          </p:nvSpPr>
          <p:spPr bwMode="auto">
            <a:xfrm>
              <a:off x="2843" y="2419"/>
              <a:ext cx="11" cy="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34"/>
                </a:cxn>
                <a:cxn ang="0">
                  <a:pos x="11" y="34"/>
                </a:cxn>
                <a:cxn ang="0">
                  <a:pos x="11" y="34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1" h="34">
                  <a:moveTo>
                    <a:pt x="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11" y="34"/>
                  </a:lnTo>
                  <a:lnTo>
                    <a:pt x="11" y="34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6" name="Freeform 334"/>
            <p:cNvSpPr>
              <a:spLocks noChangeAspect="1"/>
            </p:cNvSpPr>
            <p:nvPr userDrawn="1"/>
          </p:nvSpPr>
          <p:spPr bwMode="auto">
            <a:xfrm>
              <a:off x="2900" y="2419"/>
              <a:ext cx="16" cy="3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" y="17"/>
                </a:cxn>
                <a:cxn ang="0">
                  <a:pos x="4" y="34"/>
                </a:cxn>
                <a:cxn ang="0">
                  <a:pos x="15" y="34"/>
                </a:cxn>
                <a:cxn ang="0">
                  <a:pos x="15" y="34"/>
                </a:cxn>
                <a:cxn ang="0">
                  <a:pos x="13" y="17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15" h="34">
                  <a:moveTo>
                    <a:pt x="11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" y="17"/>
                  </a:lnTo>
                  <a:lnTo>
                    <a:pt x="4" y="34"/>
                  </a:lnTo>
                  <a:lnTo>
                    <a:pt x="15" y="34"/>
                  </a:lnTo>
                  <a:lnTo>
                    <a:pt x="15" y="34"/>
                  </a:lnTo>
                  <a:lnTo>
                    <a:pt x="13" y="17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7" name="Freeform 335"/>
            <p:cNvSpPr>
              <a:spLocks noChangeAspect="1"/>
            </p:cNvSpPr>
            <p:nvPr userDrawn="1"/>
          </p:nvSpPr>
          <p:spPr bwMode="auto">
            <a:xfrm>
              <a:off x="2860" y="2365"/>
              <a:ext cx="52" cy="46"/>
            </a:xfrm>
            <a:custGeom>
              <a:avLst/>
              <a:gdLst/>
              <a:ahLst/>
              <a:cxnLst>
                <a:cxn ang="0">
                  <a:pos x="51" y="40"/>
                </a:cxn>
                <a:cxn ang="0">
                  <a:pos x="51" y="40"/>
                </a:cxn>
                <a:cxn ang="0">
                  <a:pos x="51" y="36"/>
                </a:cxn>
                <a:cxn ang="0">
                  <a:pos x="51" y="36"/>
                </a:cxn>
                <a:cxn ang="0">
                  <a:pos x="40" y="19"/>
                </a:cxn>
                <a:cxn ang="0">
                  <a:pos x="30" y="19"/>
                </a:cxn>
                <a:cxn ang="0">
                  <a:pos x="30" y="19"/>
                </a:cxn>
                <a:cxn ang="0">
                  <a:pos x="38" y="36"/>
                </a:cxn>
                <a:cxn ang="0">
                  <a:pos x="15" y="36"/>
                </a:cxn>
                <a:cxn ang="0">
                  <a:pos x="15" y="36"/>
                </a:cxn>
                <a:cxn ang="0">
                  <a:pos x="27" y="0"/>
                </a:cxn>
                <a:cxn ang="0">
                  <a:pos x="15" y="0"/>
                </a:cxn>
                <a:cxn ang="0">
                  <a:pos x="15" y="0"/>
                </a:cxn>
                <a:cxn ang="0">
                  <a:pos x="8" y="24"/>
                </a:cxn>
                <a:cxn ang="0">
                  <a:pos x="0" y="45"/>
                </a:cxn>
                <a:cxn ang="0">
                  <a:pos x="44" y="45"/>
                </a:cxn>
                <a:cxn ang="0">
                  <a:pos x="44" y="45"/>
                </a:cxn>
                <a:cxn ang="0">
                  <a:pos x="49" y="45"/>
                </a:cxn>
                <a:cxn ang="0">
                  <a:pos x="51" y="40"/>
                </a:cxn>
                <a:cxn ang="0">
                  <a:pos x="51" y="40"/>
                </a:cxn>
              </a:cxnLst>
              <a:rect l="0" t="0" r="r" b="b"/>
              <a:pathLst>
                <a:path w="51" h="45">
                  <a:moveTo>
                    <a:pt x="51" y="40"/>
                  </a:moveTo>
                  <a:lnTo>
                    <a:pt x="51" y="40"/>
                  </a:lnTo>
                  <a:lnTo>
                    <a:pt x="51" y="36"/>
                  </a:lnTo>
                  <a:lnTo>
                    <a:pt x="51" y="36"/>
                  </a:lnTo>
                  <a:lnTo>
                    <a:pt x="40" y="19"/>
                  </a:lnTo>
                  <a:lnTo>
                    <a:pt x="30" y="19"/>
                  </a:lnTo>
                  <a:lnTo>
                    <a:pt x="30" y="19"/>
                  </a:lnTo>
                  <a:lnTo>
                    <a:pt x="38" y="36"/>
                  </a:lnTo>
                  <a:lnTo>
                    <a:pt x="15" y="36"/>
                  </a:lnTo>
                  <a:lnTo>
                    <a:pt x="15" y="36"/>
                  </a:lnTo>
                  <a:lnTo>
                    <a:pt x="27" y="0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8" y="24"/>
                  </a:lnTo>
                  <a:lnTo>
                    <a:pt x="0" y="45"/>
                  </a:lnTo>
                  <a:lnTo>
                    <a:pt x="44" y="45"/>
                  </a:lnTo>
                  <a:lnTo>
                    <a:pt x="44" y="45"/>
                  </a:lnTo>
                  <a:lnTo>
                    <a:pt x="49" y="45"/>
                  </a:lnTo>
                  <a:lnTo>
                    <a:pt x="51" y="40"/>
                  </a:lnTo>
                  <a:lnTo>
                    <a:pt x="51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8" name="Freeform 336"/>
            <p:cNvSpPr>
              <a:spLocks noChangeAspect="1"/>
            </p:cNvSpPr>
            <p:nvPr userDrawn="1"/>
          </p:nvSpPr>
          <p:spPr bwMode="auto">
            <a:xfrm>
              <a:off x="2882" y="2416"/>
              <a:ext cx="11" cy="22"/>
            </a:xfrm>
            <a:custGeom>
              <a:avLst/>
              <a:gdLst/>
              <a:ahLst/>
              <a:cxnLst>
                <a:cxn ang="0">
                  <a:pos x="11" y="23"/>
                </a:cxn>
                <a:cxn ang="0">
                  <a:pos x="11" y="23"/>
                </a:cxn>
                <a:cxn ang="0">
                  <a:pos x="9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3"/>
                </a:cxn>
                <a:cxn ang="0">
                  <a:pos x="11" y="23"/>
                </a:cxn>
                <a:cxn ang="0">
                  <a:pos x="11" y="23"/>
                </a:cxn>
              </a:cxnLst>
              <a:rect l="0" t="0" r="r" b="b"/>
              <a:pathLst>
                <a:path w="11" h="23">
                  <a:moveTo>
                    <a:pt x="11" y="23"/>
                  </a:moveTo>
                  <a:lnTo>
                    <a:pt x="11" y="23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3"/>
                  </a:lnTo>
                  <a:lnTo>
                    <a:pt x="11" y="23"/>
                  </a:lnTo>
                  <a:lnTo>
                    <a:pt x="11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9" name="Freeform 337"/>
            <p:cNvSpPr>
              <a:spLocks noChangeAspect="1"/>
            </p:cNvSpPr>
            <p:nvPr userDrawn="1"/>
          </p:nvSpPr>
          <p:spPr bwMode="auto">
            <a:xfrm>
              <a:off x="2861" y="2416"/>
              <a:ext cx="38" cy="48"/>
            </a:xfrm>
            <a:custGeom>
              <a:avLst/>
              <a:gdLst/>
              <a:ahLst/>
              <a:cxnLst>
                <a:cxn ang="0">
                  <a:pos x="19" y="49"/>
                </a:cxn>
                <a:cxn ang="0">
                  <a:pos x="19" y="49"/>
                </a:cxn>
                <a:cxn ang="0">
                  <a:pos x="13" y="49"/>
                </a:cxn>
                <a:cxn ang="0">
                  <a:pos x="13" y="49"/>
                </a:cxn>
                <a:cxn ang="0">
                  <a:pos x="6" y="46"/>
                </a:cxn>
                <a:cxn ang="0">
                  <a:pos x="2" y="44"/>
                </a:cxn>
                <a:cxn ang="0">
                  <a:pos x="0" y="40"/>
                </a:cxn>
                <a:cxn ang="0">
                  <a:pos x="0" y="34"/>
                </a:cxn>
                <a:cxn ang="0">
                  <a:pos x="0" y="0"/>
                </a:cxn>
                <a:cxn ang="0">
                  <a:pos x="13" y="0"/>
                </a:cxn>
                <a:cxn ang="0">
                  <a:pos x="13" y="34"/>
                </a:cxn>
                <a:cxn ang="0">
                  <a:pos x="13" y="34"/>
                </a:cxn>
                <a:cxn ang="0">
                  <a:pos x="13" y="38"/>
                </a:cxn>
                <a:cxn ang="0">
                  <a:pos x="17" y="38"/>
                </a:cxn>
                <a:cxn ang="0">
                  <a:pos x="17" y="38"/>
                </a:cxn>
                <a:cxn ang="0">
                  <a:pos x="25" y="38"/>
                </a:cxn>
                <a:cxn ang="0">
                  <a:pos x="25" y="38"/>
                </a:cxn>
                <a:cxn ang="0">
                  <a:pos x="28" y="38"/>
                </a:cxn>
                <a:cxn ang="0">
                  <a:pos x="30" y="34"/>
                </a:cxn>
                <a:cxn ang="0">
                  <a:pos x="30" y="27"/>
                </a:cxn>
                <a:cxn ang="0">
                  <a:pos x="38" y="27"/>
                </a:cxn>
                <a:cxn ang="0">
                  <a:pos x="38" y="34"/>
                </a:cxn>
                <a:cxn ang="0">
                  <a:pos x="38" y="34"/>
                </a:cxn>
                <a:cxn ang="0">
                  <a:pos x="38" y="40"/>
                </a:cxn>
                <a:cxn ang="0">
                  <a:pos x="36" y="44"/>
                </a:cxn>
                <a:cxn ang="0">
                  <a:pos x="34" y="46"/>
                </a:cxn>
                <a:cxn ang="0">
                  <a:pos x="28" y="49"/>
                </a:cxn>
                <a:cxn ang="0">
                  <a:pos x="28" y="49"/>
                </a:cxn>
                <a:cxn ang="0">
                  <a:pos x="19" y="49"/>
                </a:cxn>
                <a:cxn ang="0">
                  <a:pos x="19" y="49"/>
                </a:cxn>
              </a:cxnLst>
              <a:rect l="0" t="0" r="r" b="b"/>
              <a:pathLst>
                <a:path w="38" h="49">
                  <a:moveTo>
                    <a:pt x="19" y="49"/>
                  </a:moveTo>
                  <a:lnTo>
                    <a:pt x="19" y="49"/>
                  </a:lnTo>
                  <a:lnTo>
                    <a:pt x="13" y="49"/>
                  </a:lnTo>
                  <a:lnTo>
                    <a:pt x="13" y="49"/>
                  </a:lnTo>
                  <a:lnTo>
                    <a:pt x="6" y="46"/>
                  </a:lnTo>
                  <a:lnTo>
                    <a:pt x="2" y="44"/>
                  </a:lnTo>
                  <a:lnTo>
                    <a:pt x="0" y="40"/>
                  </a:lnTo>
                  <a:lnTo>
                    <a:pt x="0" y="34"/>
                  </a:lnTo>
                  <a:lnTo>
                    <a:pt x="0" y="0"/>
                  </a:lnTo>
                  <a:lnTo>
                    <a:pt x="13" y="0"/>
                  </a:lnTo>
                  <a:lnTo>
                    <a:pt x="13" y="34"/>
                  </a:lnTo>
                  <a:lnTo>
                    <a:pt x="13" y="34"/>
                  </a:lnTo>
                  <a:lnTo>
                    <a:pt x="13" y="38"/>
                  </a:lnTo>
                  <a:lnTo>
                    <a:pt x="17" y="38"/>
                  </a:lnTo>
                  <a:lnTo>
                    <a:pt x="17" y="38"/>
                  </a:lnTo>
                  <a:lnTo>
                    <a:pt x="25" y="38"/>
                  </a:lnTo>
                  <a:lnTo>
                    <a:pt x="25" y="38"/>
                  </a:lnTo>
                  <a:lnTo>
                    <a:pt x="28" y="38"/>
                  </a:lnTo>
                  <a:lnTo>
                    <a:pt x="30" y="34"/>
                  </a:lnTo>
                  <a:lnTo>
                    <a:pt x="30" y="27"/>
                  </a:lnTo>
                  <a:lnTo>
                    <a:pt x="38" y="27"/>
                  </a:lnTo>
                  <a:lnTo>
                    <a:pt x="38" y="34"/>
                  </a:lnTo>
                  <a:lnTo>
                    <a:pt x="38" y="34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6"/>
                  </a:lnTo>
                  <a:lnTo>
                    <a:pt x="28" y="49"/>
                  </a:lnTo>
                  <a:lnTo>
                    <a:pt x="28" y="49"/>
                  </a:lnTo>
                  <a:lnTo>
                    <a:pt x="19" y="49"/>
                  </a:lnTo>
                  <a:lnTo>
                    <a:pt x="19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60" name="Freeform 338"/>
            <p:cNvSpPr>
              <a:spLocks noChangeAspect="1" noEditPoints="1"/>
            </p:cNvSpPr>
            <p:nvPr userDrawn="1"/>
          </p:nvSpPr>
          <p:spPr bwMode="auto">
            <a:xfrm>
              <a:off x="2562" y="2348"/>
              <a:ext cx="57" cy="111"/>
            </a:xfrm>
            <a:custGeom>
              <a:avLst/>
              <a:gdLst/>
              <a:ahLst/>
              <a:cxnLst>
                <a:cxn ang="0">
                  <a:pos x="34" y="94"/>
                </a:cxn>
                <a:cxn ang="0">
                  <a:pos x="34" y="82"/>
                </a:cxn>
                <a:cxn ang="0">
                  <a:pos x="55" y="82"/>
                </a:cxn>
                <a:cxn ang="0">
                  <a:pos x="55" y="71"/>
                </a:cxn>
                <a:cxn ang="0">
                  <a:pos x="34" y="71"/>
                </a:cxn>
                <a:cxn ang="0">
                  <a:pos x="34" y="59"/>
                </a:cxn>
                <a:cxn ang="0">
                  <a:pos x="43" y="59"/>
                </a:cxn>
                <a:cxn ang="0">
                  <a:pos x="43" y="59"/>
                </a:cxn>
                <a:cxn ang="0">
                  <a:pos x="49" y="59"/>
                </a:cxn>
                <a:cxn ang="0">
                  <a:pos x="53" y="56"/>
                </a:cxn>
                <a:cxn ang="0">
                  <a:pos x="55" y="50"/>
                </a:cxn>
                <a:cxn ang="0">
                  <a:pos x="57" y="46"/>
                </a:cxn>
                <a:cxn ang="0">
                  <a:pos x="57" y="0"/>
                </a:cxn>
                <a:cxn ang="0">
                  <a:pos x="2" y="0"/>
                </a:cxn>
                <a:cxn ang="0">
                  <a:pos x="2" y="59"/>
                </a:cxn>
                <a:cxn ang="0">
                  <a:pos x="24" y="59"/>
                </a:cxn>
                <a:cxn ang="0">
                  <a:pos x="24" y="71"/>
                </a:cxn>
                <a:cxn ang="0">
                  <a:pos x="2" y="71"/>
                </a:cxn>
                <a:cxn ang="0">
                  <a:pos x="2" y="82"/>
                </a:cxn>
                <a:cxn ang="0">
                  <a:pos x="24" y="82"/>
                </a:cxn>
                <a:cxn ang="0">
                  <a:pos x="24" y="97"/>
                </a:cxn>
                <a:cxn ang="0">
                  <a:pos x="24" y="97"/>
                </a:cxn>
                <a:cxn ang="0">
                  <a:pos x="0" y="99"/>
                </a:cxn>
                <a:cxn ang="0">
                  <a:pos x="0" y="111"/>
                </a:cxn>
                <a:cxn ang="0">
                  <a:pos x="0" y="111"/>
                </a:cxn>
                <a:cxn ang="0">
                  <a:pos x="30" y="107"/>
                </a:cxn>
                <a:cxn ang="0">
                  <a:pos x="57" y="101"/>
                </a:cxn>
                <a:cxn ang="0">
                  <a:pos x="57" y="90"/>
                </a:cxn>
                <a:cxn ang="0">
                  <a:pos x="57" y="90"/>
                </a:cxn>
                <a:cxn ang="0">
                  <a:pos x="34" y="94"/>
                </a:cxn>
                <a:cxn ang="0">
                  <a:pos x="34" y="94"/>
                </a:cxn>
                <a:cxn ang="0">
                  <a:pos x="34" y="8"/>
                </a:cxn>
                <a:cxn ang="0">
                  <a:pos x="45" y="8"/>
                </a:cxn>
                <a:cxn ang="0">
                  <a:pos x="45" y="25"/>
                </a:cxn>
                <a:cxn ang="0">
                  <a:pos x="34" y="25"/>
                </a:cxn>
                <a:cxn ang="0">
                  <a:pos x="34" y="8"/>
                </a:cxn>
                <a:cxn ang="0">
                  <a:pos x="34" y="8"/>
                </a:cxn>
                <a:cxn ang="0">
                  <a:pos x="34" y="33"/>
                </a:cxn>
                <a:cxn ang="0">
                  <a:pos x="45" y="33"/>
                </a:cxn>
                <a:cxn ang="0">
                  <a:pos x="45" y="33"/>
                </a:cxn>
                <a:cxn ang="0">
                  <a:pos x="45" y="46"/>
                </a:cxn>
                <a:cxn ang="0">
                  <a:pos x="45" y="46"/>
                </a:cxn>
                <a:cxn ang="0">
                  <a:pos x="43" y="48"/>
                </a:cxn>
                <a:cxn ang="0">
                  <a:pos x="40" y="50"/>
                </a:cxn>
                <a:cxn ang="0">
                  <a:pos x="40" y="50"/>
                </a:cxn>
                <a:cxn ang="0">
                  <a:pos x="34" y="50"/>
                </a:cxn>
                <a:cxn ang="0">
                  <a:pos x="34" y="33"/>
                </a:cxn>
                <a:cxn ang="0">
                  <a:pos x="34" y="33"/>
                </a:cxn>
                <a:cxn ang="0">
                  <a:pos x="13" y="8"/>
                </a:cxn>
                <a:cxn ang="0">
                  <a:pos x="24" y="8"/>
                </a:cxn>
                <a:cxn ang="0">
                  <a:pos x="24" y="25"/>
                </a:cxn>
                <a:cxn ang="0">
                  <a:pos x="13" y="25"/>
                </a:cxn>
                <a:cxn ang="0">
                  <a:pos x="13" y="8"/>
                </a:cxn>
                <a:cxn ang="0">
                  <a:pos x="13" y="8"/>
                </a:cxn>
                <a:cxn ang="0">
                  <a:pos x="13" y="50"/>
                </a:cxn>
                <a:cxn ang="0">
                  <a:pos x="13" y="33"/>
                </a:cxn>
                <a:cxn ang="0">
                  <a:pos x="24" y="33"/>
                </a:cxn>
                <a:cxn ang="0">
                  <a:pos x="24" y="50"/>
                </a:cxn>
                <a:cxn ang="0">
                  <a:pos x="13" y="50"/>
                </a:cxn>
                <a:cxn ang="0">
                  <a:pos x="13" y="50"/>
                </a:cxn>
              </a:cxnLst>
              <a:rect l="0" t="0" r="r" b="b"/>
              <a:pathLst>
                <a:path w="57" h="111">
                  <a:moveTo>
                    <a:pt x="34" y="94"/>
                  </a:moveTo>
                  <a:lnTo>
                    <a:pt x="34" y="82"/>
                  </a:lnTo>
                  <a:lnTo>
                    <a:pt x="55" y="82"/>
                  </a:lnTo>
                  <a:lnTo>
                    <a:pt x="55" y="71"/>
                  </a:lnTo>
                  <a:lnTo>
                    <a:pt x="34" y="71"/>
                  </a:lnTo>
                  <a:lnTo>
                    <a:pt x="34" y="59"/>
                  </a:lnTo>
                  <a:lnTo>
                    <a:pt x="43" y="59"/>
                  </a:lnTo>
                  <a:lnTo>
                    <a:pt x="43" y="59"/>
                  </a:lnTo>
                  <a:lnTo>
                    <a:pt x="49" y="59"/>
                  </a:lnTo>
                  <a:lnTo>
                    <a:pt x="53" y="56"/>
                  </a:lnTo>
                  <a:lnTo>
                    <a:pt x="55" y="50"/>
                  </a:lnTo>
                  <a:lnTo>
                    <a:pt x="57" y="46"/>
                  </a:lnTo>
                  <a:lnTo>
                    <a:pt x="57" y="0"/>
                  </a:lnTo>
                  <a:lnTo>
                    <a:pt x="2" y="0"/>
                  </a:lnTo>
                  <a:lnTo>
                    <a:pt x="2" y="59"/>
                  </a:lnTo>
                  <a:lnTo>
                    <a:pt x="24" y="59"/>
                  </a:lnTo>
                  <a:lnTo>
                    <a:pt x="24" y="71"/>
                  </a:lnTo>
                  <a:lnTo>
                    <a:pt x="2" y="71"/>
                  </a:lnTo>
                  <a:lnTo>
                    <a:pt x="2" y="82"/>
                  </a:lnTo>
                  <a:lnTo>
                    <a:pt x="24" y="82"/>
                  </a:lnTo>
                  <a:lnTo>
                    <a:pt x="24" y="97"/>
                  </a:lnTo>
                  <a:lnTo>
                    <a:pt x="24" y="97"/>
                  </a:lnTo>
                  <a:lnTo>
                    <a:pt x="0" y="99"/>
                  </a:lnTo>
                  <a:lnTo>
                    <a:pt x="0" y="111"/>
                  </a:lnTo>
                  <a:lnTo>
                    <a:pt x="0" y="111"/>
                  </a:lnTo>
                  <a:lnTo>
                    <a:pt x="30" y="107"/>
                  </a:lnTo>
                  <a:lnTo>
                    <a:pt x="57" y="101"/>
                  </a:lnTo>
                  <a:lnTo>
                    <a:pt x="57" y="90"/>
                  </a:lnTo>
                  <a:lnTo>
                    <a:pt x="57" y="90"/>
                  </a:lnTo>
                  <a:lnTo>
                    <a:pt x="34" y="94"/>
                  </a:lnTo>
                  <a:lnTo>
                    <a:pt x="34" y="94"/>
                  </a:lnTo>
                  <a:close/>
                  <a:moveTo>
                    <a:pt x="34" y="8"/>
                  </a:moveTo>
                  <a:lnTo>
                    <a:pt x="45" y="8"/>
                  </a:lnTo>
                  <a:lnTo>
                    <a:pt x="45" y="25"/>
                  </a:lnTo>
                  <a:lnTo>
                    <a:pt x="34" y="25"/>
                  </a:lnTo>
                  <a:lnTo>
                    <a:pt x="34" y="8"/>
                  </a:lnTo>
                  <a:lnTo>
                    <a:pt x="34" y="8"/>
                  </a:lnTo>
                  <a:close/>
                  <a:moveTo>
                    <a:pt x="34" y="33"/>
                  </a:moveTo>
                  <a:lnTo>
                    <a:pt x="45" y="33"/>
                  </a:lnTo>
                  <a:lnTo>
                    <a:pt x="45" y="33"/>
                  </a:lnTo>
                  <a:lnTo>
                    <a:pt x="45" y="46"/>
                  </a:lnTo>
                  <a:lnTo>
                    <a:pt x="45" y="46"/>
                  </a:lnTo>
                  <a:lnTo>
                    <a:pt x="43" y="48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4" y="50"/>
                  </a:lnTo>
                  <a:lnTo>
                    <a:pt x="34" y="33"/>
                  </a:lnTo>
                  <a:lnTo>
                    <a:pt x="34" y="33"/>
                  </a:lnTo>
                  <a:close/>
                  <a:moveTo>
                    <a:pt x="13" y="8"/>
                  </a:moveTo>
                  <a:lnTo>
                    <a:pt x="24" y="8"/>
                  </a:lnTo>
                  <a:lnTo>
                    <a:pt x="24" y="25"/>
                  </a:lnTo>
                  <a:lnTo>
                    <a:pt x="13" y="25"/>
                  </a:lnTo>
                  <a:lnTo>
                    <a:pt x="13" y="8"/>
                  </a:lnTo>
                  <a:lnTo>
                    <a:pt x="13" y="8"/>
                  </a:lnTo>
                  <a:close/>
                  <a:moveTo>
                    <a:pt x="13" y="50"/>
                  </a:moveTo>
                  <a:lnTo>
                    <a:pt x="13" y="33"/>
                  </a:lnTo>
                  <a:lnTo>
                    <a:pt x="24" y="33"/>
                  </a:lnTo>
                  <a:lnTo>
                    <a:pt x="24" y="50"/>
                  </a:lnTo>
                  <a:lnTo>
                    <a:pt x="13" y="50"/>
                  </a:lnTo>
                  <a:lnTo>
                    <a:pt x="13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61" name="Freeform 339"/>
            <p:cNvSpPr>
              <a:spLocks noChangeAspect="1"/>
            </p:cNvSpPr>
            <p:nvPr userDrawn="1"/>
          </p:nvSpPr>
          <p:spPr bwMode="auto">
            <a:xfrm>
              <a:off x="3181" y="2343"/>
              <a:ext cx="98" cy="57"/>
            </a:xfrm>
            <a:custGeom>
              <a:avLst/>
              <a:gdLst/>
              <a:ahLst/>
              <a:cxnLst>
                <a:cxn ang="0">
                  <a:pos x="10" y="19"/>
                </a:cxn>
                <a:cxn ang="0">
                  <a:pos x="27" y="19"/>
                </a:cxn>
                <a:cxn ang="0">
                  <a:pos x="27" y="19"/>
                </a:cxn>
                <a:cxn ang="0">
                  <a:pos x="25" y="30"/>
                </a:cxn>
                <a:cxn ang="0">
                  <a:pos x="21" y="38"/>
                </a:cxn>
                <a:cxn ang="0">
                  <a:pos x="13" y="45"/>
                </a:cxn>
                <a:cxn ang="0">
                  <a:pos x="2" y="51"/>
                </a:cxn>
                <a:cxn ang="0">
                  <a:pos x="2" y="59"/>
                </a:cxn>
                <a:cxn ang="0">
                  <a:pos x="2" y="59"/>
                </a:cxn>
                <a:cxn ang="0">
                  <a:pos x="19" y="53"/>
                </a:cxn>
                <a:cxn ang="0">
                  <a:pos x="30" y="45"/>
                </a:cxn>
                <a:cxn ang="0">
                  <a:pos x="38" y="34"/>
                </a:cxn>
                <a:cxn ang="0">
                  <a:pos x="42" y="19"/>
                </a:cxn>
                <a:cxn ang="0">
                  <a:pos x="55" y="19"/>
                </a:cxn>
                <a:cxn ang="0">
                  <a:pos x="55" y="43"/>
                </a:cxn>
                <a:cxn ang="0">
                  <a:pos x="55" y="43"/>
                </a:cxn>
                <a:cxn ang="0">
                  <a:pos x="55" y="49"/>
                </a:cxn>
                <a:cxn ang="0">
                  <a:pos x="57" y="53"/>
                </a:cxn>
                <a:cxn ang="0">
                  <a:pos x="61" y="55"/>
                </a:cxn>
                <a:cxn ang="0">
                  <a:pos x="68" y="55"/>
                </a:cxn>
                <a:cxn ang="0">
                  <a:pos x="68" y="55"/>
                </a:cxn>
                <a:cxn ang="0">
                  <a:pos x="76" y="55"/>
                </a:cxn>
                <a:cxn ang="0">
                  <a:pos x="76" y="55"/>
                </a:cxn>
                <a:cxn ang="0">
                  <a:pos x="83" y="55"/>
                </a:cxn>
                <a:cxn ang="0">
                  <a:pos x="83" y="55"/>
                </a:cxn>
                <a:cxn ang="0">
                  <a:pos x="89" y="55"/>
                </a:cxn>
                <a:cxn ang="0">
                  <a:pos x="93" y="53"/>
                </a:cxn>
                <a:cxn ang="0">
                  <a:pos x="97" y="47"/>
                </a:cxn>
                <a:cxn ang="0">
                  <a:pos x="97" y="43"/>
                </a:cxn>
                <a:cxn ang="0">
                  <a:pos x="87" y="40"/>
                </a:cxn>
                <a:cxn ang="0">
                  <a:pos x="87" y="40"/>
                </a:cxn>
                <a:cxn ang="0">
                  <a:pos x="87" y="45"/>
                </a:cxn>
                <a:cxn ang="0">
                  <a:pos x="83" y="47"/>
                </a:cxn>
                <a:cxn ang="0">
                  <a:pos x="83" y="47"/>
                </a:cxn>
                <a:cxn ang="0">
                  <a:pos x="76" y="47"/>
                </a:cxn>
                <a:cxn ang="0">
                  <a:pos x="76" y="47"/>
                </a:cxn>
                <a:cxn ang="0">
                  <a:pos x="72" y="47"/>
                </a:cxn>
                <a:cxn ang="0">
                  <a:pos x="72" y="47"/>
                </a:cxn>
                <a:cxn ang="0">
                  <a:pos x="68" y="45"/>
                </a:cxn>
                <a:cxn ang="0">
                  <a:pos x="68" y="40"/>
                </a:cxn>
                <a:cxn ang="0">
                  <a:pos x="68" y="19"/>
                </a:cxn>
                <a:cxn ang="0">
                  <a:pos x="85" y="19"/>
                </a:cxn>
                <a:cxn ang="0">
                  <a:pos x="85" y="34"/>
                </a:cxn>
                <a:cxn ang="0">
                  <a:pos x="97" y="34"/>
                </a:cxn>
                <a:cxn ang="0">
                  <a:pos x="97" y="11"/>
                </a:cxn>
                <a:cxn ang="0">
                  <a:pos x="55" y="11"/>
                </a:cxn>
                <a:cxn ang="0">
                  <a:pos x="55" y="0"/>
                </a:cxn>
                <a:cxn ang="0">
                  <a:pos x="42" y="0"/>
                </a:cxn>
                <a:cxn ang="0">
                  <a:pos x="42" y="11"/>
                </a:cxn>
                <a:cxn ang="0">
                  <a:pos x="0" y="11"/>
                </a:cxn>
                <a:cxn ang="0">
                  <a:pos x="0" y="36"/>
                </a:cxn>
                <a:cxn ang="0">
                  <a:pos x="10" y="36"/>
                </a:cxn>
                <a:cxn ang="0">
                  <a:pos x="10" y="19"/>
                </a:cxn>
                <a:cxn ang="0">
                  <a:pos x="10" y="19"/>
                </a:cxn>
              </a:cxnLst>
              <a:rect l="0" t="0" r="r" b="b"/>
              <a:pathLst>
                <a:path w="97" h="59">
                  <a:moveTo>
                    <a:pt x="10" y="19"/>
                  </a:moveTo>
                  <a:lnTo>
                    <a:pt x="27" y="19"/>
                  </a:lnTo>
                  <a:lnTo>
                    <a:pt x="27" y="19"/>
                  </a:lnTo>
                  <a:lnTo>
                    <a:pt x="25" y="30"/>
                  </a:lnTo>
                  <a:lnTo>
                    <a:pt x="21" y="38"/>
                  </a:lnTo>
                  <a:lnTo>
                    <a:pt x="13" y="45"/>
                  </a:lnTo>
                  <a:lnTo>
                    <a:pt x="2" y="51"/>
                  </a:lnTo>
                  <a:lnTo>
                    <a:pt x="2" y="59"/>
                  </a:lnTo>
                  <a:lnTo>
                    <a:pt x="2" y="59"/>
                  </a:lnTo>
                  <a:lnTo>
                    <a:pt x="19" y="53"/>
                  </a:lnTo>
                  <a:lnTo>
                    <a:pt x="30" y="45"/>
                  </a:lnTo>
                  <a:lnTo>
                    <a:pt x="38" y="34"/>
                  </a:lnTo>
                  <a:lnTo>
                    <a:pt x="42" y="19"/>
                  </a:lnTo>
                  <a:lnTo>
                    <a:pt x="55" y="19"/>
                  </a:lnTo>
                  <a:lnTo>
                    <a:pt x="55" y="43"/>
                  </a:lnTo>
                  <a:lnTo>
                    <a:pt x="55" y="43"/>
                  </a:lnTo>
                  <a:lnTo>
                    <a:pt x="55" y="49"/>
                  </a:lnTo>
                  <a:lnTo>
                    <a:pt x="57" y="53"/>
                  </a:lnTo>
                  <a:lnTo>
                    <a:pt x="61" y="55"/>
                  </a:lnTo>
                  <a:lnTo>
                    <a:pt x="68" y="55"/>
                  </a:lnTo>
                  <a:lnTo>
                    <a:pt x="68" y="55"/>
                  </a:lnTo>
                  <a:lnTo>
                    <a:pt x="76" y="55"/>
                  </a:lnTo>
                  <a:lnTo>
                    <a:pt x="76" y="55"/>
                  </a:lnTo>
                  <a:lnTo>
                    <a:pt x="83" y="55"/>
                  </a:lnTo>
                  <a:lnTo>
                    <a:pt x="83" y="55"/>
                  </a:lnTo>
                  <a:lnTo>
                    <a:pt x="89" y="55"/>
                  </a:lnTo>
                  <a:lnTo>
                    <a:pt x="93" y="53"/>
                  </a:lnTo>
                  <a:lnTo>
                    <a:pt x="97" y="47"/>
                  </a:lnTo>
                  <a:lnTo>
                    <a:pt x="97" y="43"/>
                  </a:lnTo>
                  <a:lnTo>
                    <a:pt x="87" y="40"/>
                  </a:lnTo>
                  <a:lnTo>
                    <a:pt x="87" y="40"/>
                  </a:lnTo>
                  <a:lnTo>
                    <a:pt x="87" y="45"/>
                  </a:lnTo>
                  <a:lnTo>
                    <a:pt x="83" y="47"/>
                  </a:lnTo>
                  <a:lnTo>
                    <a:pt x="83" y="47"/>
                  </a:lnTo>
                  <a:lnTo>
                    <a:pt x="76" y="47"/>
                  </a:lnTo>
                  <a:lnTo>
                    <a:pt x="76" y="47"/>
                  </a:lnTo>
                  <a:lnTo>
                    <a:pt x="72" y="47"/>
                  </a:lnTo>
                  <a:lnTo>
                    <a:pt x="72" y="47"/>
                  </a:lnTo>
                  <a:lnTo>
                    <a:pt x="68" y="45"/>
                  </a:lnTo>
                  <a:lnTo>
                    <a:pt x="68" y="40"/>
                  </a:lnTo>
                  <a:lnTo>
                    <a:pt x="68" y="19"/>
                  </a:lnTo>
                  <a:lnTo>
                    <a:pt x="85" y="19"/>
                  </a:lnTo>
                  <a:lnTo>
                    <a:pt x="85" y="34"/>
                  </a:lnTo>
                  <a:lnTo>
                    <a:pt x="97" y="34"/>
                  </a:lnTo>
                  <a:lnTo>
                    <a:pt x="97" y="11"/>
                  </a:lnTo>
                  <a:lnTo>
                    <a:pt x="55" y="11"/>
                  </a:lnTo>
                  <a:lnTo>
                    <a:pt x="55" y="0"/>
                  </a:lnTo>
                  <a:lnTo>
                    <a:pt x="42" y="0"/>
                  </a:lnTo>
                  <a:lnTo>
                    <a:pt x="42" y="11"/>
                  </a:lnTo>
                  <a:lnTo>
                    <a:pt x="0" y="11"/>
                  </a:lnTo>
                  <a:lnTo>
                    <a:pt x="0" y="36"/>
                  </a:lnTo>
                  <a:lnTo>
                    <a:pt x="10" y="36"/>
                  </a:lnTo>
                  <a:lnTo>
                    <a:pt x="10" y="19"/>
                  </a:lnTo>
                  <a:lnTo>
                    <a:pt x="1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62" name="Freeform 340"/>
            <p:cNvSpPr>
              <a:spLocks noChangeAspect="1"/>
            </p:cNvSpPr>
            <p:nvPr userDrawn="1"/>
          </p:nvSpPr>
          <p:spPr bwMode="auto">
            <a:xfrm>
              <a:off x="3179" y="2392"/>
              <a:ext cx="104" cy="72"/>
            </a:xfrm>
            <a:custGeom>
              <a:avLst/>
              <a:gdLst/>
              <a:ahLst/>
              <a:cxnLst>
                <a:cxn ang="0">
                  <a:pos x="93" y="46"/>
                </a:cxn>
                <a:cxn ang="0">
                  <a:pos x="93" y="55"/>
                </a:cxn>
                <a:cxn ang="0">
                  <a:pos x="93" y="55"/>
                </a:cxn>
                <a:cxn ang="0">
                  <a:pos x="91" y="59"/>
                </a:cxn>
                <a:cxn ang="0">
                  <a:pos x="89" y="59"/>
                </a:cxn>
                <a:cxn ang="0">
                  <a:pos x="89" y="59"/>
                </a:cxn>
                <a:cxn ang="0">
                  <a:pos x="87" y="59"/>
                </a:cxn>
                <a:cxn ang="0">
                  <a:pos x="87" y="59"/>
                </a:cxn>
                <a:cxn ang="0">
                  <a:pos x="82" y="59"/>
                </a:cxn>
                <a:cxn ang="0">
                  <a:pos x="82" y="59"/>
                </a:cxn>
                <a:cxn ang="0">
                  <a:pos x="80" y="59"/>
                </a:cxn>
                <a:cxn ang="0">
                  <a:pos x="80" y="55"/>
                </a:cxn>
                <a:cxn ang="0">
                  <a:pos x="80" y="19"/>
                </a:cxn>
                <a:cxn ang="0">
                  <a:pos x="49" y="19"/>
                </a:cxn>
                <a:cxn ang="0">
                  <a:pos x="49" y="19"/>
                </a:cxn>
                <a:cxn ang="0">
                  <a:pos x="51" y="2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36" y="19"/>
                </a:cxn>
                <a:cxn ang="0">
                  <a:pos x="4" y="19"/>
                </a:cxn>
                <a:cxn ang="0">
                  <a:pos x="4" y="27"/>
                </a:cxn>
                <a:cxn ang="0">
                  <a:pos x="34" y="27"/>
                </a:cxn>
                <a:cxn ang="0">
                  <a:pos x="34" y="27"/>
                </a:cxn>
                <a:cxn ang="0">
                  <a:pos x="29" y="38"/>
                </a:cxn>
                <a:cxn ang="0">
                  <a:pos x="23" y="48"/>
                </a:cxn>
                <a:cxn ang="0">
                  <a:pos x="15" y="55"/>
                </a:cxn>
                <a:cxn ang="0">
                  <a:pos x="0" y="63"/>
                </a:cxn>
                <a:cxn ang="0">
                  <a:pos x="0" y="72"/>
                </a:cxn>
                <a:cxn ang="0">
                  <a:pos x="0" y="72"/>
                </a:cxn>
                <a:cxn ang="0">
                  <a:pos x="17" y="67"/>
                </a:cxn>
                <a:cxn ang="0">
                  <a:pos x="29" y="59"/>
                </a:cxn>
                <a:cxn ang="0">
                  <a:pos x="36" y="53"/>
                </a:cxn>
                <a:cxn ang="0">
                  <a:pos x="40" y="46"/>
                </a:cxn>
                <a:cxn ang="0">
                  <a:pos x="44" y="38"/>
                </a:cxn>
                <a:cxn ang="0">
                  <a:pos x="46" y="27"/>
                </a:cxn>
                <a:cxn ang="0">
                  <a:pos x="68" y="27"/>
                </a:cxn>
                <a:cxn ang="0">
                  <a:pos x="68" y="57"/>
                </a:cxn>
                <a:cxn ang="0">
                  <a:pos x="68" y="57"/>
                </a:cxn>
                <a:cxn ang="0">
                  <a:pos x="68" y="61"/>
                </a:cxn>
                <a:cxn ang="0">
                  <a:pos x="70" y="65"/>
                </a:cxn>
                <a:cxn ang="0">
                  <a:pos x="74" y="69"/>
                </a:cxn>
                <a:cxn ang="0">
                  <a:pos x="78" y="69"/>
                </a:cxn>
                <a:cxn ang="0">
                  <a:pos x="78" y="69"/>
                </a:cxn>
                <a:cxn ang="0">
                  <a:pos x="85" y="69"/>
                </a:cxn>
                <a:cxn ang="0">
                  <a:pos x="85" y="69"/>
                </a:cxn>
                <a:cxn ang="0">
                  <a:pos x="93" y="69"/>
                </a:cxn>
                <a:cxn ang="0">
                  <a:pos x="93" y="69"/>
                </a:cxn>
                <a:cxn ang="0">
                  <a:pos x="97" y="67"/>
                </a:cxn>
                <a:cxn ang="0">
                  <a:pos x="101" y="65"/>
                </a:cxn>
                <a:cxn ang="0">
                  <a:pos x="104" y="61"/>
                </a:cxn>
                <a:cxn ang="0">
                  <a:pos x="104" y="55"/>
                </a:cxn>
                <a:cxn ang="0">
                  <a:pos x="104" y="46"/>
                </a:cxn>
                <a:cxn ang="0">
                  <a:pos x="93" y="46"/>
                </a:cxn>
                <a:cxn ang="0">
                  <a:pos x="93" y="46"/>
                </a:cxn>
              </a:cxnLst>
              <a:rect l="0" t="0" r="r" b="b"/>
              <a:pathLst>
                <a:path w="104" h="72">
                  <a:moveTo>
                    <a:pt x="93" y="46"/>
                  </a:moveTo>
                  <a:lnTo>
                    <a:pt x="93" y="55"/>
                  </a:lnTo>
                  <a:lnTo>
                    <a:pt x="93" y="55"/>
                  </a:lnTo>
                  <a:lnTo>
                    <a:pt x="91" y="59"/>
                  </a:lnTo>
                  <a:lnTo>
                    <a:pt x="89" y="59"/>
                  </a:lnTo>
                  <a:lnTo>
                    <a:pt x="89" y="59"/>
                  </a:lnTo>
                  <a:lnTo>
                    <a:pt x="87" y="59"/>
                  </a:lnTo>
                  <a:lnTo>
                    <a:pt x="87" y="59"/>
                  </a:lnTo>
                  <a:lnTo>
                    <a:pt x="82" y="59"/>
                  </a:lnTo>
                  <a:lnTo>
                    <a:pt x="82" y="59"/>
                  </a:lnTo>
                  <a:lnTo>
                    <a:pt x="80" y="59"/>
                  </a:lnTo>
                  <a:lnTo>
                    <a:pt x="80" y="55"/>
                  </a:lnTo>
                  <a:lnTo>
                    <a:pt x="80" y="19"/>
                  </a:lnTo>
                  <a:lnTo>
                    <a:pt x="49" y="19"/>
                  </a:lnTo>
                  <a:lnTo>
                    <a:pt x="49" y="19"/>
                  </a:lnTo>
                  <a:lnTo>
                    <a:pt x="51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36" y="19"/>
                  </a:lnTo>
                  <a:lnTo>
                    <a:pt x="4" y="19"/>
                  </a:lnTo>
                  <a:lnTo>
                    <a:pt x="4" y="27"/>
                  </a:lnTo>
                  <a:lnTo>
                    <a:pt x="34" y="27"/>
                  </a:lnTo>
                  <a:lnTo>
                    <a:pt x="34" y="27"/>
                  </a:lnTo>
                  <a:lnTo>
                    <a:pt x="29" y="38"/>
                  </a:lnTo>
                  <a:lnTo>
                    <a:pt x="23" y="48"/>
                  </a:lnTo>
                  <a:lnTo>
                    <a:pt x="15" y="55"/>
                  </a:lnTo>
                  <a:lnTo>
                    <a:pt x="0" y="63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17" y="67"/>
                  </a:lnTo>
                  <a:lnTo>
                    <a:pt x="29" y="59"/>
                  </a:lnTo>
                  <a:lnTo>
                    <a:pt x="36" y="53"/>
                  </a:lnTo>
                  <a:lnTo>
                    <a:pt x="40" y="46"/>
                  </a:lnTo>
                  <a:lnTo>
                    <a:pt x="44" y="38"/>
                  </a:lnTo>
                  <a:lnTo>
                    <a:pt x="46" y="27"/>
                  </a:lnTo>
                  <a:lnTo>
                    <a:pt x="68" y="27"/>
                  </a:lnTo>
                  <a:lnTo>
                    <a:pt x="68" y="57"/>
                  </a:lnTo>
                  <a:lnTo>
                    <a:pt x="68" y="57"/>
                  </a:lnTo>
                  <a:lnTo>
                    <a:pt x="68" y="61"/>
                  </a:lnTo>
                  <a:lnTo>
                    <a:pt x="70" y="65"/>
                  </a:lnTo>
                  <a:lnTo>
                    <a:pt x="74" y="69"/>
                  </a:lnTo>
                  <a:lnTo>
                    <a:pt x="78" y="69"/>
                  </a:lnTo>
                  <a:lnTo>
                    <a:pt x="78" y="69"/>
                  </a:lnTo>
                  <a:lnTo>
                    <a:pt x="85" y="69"/>
                  </a:lnTo>
                  <a:lnTo>
                    <a:pt x="85" y="69"/>
                  </a:lnTo>
                  <a:lnTo>
                    <a:pt x="93" y="69"/>
                  </a:lnTo>
                  <a:lnTo>
                    <a:pt x="93" y="69"/>
                  </a:lnTo>
                  <a:lnTo>
                    <a:pt x="97" y="67"/>
                  </a:lnTo>
                  <a:lnTo>
                    <a:pt x="101" y="65"/>
                  </a:lnTo>
                  <a:lnTo>
                    <a:pt x="104" y="61"/>
                  </a:lnTo>
                  <a:lnTo>
                    <a:pt x="104" y="55"/>
                  </a:lnTo>
                  <a:lnTo>
                    <a:pt x="104" y="46"/>
                  </a:lnTo>
                  <a:lnTo>
                    <a:pt x="93" y="46"/>
                  </a:lnTo>
                  <a:lnTo>
                    <a:pt x="93" y="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sp>
        <p:nvSpPr>
          <p:cNvPr id="63" name="Rectangle 341"/>
          <p:cNvSpPr>
            <a:spLocks noChangeArrowheads="1"/>
          </p:cNvSpPr>
          <p:nvPr/>
        </p:nvSpPr>
        <p:spPr bwMode="auto">
          <a:xfrm>
            <a:off x="6988420" y="0"/>
            <a:ext cx="2152650" cy="762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182" name="Rectangle 10"/>
          <p:cNvSpPr>
            <a:spLocks noGrp="1" noChangeArrowheads="1"/>
          </p:cNvSpPr>
          <p:nvPr>
            <p:ph type="subTitle" sz="quarter" idx="1"/>
          </p:nvPr>
        </p:nvSpPr>
        <p:spPr bwMode="gray">
          <a:xfrm>
            <a:off x="1049215" y="476672"/>
            <a:ext cx="3993174" cy="762000"/>
          </a:xfrm>
          <a:prstGeom prst="rect">
            <a:avLst/>
          </a:prstGeom>
        </p:spPr>
        <p:txBody>
          <a:bodyPr lIns="0" tIns="43193" rIns="0" bIns="79200" anchor="ctr">
            <a:normAutofit/>
          </a:bodyPr>
          <a:lstStyle>
            <a:lvl1pPr marL="0" indent="0">
              <a:spcBef>
                <a:spcPct val="25000"/>
              </a:spcBef>
              <a:buFont typeface="Wingdings" pitchFamily="2" charset="2"/>
              <a:buNone/>
              <a:defRPr sz="16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5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  <p:sp>
        <p:nvSpPr>
          <p:cNvPr id="184" name="Rectangle 9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1049215" y="1844824"/>
            <a:ext cx="7033846" cy="1981200"/>
          </a:xfrm>
          <a:prstGeom prst="rect">
            <a:avLst/>
          </a:prstGeom>
        </p:spPr>
        <p:txBody>
          <a:bodyPr tIns="43193" bIns="43193" anchor="ctr"/>
          <a:lstStyle>
            <a:lvl1pPr fontAlgn="ctr">
              <a:lnSpc>
                <a:spcPct val="125000"/>
              </a:lnSpc>
              <a:spcBef>
                <a:spcPct val="50000"/>
              </a:spcBef>
              <a:defRPr sz="2400">
                <a:latin typeface="HGP創英角ｺﾞｼｯｸUB" pitchFamily="50" charset="-128"/>
                <a:ea typeface="HGP創英角ｺﾞｼｯｸUB" pitchFamily="50" charset="-128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 dirty="0"/>
          </a:p>
        </p:txBody>
      </p:sp>
      <p:sp>
        <p:nvSpPr>
          <p:cNvPr id="185" name="Line 282"/>
          <p:cNvSpPr>
            <a:spLocks noChangeShapeType="1"/>
          </p:cNvSpPr>
          <p:nvPr/>
        </p:nvSpPr>
        <p:spPr bwMode="auto">
          <a:xfrm>
            <a:off x="1049215" y="1268760"/>
            <a:ext cx="8094785" cy="0"/>
          </a:xfrm>
          <a:prstGeom prst="line">
            <a:avLst/>
          </a:prstGeom>
          <a:noFill/>
          <a:ln w="6350">
            <a:solidFill>
              <a:schemeClr val="accent5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186" name="Line 197"/>
          <p:cNvSpPr>
            <a:spLocks noChangeShapeType="1"/>
          </p:cNvSpPr>
          <p:nvPr/>
        </p:nvSpPr>
        <p:spPr bwMode="auto">
          <a:xfrm>
            <a:off x="5556738" y="4953000"/>
            <a:ext cx="3587262" cy="0"/>
          </a:xfrm>
          <a:prstGeom prst="line">
            <a:avLst/>
          </a:prstGeom>
          <a:noFill/>
          <a:ln w="6350">
            <a:solidFill>
              <a:schemeClr val="accent5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65" name="テキスト プレースホルダ 64"/>
          <p:cNvSpPr>
            <a:spLocks noGrp="1"/>
          </p:cNvSpPr>
          <p:nvPr>
            <p:ph type="body" sz="quarter" idx="10"/>
          </p:nvPr>
        </p:nvSpPr>
        <p:spPr>
          <a:xfrm>
            <a:off x="5569034" y="4581128"/>
            <a:ext cx="2060537" cy="288652"/>
          </a:xfrm>
        </p:spPr>
        <p:txBody>
          <a:bodyPr lIns="0" rIns="0"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8" name="テキスト プレースホルダ 64"/>
          <p:cNvSpPr>
            <a:spLocks noGrp="1"/>
          </p:cNvSpPr>
          <p:nvPr>
            <p:ph type="body" sz="quarter" idx="11"/>
          </p:nvPr>
        </p:nvSpPr>
        <p:spPr>
          <a:xfrm>
            <a:off x="5569034" y="5085184"/>
            <a:ext cx="3390328" cy="648072"/>
          </a:xfrm>
        </p:spPr>
        <p:txBody>
          <a:bodyPr lIns="0" rIns="0" anchor="ctr" anchorCtr="0"/>
          <a:lstStyle>
            <a:lvl1pPr marL="0" indent="0">
              <a:spcBef>
                <a:spcPts val="0"/>
              </a:spcBef>
              <a:buNone/>
              <a:defRPr sz="1200"/>
            </a:lvl1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9" name="テキスト プレースホルダ 64"/>
          <p:cNvSpPr>
            <a:spLocks noGrp="1"/>
          </p:cNvSpPr>
          <p:nvPr>
            <p:ph type="body" sz="quarter" idx="12"/>
          </p:nvPr>
        </p:nvSpPr>
        <p:spPr>
          <a:xfrm>
            <a:off x="5569034" y="5805264"/>
            <a:ext cx="3390328" cy="360040"/>
          </a:xfrm>
        </p:spPr>
        <p:txBody>
          <a:bodyPr lIns="0" rIns="0" anchor="ctr" anchorCtr="0"/>
          <a:lstStyle>
            <a:lvl1pPr marL="0" indent="0">
              <a:buNone/>
              <a:defRPr sz="1800"/>
            </a:lvl1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70" name="テキスト プレースホルダ 64"/>
          <p:cNvSpPr>
            <a:spLocks noGrp="1"/>
          </p:cNvSpPr>
          <p:nvPr>
            <p:ph type="body" sz="quarter" idx="13"/>
          </p:nvPr>
        </p:nvSpPr>
        <p:spPr>
          <a:xfrm>
            <a:off x="5569034" y="6237312"/>
            <a:ext cx="3390328" cy="360040"/>
          </a:xfrm>
        </p:spPr>
        <p:txBody>
          <a:bodyPr lIns="0" rIns="0" anchor="ctr" anchorCtr="0"/>
          <a:lstStyle>
            <a:lvl1pPr marL="0" indent="0">
              <a:spcBef>
                <a:spcPts val="0"/>
              </a:spcBef>
              <a:buNone/>
              <a:defRPr sz="1000"/>
            </a:lvl1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grpSp>
        <p:nvGrpSpPr>
          <p:cNvPr id="3" name="グループ化 369"/>
          <p:cNvGrpSpPr>
            <a:grpSpLocks noChangeAspect="1"/>
          </p:cNvGrpSpPr>
          <p:nvPr/>
        </p:nvGrpSpPr>
        <p:grpSpPr>
          <a:xfrm>
            <a:off x="5271427" y="152401"/>
            <a:ext cx="1163077" cy="603783"/>
            <a:chOff x="539552" y="3284984"/>
            <a:chExt cx="6537211" cy="3132584"/>
          </a:xfrm>
        </p:grpSpPr>
        <p:pic>
          <p:nvPicPr>
            <p:cNvPr id="371" name="Picture 30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98908" y="3959694"/>
              <a:ext cx="4753741" cy="1839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72" name="Freeform 290"/>
            <p:cNvSpPr>
              <a:spLocks noChangeAspect="1"/>
            </p:cNvSpPr>
            <p:nvPr userDrawn="1"/>
          </p:nvSpPr>
          <p:spPr bwMode="auto">
            <a:xfrm>
              <a:off x="3112261" y="3291008"/>
              <a:ext cx="397655" cy="1481953"/>
            </a:xfrm>
            <a:custGeom>
              <a:avLst/>
              <a:gdLst/>
              <a:ahLst/>
              <a:cxnLst>
                <a:cxn ang="0">
                  <a:pos x="13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" y="121"/>
                </a:cxn>
                <a:cxn ang="0">
                  <a:pos x="7" y="183"/>
                </a:cxn>
                <a:cxn ang="0">
                  <a:pos x="8" y="246"/>
                </a:cxn>
                <a:cxn ang="0">
                  <a:pos x="8" y="246"/>
                </a:cxn>
                <a:cxn ang="0">
                  <a:pos x="7" y="310"/>
                </a:cxn>
                <a:cxn ang="0">
                  <a:pos x="5" y="372"/>
                </a:cxn>
                <a:cxn ang="0">
                  <a:pos x="0" y="492"/>
                </a:cxn>
                <a:cxn ang="0">
                  <a:pos x="132" y="492"/>
                </a:cxn>
                <a:cxn ang="0">
                  <a:pos x="132" y="492"/>
                </a:cxn>
                <a:cxn ang="0">
                  <a:pos x="127" y="372"/>
                </a:cxn>
                <a:cxn ang="0">
                  <a:pos x="124" y="310"/>
                </a:cxn>
                <a:cxn ang="0">
                  <a:pos x="124" y="246"/>
                </a:cxn>
                <a:cxn ang="0">
                  <a:pos x="124" y="246"/>
                </a:cxn>
                <a:cxn ang="0">
                  <a:pos x="124" y="183"/>
                </a:cxn>
                <a:cxn ang="0">
                  <a:pos x="127" y="121"/>
                </a:cxn>
                <a:cxn ang="0">
                  <a:pos x="132" y="0"/>
                </a:cxn>
                <a:cxn ang="0">
                  <a:pos x="132" y="0"/>
                </a:cxn>
              </a:cxnLst>
              <a:rect l="0" t="0" r="r" b="b"/>
              <a:pathLst>
                <a:path w="132" h="492">
                  <a:moveTo>
                    <a:pt x="13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121"/>
                  </a:lnTo>
                  <a:lnTo>
                    <a:pt x="7" y="183"/>
                  </a:lnTo>
                  <a:lnTo>
                    <a:pt x="8" y="246"/>
                  </a:lnTo>
                  <a:lnTo>
                    <a:pt x="8" y="246"/>
                  </a:lnTo>
                  <a:lnTo>
                    <a:pt x="7" y="310"/>
                  </a:lnTo>
                  <a:lnTo>
                    <a:pt x="5" y="372"/>
                  </a:lnTo>
                  <a:lnTo>
                    <a:pt x="0" y="492"/>
                  </a:lnTo>
                  <a:lnTo>
                    <a:pt x="132" y="492"/>
                  </a:lnTo>
                  <a:lnTo>
                    <a:pt x="132" y="492"/>
                  </a:lnTo>
                  <a:lnTo>
                    <a:pt x="127" y="372"/>
                  </a:lnTo>
                  <a:lnTo>
                    <a:pt x="124" y="310"/>
                  </a:lnTo>
                  <a:lnTo>
                    <a:pt x="124" y="246"/>
                  </a:lnTo>
                  <a:lnTo>
                    <a:pt x="124" y="246"/>
                  </a:lnTo>
                  <a:lnTo>
                    <a:pt x="124" y="183"/>
                  </a:lnTo>
                  <a:lnTo>
                    <a:pt x="127" y="121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005BA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3" name="Freeform 291"/>
            <p:cNvSpPr>
              <a:spLocks noChangeAspect="1"/>
            </p:cNvSpPr>
            <p:nvPr userDrawn="1"/>
          </p:nvSpPr>
          <p:spPr bwMode="auto">
            <a:xfrm>
              <a:off x="539552" y="3284984"/>
              <a:ext cx="2536558" cy="1494002"/>
            </a:xfrm>
            <a:custGeom>
              <a:avLst/>
              <a:gdLst/>
              <a:ahLst/>
              <a:cxnLst>
                <a:cxn ang="0">
                  <a:pos x="670" y="265"/>
                </a:cxn>
                <a:cxn ang="0">
                  <a:pos x="719" y="240"/>
                </a:cxn>
                <a:cxn ang="0">
                  <a:pos x="757" y="208"/>
                </a:cxn>
                <a:cxn ang="0">
                  <a:pos x="780" y="168"/>
                </a:cxn>
                <a:cxn ang="0">
                  <a:pos x="786" y="148"/>
                </a:cxn>
                <a:cxn ang="0">
                  <a:pos x="788" y="127"/>
                </a:cxn>
                <a:cxn ang="0">
                  <a:pos x="788" y="115"/>
                </a:cxn>
                <a:cxn ang="0">
                  <a:pos x="784" y="92"/>
                </a:cxn>
                <a:cxn ang="0">
                  <a:pos x="776" y="72"/>
                </a:cxn>
                <a:cxn ang="0">
                  <a:pos x="765" y="54"/>
                </a:cxn>
                <a:cxn ang="0">
                  <a:pos x="757" y="46"/>
                </a:cxn>
                <a:cxn ang="0">
                  <a:pos x="724" y="22"/>
                </a:cxn>
                <a:cxn ang="0">
                  <a:pos x="683" y="8"/>
                </a:cxn>
                <a:cxn ang="0">
                  <a:pos x="637" y="2"/>
                </a:cxn>
                <a:cxn ang="0">
                  <a:pos x="586" y="0"/>
                </a:cxn>
                <a:cxn ang="0">
                  <a:pos x="529" y="2"/>
                </a:cxn>
                <a:cxn ang="0">
                  <a:pos x="413" y="5"/>
                </a:cxn>
                <a:cxn ang="0">
                  <a:pos x="364" y="5"/>
                </a:cxn>
                <a:cxn ang="0">
                  <a:pos x="372" y="167"/>
                </a:cxn>
                <a:cxn ang="0">
                  <a:pos x="373" y="313"/>
                </a:cxn>
                <a:cxn ang="0">
                  <a:pos x="311" y="242"/>
                </a:cxn>
                <a:cxn ang="0">
                  <a:pos x="187" y="86"/>
                </a:cxn>
                <a:cxn ang="0">
                  <a:pos x="0" y="5"/>
                </a:cxn>
                <a:cxn ang="0">
                  <a:pos x="7" y="126"/>
                </a:cxn>
                <a:cxn ang="0">
                  <a:pos x="10" y="251"/>
                </a:cxn>
                <a:cxn ang="0">
                  <a:pos x="8" y="315"/>
                </a:cxn>
                <a:cxn ang="0">
                  <a:pos x="0" y="497"/>
                </a:cxn>
                <a:cxn ang="0">
                  <a:pos x="107" y="497"/>
                </a:cxn>
                <a:cxn ang="0">
                  <a:pos x="97" y="319"/>
                </a:cxn>
                <a:cxn ang="0">
                  <a:pos x="95" y="165"/>
                </a:cxn>
                <a:cxn ang="0">
                  <a:pos x="162" y="242"/>
                </a:cxn>
                <a:cxn ang="0">
                  <a:pos x="299" y="410"/>
                </a:cxn>
                <a:cxn ang="0">
                  <a:pos x="362" y="497"/>
                </a:cxn>
                <a:cxn ang="0">
                  <a:pos x="473" y="497"/>
                </a:cxn>
                <a:cxn ang="0">
                  <a:pos x="467" y="315"/>
                </a:cxn>
                <a:cxn ang="0">
                  <a:pos x="465" y="251"/>
                </a:cxn>
                <a:cxn ang="0">
                  <a:pos x="468" y="68"/>
                </a:cxn>
                <a:cxn ang="0">
                  <a:pos x="502" y="67"/>
                </a:cxn>
                <a:cxn ang="0">
                  <a:pos x="543" y="67"/>
                </a:cxn>
                <a:cxn ang="0">
                  <a:pos x="591" y="72"/>
                </a:cxn>
                <a:cxn ang="0">
                  <a:pos x="618" y="84"/>
                </a:cxn>
                <a:cxn ang="0">
                  <a:pos x="630" y="94"/>
                </a:cxn>
                <a:cxn ang="0">
                  <a:pos x="643" y="113"/>
                </a:cxn>
                <a:cxn ang="0">
                  <a:pos x="649" y="145"/>
                </a:cxn>
                <a:cxn ang="0">
                  <a:pos x="648" y="154"/>
                </a:cxn>
                <a:cxn ang="0">
                  <a:pos x="643" y="175"/>
                </a:cxn>
                <a:cxn ang="0">
                  <a:pos x="634" y="192"/>
                </a:cxn>
                <a:cxn ang="0">
                  <a:pos x="618" y="208"/>
                </a:cxn>
                <a:cxn ang="0">
                  <a:pos x="589" y="227"/>
                </a:cxn>
                <a:cxn ang="0">
                  <a:pos x="542" y="245"/>
                </a:cxn>
                <a:cxn ang="0">
                  <a:pos x="515" y="253"/>
                </a:cxn>
                <a:cxn ang="0">
                  <a:pos x="603" y="370"/>
                </a:cxn>
                <a:cxn ang="0">
                  <a:pos x="689" y="497"/>
                </a:cxn>
                <a:cxn ang="0">
                  <a:pos x="843" y="497"/>
                </a:cxn>
                <a:cxn ang="0">
                  <a:pos x="707" y="318"/>
                </a:cxn>
                <a:cxn ang="0">
                  <a:pos x="670" y="265"/>
                </a:cxn>
              </a:cxnLst>
              <a:rect l="0" t="0" r="r" b="b"/>
              <a:pathLst>
                <a:path w="843" h="497">
                  <a:moveTo>
                    <a:pt x="670" y="265"/>
                  </a:moveTo>
                  <a:lnTo>
                    <a:pt x="670" y="265"/>
                  </a:lnTo>
                  <a:lnTo>
                    <a:pt x="697" y="254"/>
                  </a:lnTo>
                  <a:lnTo>
                    <a:pt x="719" y="240"/>
                  </a:lnTo>
                  <a:lnTo>
                    <a:pt x="740" y="226"/>
                  </a:lnTo>
                  <a:lnTo>
                    <a:pt x="757" y="208"/>
                  </a:lnTo>
                  <a:lnTo>
                    <a:pt x="770" y="189"/>
                  </a:lnTo>
                  <a:lnTo>
                    <a:pt x="780" y="168"/>
                  </a:lnTo>
                  <a:lnTo>
                    <a:pt x="784" y="159"/>
                  </a:lnTo>
                  <a:lnTo>
                    <a:pt x="786" y="148"/>
                  </a:lnTo>
                  <a:lnTo>
                    <a:pt x="788" y="138"/>
                  </a:lnTo>
                  <a:lnTo>
                    <a:pt x="788" y="127"/>
                  </a:lnTo>
                  <a:lnTo>
                    <a:pt x="788" y="127"/>
                  </a:lnTo>
                  <a:lnTo>
                    <a:pt x="788" y="115"/>
                  </a:lnTo>
                  <a:lnTo>
                    <a:pt x="786" y="103"/>
                  </a:lnTo>
                  <a:lnTo>
                    <a:pt x="784" y="92"/>
                  </a:lnTo>
                  <a:lnTo>
                    <a:pt x="781" y="81"/>
                  </a:lnTo>
                  <a:lnTo>
                    <a:pt x="776" y="72"/>
                  </a:lnTo>
                  <a:lnTo>
                    <a:pt x="770" y="62"/>
                  </a:lnTo>
                  <a:lnTo>
                    <a:pt x="765" y="54"/>
                  </a:lnTo>
                  <a:lnTo>
                    <a:pt x="757" y="46"/>
                  </a:lnTo>
                  <a:lnTo>
                    <a:pt x="757" y="46"/>
                  </a:lnTo>
                  <a:lnTo>
                    <a:pt x="742" y="32"/>
                  </a:lnTo>
                  <a:lnTo>
                    <a:pt x="724" y="22"/>
                  </a:lnTo>
                  <a:lnTo>
                    <a:pt x="705" y="14"/>
                  </a:lnTo>
                  <a:lnTo>
                    <a:pt x="683" y="8"/>
                  </a:lnTo>
                  <a:lnTo>
                    <a:pt x="661" y="5"/>
                  </a:lnTo>
                  <a:lnTo>
                    <a:pt x="637" y="2"/>
                  </a:lnTo>
                  <a:lnTo>
                    <a:pt x="611" y="2"/>
                  </a:lnTo>
                  <a:lnTo>
                    <a:pt x="586" y="0"/>
                  </a:lnTo>
                  <a:lnTo>
                    <a:pt x="586" y="0"/>
                  </a:lnTo>
                  <a:lnTo>
                    <a:pt x="529" y="2"/>
                  </a:lnTo>
                  <a:lnTo>
                    <a:pt x="470" y="3"/>
                  </a:lnTo>
                  <a:lnTo>
                    <a:pt x="413" y="5"/>
                  </a:lnTo>
                  <a:lnTo>
                    <a:pt x="364" y="5"/>
                  </a:lnTo>
                  <a:lnTo>
                    <a:pt x="364" y="5"/>
                  </a:lnTo>
                  <a:lnTo>
                    <a:pt x="368" y="86"/>
                  </a:lnTo>
                  <a:lnTo>
                    <a:pt x="372" y="167"/>
                  </a:lnTo>
                  <a:lnTo>
                    <a:pt x="373" y="243"/>
                  </a:lnTo>
                  <a:lnTo>
                    <a:pt x="373" y="313"/>
                  </a:lnTo>
                  <a:lnTo>
                    <a:pt x="373" y="313"/>
                  </a:lnTo>
                  <a:lnTo>
                    <a:pt x="311" y="242"/>
                  </a:lnTo>
                  <a:lnTo>
                    <a:pt x="249" y="165"/>
                  </a:lnTo>
                  <a:lnTo>
                    <a:pt x="187" y="86"/>
                  </a:lnTo>
                  <a:lnTo>
                    <a:pt x="129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7" y="126"/>
                  </a:lnTo>
                  <a:lnTo>
                    <a:pt x="8" y="188"/>
                  </a:lnTo>
                  <a:lnTo>
                    <a:pt x="10" y="251"/>
                  </a:lnTo>
                  <a:lnTo>
                    <a:pt x="10" y="251"/>
                  </a:lnTo>
                  <a:lnTo>
                    <a:pt x="8" y="315"/>
                  </a:lnTo>
                  <a:lnTo>
                    <a:pt x="7" y="377"/>
                  </a:lnTo>
                  <a:lnTo>
                    <a:pt x="0" y="497"/>
                  </a:lnTo>
                  <a:lnTo>
                    <a:pt x="107" y="497"/>
                  </a:lnTo>
                  <a:lnTo>
                    <a:pt x="107" y="497"/>
                  </a:lnTo>
                  <a:lnTo>
                    <a:pt x="100" y="408"/>
                  </a:lnTo>
                  <a:lnTo>
                    <a:pt x="97" y="319"/>
                  </a:lnTo>
                  <a:lnTo>
                    <a:pt x="95" y="238"/>
                  </a:lnTo>
                  <a:lnTo>
                    <a:pt x="95" y="165"/>
                  </a:lnTo>
                  <a:lnTo>
                    <a:pt x="95" y="165"/>
                  </a:lnTo>
                  <a:lnTo>
                    <a:pt x="162" y="242"/>
                  </a:lnTo>
                  <a:lnTo>
                    <a:pt x="230" y="324"/>
                  </a:lnTo>
                  <a:lnTo>
                    <a:pt x="299" y="410"/>
                  </a:lnTo>
                  <a:lnTo>
                    <a:pt x="330" y="454"/>
                  </a:lnTo>
                  <a:lnTo>
                    <a:pt x="362" y="497"/>
                  </a:lnTo>
                  <a:lnTo>
                    <a:pt x="473" y="497"/>
                  </a:lnTo>
                  <a:lnTo>
                    <a:pt x="473" y="497"/>
                  </a:lnTo>
                  <a:lnTo>
                    <a:pt x="468" y="377"/>
                  </a:lnTo>
                  <a:lnTo>
                    <a:pt x="467" y="315"/>
                  </a:lnTo>
                  <a:lnTo>
                    <a:pt x="465" y="251"/>
                  </a:lnTo>
                  <a:lnTo>
                    <a:pt x="465" y="251"/>
                  </a:lnTo>
                  <a:lnTo>
                    <a:pt x="465" y="159"/>
                  </a:lnTo>
                  <a:lnTo>
                    <a:pt x="468" y="68"/>
                  </a:lnTo>
                  <a:lnTo>
                    <a:pt x="468" y="68"/>
                  </a:lnTo>
                  <a:lnTo>
                    <a:pt x="502" y="67"/>
                  </a:lnTo>
                  <a:lnTo>
                    <a:pt x="543" y="67"/>
                  </a:lnTo>
                  <a:lnTo>
                    <a:pt x="543" y="67"/>
                  </a:lnTo>
                  <a:lnTo>
                    <a:pt x="568" y="68"/>
                  </a:lnTo>
                  <a:lnTo>
                    <a:pt x="591" y="72"/>
                  </a:lnTo>
                  <a:lnTo>
                    <a:pt x="610" y="80"/>
                  </a:lnTo>
                  <a:lnTo>
                    <a:pt x="618" y="84"/>
                  </a:lnTo>
                  <a:lnTo>
                    <a:pt x="624" y="89"/>
                  </a:lnTo>
                  <a:lnTo>
                    <a:pt x="630" y="94"/>
                  </a:lnTo>
                  <a:lnTo>
                    <a:pt x="635" y="100"/>
                  </a:lnTo>
                  <a:lnTo>
                    <a:pt x="643" y="113"/>
                  </a:lnTo>
                  <a:lnTo>
                    <a:pt x="648" y="127"/>
                  </a:lnTo>
                  <a:lnTo>
                    <a:pt x="649" y="145"/>
                  </a:lnTo>
                  <a:lnTo>
                    <a:pt x="649" y="145"/>
                  </a:lnTo>
                  <a:lnTo>
                    <a:pt x="648" y="154"/>
                  </a:lnTo>
                  <a:lnTo>
                    <a:pt x="646" y="165"/>
                  </a:lnTo>
                  <a:lnTo>
                    <a:pt x="643" y="175"/>
                  </a:lnTo>
                  <a:lnTo>
                    <a:pt x="638" y="184"/>
                  </a:lnTo>
                  <a:lnTo>
                    <a:pt x="634" y="192"/>
                  </a:lnTo>
                  <a:lnTo>
                    <a:pt x="626" y="200"/>
                  </a:lnTo>
                  <a:lnTo>
                    <a:pt x="618" y="208"/>
                  </a:lnTo>
                  <a:lnTo>
                    <a:pt x="610" y="215"/>
                  </a:lnTo>
                  <a:lnTo>
                    <a:pt x="589" y="227"/>
                  </a:lnTo>
                  <a:lnTo>
                    <a:pt x="567" y="237"/>
                  </a:lnTo>
                  <a:lnTo>
                    <a:pt x="542" y="245"/>
                  </a:lnTo>
                  <a:lnTo>
                    <a:pt x="515" y="253"/>
                  </a:lnTo>
                  <a:lnTo>
                    <a:pt x="515" y="253"/>
                  </a:lnTo>
                  <a:lnTo>
                    <a:pt x="557" y="308"/>
                  </a:lnTo>
                  <a:lnTo>
                    <a:pt x="603" y="370"/>
                  </a:lnTo>
                  <a:lnTo>
                    <a:pt x="648" y="435"/>
                  </a:lnTo>
                  <a:lnTo>
                    <a:pt x="689" y="497"/>
                  </a:lnTo>
                  <a:lnTo>
                    <a:pt x="843" y="497"/>
                  </a:lnTo>
                  <a:lnTo>
                    <a:pt x="843" y="497"/>
                  </a:lnTo>
                  <a:lnTo>
                    <a:pt x="748" y="375"/>
                  </a:lnTo>
                  <a:lnTo>
                    <a:pt x="707" y="318"/>
                  </a:lnTo>
                  <a:lnTo>
                    <a:pt x="670" y="265"/>
                  </a:lnTo>
                  <a:lnTo>
                    <a:pt x="670" y="265"/>
                  </a:lnTo>
                  <a:close/>
                </a:path>
              </a:pathLst>
            </a:custGeom>
            <a:solidFill>
              <a:srgbClr val="005BA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4" name="Freeform 292"/>
            <p:cNvSpPr>
              <a:spLocks noChangeAspect="1"/>
            </p:cNvSpPr>
            <p:nvPr userDrawn="1"/>
          </p:nvSpPr>
          <p:spPr bwMode="auto">
            <a:xfrm>
              <a:off x="3967822" y="4507897"/>
              <a:ext cx="518157" cy="692783"/>
            </a:xfrm>
            <a:custGeom>
              <a:avLst/>
              <a:gdLst/>
              <a:ahLst/>
              <a:cxnLst>
                <a:cxn ang="0">
                  <a:pos x="103" y="114"/>
                </a:cxn>
                <a:cxn ang="0">
                  <a:pos x="171" y="114"/>
                </a:cxn>
                <a:cxn ang="0">
                  <a:pos x="171" y="97"/>
                </a:cxn>
                <a:cxn ang="0">
                  <a:pos x="97" y="97"/>
                </a:cxn>
                <a:cxn ang="0">
                  <a:pos x="97" y="54"/>
                </a:cxn>
                <a:cxn ang="0">
                  <a:pos x="159" y="54"/>
                </a:cxn>
                <a:cxn ang="0">
                  <a:pos x="159" y="36"/>
                </a:cxn>
                <a:cxn ang="0">
                  <a:pos x="97" y="36"/>
                </a:cxn>
                <a:cxn ang="0">
                  <a:pos x="97" y="0"/>
                </a:cxn>
                <a:cxn ang="0">
                  <a:pos x="76" y="0"/>
                </a:cxn>
                <a:cxn ang="0">
                  <a:pos x="76" y="36"/>
                </a:cxn>
                <a:cxn ang="0">
                  <a:pos x="14" y="36"/>
                </a:cxn>
                <a:cxn ang="0">
                  <a:pos x="14" y="54"/>
                </a:cxn>
                <a:cxn ang="0">
                  <a:pos x="76" y="54"/>
                </a:cxn>
                <a:cxn ang="0">
                  <a:pos x="76" y="97"/>
                </a:cxn>
                <a:cxn ang="0">
                  <a:pos x="3" y="97"/>
                </a:cxn>
                <a:cxn ang="0">
                  <a:pos x="3" y="114"/>
                </a:cxn>
                <a:cxn ang="0">
                  <a:pos x="70" y="114"/>
                </a:cxn>
                <a:cxn ang="0">
                  <a:pos x="70" y="114"/>
                </a:cxn>
                <a:cxn ang="0">
                  <a:pos x="54" y="135"/>
                </a:cxn>
                <a:cxn ang="0">
                  <a:pos x="38" y="155"/>
                </a:cxn>
                <a:cxn ang="0">
                  <a:pos x="19" y="174"/>
                </a:cxn>
                <a:cxn ang="0">
                  <a:pos x="0" y="192"/>
                </a:cxn>
                <a:cxn ang="0">
                  <a:pos x="11" y="208"/>
                </a:cxn>
                <a:cxn ang="0">
                  <a:pos x="11" y="208"/>
                </a:cxn>
                <a:cxn ang="0">
                  <a:pos x="29" y="192"/>
                </a:cxn>
                <a:cxn ang="0">
                  <a:pos x="46" y="173"/>
                </a:cxn>
                <a:cxn ang="0">
                  <a:pos x="62" y="154"/>
                </a:cxn>
                <a:cxn ang="0">
                  <a:pos x="76" y="133"/>
                </a:cxn>
                <a:cxn ang="0">
                  <a:pos x="76" y="228"/>
                </a:cxn>
                <a:cxn ang="0">
                  <a:pos x="97" y="228"/>
                </a:cxn>
                <a:cxn ang="0">
                  <a:pos x="97" y="133"/>
                </a:cxn>
                <a:cxn ang="0">
                  <a:pos x="97" y="133"/>
                </a:cxn>
                <a:cxn ang="0">
                  <a:pos x="111" y="154"/>
                </a:cxn>
                <a:cxn ang="0">
                  <a:pos x="127" y="173"/>
                </a:cxn>
                <a:cxn ang="0">
                  <a:pos x="144" y="192"/>
                </a:cxn>
                <a:cxn ang="0">
                  <a:pos x="162" y="208"/>
                </a:cxn>
                <a:cxn ang="0">
                  <a:pos x="173" y="192"/>
                </a:cxn>
                <a:cxn ang="0">
                  <a:pos x="173" y="192"/>
                </a:cxn>
                <a:cxn ang="0">
                  <a:pos x="154" y="174"/>
                </a:cxn>
                <a:cxn ang="0">
                  <a:pos x="136" y="155"/>
                </a:cxn>
                <a:cxn ang="0">
                  <a:pos x="119" y="135"/>
                </a:cxn>
                <a:cxn ang="0">
                  <a:pos x="103" y="114"/>
                </a:cxn>
                <a:cxn ang="0">
                  <a:pos x="103" y="114"/>
                </a:cxn>
              </a:cxnLst>
              <a:rect l="0" t="0" r="r" b="b"/>
              <a:pathLst>
                <a:path w="173" h="228">
                  <a:moveTo>
                    <a:pt x="103" y="114"/>
                  </a:moveTo>
                  <a:lnTo>
                    <a:pt x="171" y="114"/>
                  </a:lnTo>
                  <a:lnTo>
                    <a:pt x="171" y="97"/>
                  </a:lnTo>
                  <a:lnTo>
                    <a:pt x="97" y="97"/>
                  </a:lnTo>
                  <a:lnTo>
                    <a:pt x="97" y="54"/>
                  </a:lnTo>
                  <a:lnTo>
                    <a:pt x="159" y="54"/>
                  </a:lnTo>
                  <a:lnTo>
                    <a:pt x="159" y="36"/>
                  </a:lnTo>
                  <a:lnTo>
                    <a:pt x="97" y="36"/>
                  </a:lnTo>
                  <a:lnTo>
                    <a:pt x="97" y="0"/>
                  </a:lnTo>
                  <a:lnTo>
                    <a:pt x="76" y="0"/>
                  </a:lnTo>
                  <a:lnTo>
                    <a:pt x="76" y="36"/>
                  </a:lnTo>
                  <a:lnTo>
                    <a:pt x="14" y="36"/>
                  </a:lnTo>
                  <a:lnTo>
                    <a:pt x="14" y="54"/>
                  </a:lnTo>
                  <a:lnTo>
                    <a:pt x="76" y="54"/>
                  </a:lnTo>
                  <a:lnTo>
                    <a:pt x="76" y="97"/>
                  </a:lnTo>
                  <a:lnTo>
                    <a:pt x="3" y="97"/>
                  </a:lnTo>
                  <a:lnTo>
                    <a:pt x="3" y="114"/>
                  </a:lnTo>
                  <a:lnTo>
                    <a:pt x="70" y="114"/>
                  </a:lnTo>
                  <a:lnTo>
                    <a:pt x="70" y="114"/>
                  </a:lnTo>
                  <a:lnTo>
                    <a:pt x="54" y="135"/>
                  </a:lnTo>
                  <a:lnTo>
                    <a:pt x="38" y="155"/>
                  </a:lnTo>
                  <a:lnTo>
                    <a:pt x="19" y="174"/>
                  </a:lnTo>
                  <a:lnTo>
                    <a:pt x="0" y="192"/>
                  </a:lnTo>
                  <a:lnTo>
                    <a:pt x="11" y="208"/>
                  </a:lnTo>
                  <a:lnTo>
                    <a:pt x="11" y="208"/>
                  </a:lnTo>
                  <a:lnTo>
                    <a:pt x="29" y="192"/>
                  </a:lnTo>
                  <a:lnTo>
                    <a:pt x="46" y="173"/>
                  </a:lnTo>
                  <a:lnTo>
                    <a:pt x="62" y="154"/>
                  </a:lnTo>
                  <a:lnTo>
                    <a:pt x="76" y="133"/>
                  </a:lnTo>
                  <a:lnTo>
                    <a:pt x="76" y="228"/>
                  </a:lnTo>
                  <a:lnTo>
                    <a:pt x="97" y="228"/>
                  </a:lnTo>
                  <a:lnTo>
                    <a:pt x="97" y="133"/>
                  </a:lnTo>
                  <a:lnTo>
                    <a:pt x="97" y="133"/>
                  </a:lnTo>
                  <a:lnTo>
                    <a:pt x="111" y="154"/>
                  </a:lnTo>
                  <a:lnTo>
                    <a:pt x="127" y="173"/>
                  </a:lnTo>
                  <a:lnTo>
                    <a:pt x="144" y="192"/>
                  </a:lnTo>
                  <a:lnTo>
                    <a:pt x="162" y="208"/>
                  </a:lnTo>
                  <a:lnTo>
                    <a:pt x="173" y="192"/>
                  </a:lnTo>
                  <a:lnTo>
                    <a:pt x="173" y="192"/>
                  </a:lnTo>
                  <a:lnTo>
                    <a:pt x="154" y="174"/>
                  </a:lnTo>
                  <a:lnTo>
                    <a:pt x="136" y="155"/>
                  </a:lnTo>
                  <a:lnTo>
                    <a:pt x="119" y="135"/>
                  </a:lnTo>
                  <a:lnTo>
                    <a:pt x="103" y="114"/>
                  </a:lnTo>
                  <a:lnTo>
                    <a:pt x="103" y="1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5" name="Freeform 293"/>
            <p:cNvSpPr>
              <a:spLocks noChangeAspect="1"/>
            </p:cNvSpPr>
            <p:nvPr userDrawn="1"/>
          </p:nvSpPr>
          <p:spPr bwMode="auto">
            <a:xfrm>
              <a:off x="4630581" y="4507897"/>
              <a:ext cx="536232" cy="692783"/>
            </a:xfrm>
            <a:custGeom>
              <a:avLst/>
              <a:gdLst/>
              <a:ahLst/>
              <a:cxnLst>
                <a:cxn ang="0">
                  <a:pos x="108" y="125"/>
                </a:cxn>
                <a:cxn ang="0">
                  <a:pos x="172" y="125"/>
                </a:cxn>
                <a:cxn ang="0">
                  <a:pos x="172" y="108"/>
                </a:cxn>
                <a:cxn ang="0">
                  <a:pos x="143" y="108"/>
                </a:cxn>
                <a:cxn ang="0">
                  <a:pos x="143" y="63"/>
                </a:cxn>
                <a:cxn ang="0">
                  <a:pos x="124" y="63"/>
                </a:cxn>
                <a:cxn ang="0">
                  <a:pos x="124" y="108"/>
                </a:cxn>
                <a:cxn ang="0">
                  <a:pos x="97" y="108"/>
                </a:cxn>
                <a:cxn ang="0">
                  <a:pos x="97" y="46"/>
                </a:cxn>
                <a:cxn ang="0">
                  <a:pos x="164" y="46"/>
                </a:cxn>
                <a:cxn ang="0">
                  <a:pos x="164" y="30"/>
                </a:cxn>
                <a:cxn ang="0">
                  <a:pos x="97" y="30"/>
                </a:cxn>
                <a:cxn ang="0">
                  <a:pos x="97" y="0"/>
                </a:cxn>
                <a:cxn ang="0">
                  <a:pos x="78" y="0"/>
                </a:cxn>
                <a:cxn ang="0">
                  <a:pos x="78" y="30"/>
                </a:cxn>
                <a:cxn ang="0">
                  <a:pos x="12" y="30"/>
                </a:cxn>
                <a:cxn ang="0">
                  <a:pos x="12" y="46"/>
                </a:cxn>
                <a:cxn ang="0">
                  <a:pos x="78" y="46"/>
                </a:cxn>
                <a:cxn ang="0">
                  <a:pos x="78" y="108"/>
                </a:cxn>
                <a:cxn ang="0">
                  <a:pos x="50" y="108"/>
                </a:cxn>
                <a:cxn ang="0">
                  <a:pos x="50" y="63"/>
                </a:cxn>
                <a:cxn ang="0">
                  <a:pos x="32" y="63"/>
                </a:cxn>
                <a:cxn ang="0">
                  <a:pos x="32" y="108"/>
                </a:cxn>
                <a:cxn ang="0">
                  <a:pos x="4" y="108"/>
                </a:cxn>
                <a:cxn ang="0">
                  <a:pos x="4" y="125"/>
                </a:cxn>
                <a:cxn ang="0">
                  <a:pos x="67" y="125"/>
                </a:cxn>
                <a:cxn ang="0">
                  <a:pos x="67" y="125"/>
                </a:cxn>
                <a:cxn ang="0">
                  <a:pos x="51" y="144"/>
                </a:cxn>
                <a:cxn ang="0">
                  <a:pos x="35" y="162"/>
                </a:cxn>
                <a:cxn ang="0">
                  <a:pos x="18" y="179"/>
                </a:cxn>
                <a:cxn ang="0">
                  <a:pos x="0" y="195"/>
                </a:cxn>
                <a:cxn ang="0">
                  <a:pos x="12" y="211"/>
                </a:cxn>
                <a:cxn ang="0">
                  <a:pos x="12" y="211"/>
                </a:cxn>
                <a:cxn ang="0">
                  <a:pos x="29" y="195"/>
                </a:cxn>
                <a:cxn ang="0">
                  <a:pos x="46" y="176"/>
                </a:cxn>
                <a:cxn ang="0">
                  <a:pos x="64" y="157"/>
                </a:cxn>
                <a:cxn ang="0">
                  <a:pos x="78" y="138"/>
                </a:cxn>
                <a:cxn ang="0">
                  <a:pos x="78" y="228"/>
                </a:cxn>
                <a:cxn ang="0">
                  <a:pos x="97" y="228"/>
                </a:cxn>
                <a:cxn ang="0">
                  <a:pos x="97" y="138"/>
                </a:cxn>
                <a:cxn ang="0">
                  <a:pos x="97" y="138"/>
                </a:cxn>
                <a:cxn ang="0">
                  <a:pos x="112" y="157"/>
                </a:cxn>
                <a:cxn ang="0">
                  <a:pos x="129" y="176"/>
                </a:cxn>
                <a:cxn ang="0">
                  <a:pos x="147" y="195"/>
                </a:cxn>
                <a:cxn ang="0">
                  <a:pos x="164" y="211"/>
                </a:cxn>
                <a:cxn ang="0">
                  <a:pos x="175" y="195"/>
                </a:cxn>
                <a:cxn ang="0">
                  <a:pos x="175" y="195"/>
                </a:cxn>
                <a:cxn ang="0">
                  <a:pos x="158" y="179"/>
                </a:cxn>
                <a:cxn ang="0">
                  <a:pos x="140" y="162"/>
                </a:cxn>
                <a:cxn ang="0">
                  <a:pos x="124" y="144"/>
                </a:cxn>
                <a:cxn ang="0">
                  <a:pos x="108" y="125"/>
                </a:cxn>
                <a:cxn ang="0">
                  <a:pos x="108" y="125"/>
                </a:cxn>
              </a:cxnLst>
              <a:rect l="0" t="0" r="r" b="b"/>
              <a:pathLst>
                <a:path w="175" h="228">
                  <a:moveTo>
                    <a:pt x="108" y="125"/>
                  </a:moveTo>
                  <a:lnTo>
                    <a:pt x="172" y="125"/>
                  </a:lnTo>
                  <a:lnTo>
                    <a:pt x="172" y="108"/>
                  </a:lnTo>
                  <a:lnTo>
                    <a:pt x="143" y="108"/>
                  </a:lnTo>
                  <a:lnTo>
                    <a:pt x="143" y="63"/>
                  </a:lnTo>
                  <a:lnTo>
                    <a:pt x="124" y="63"/>
                  </a:lnTo>
                  <a:lnTo>
                    <a:pt x="124" y="108"/>
                  </a:lnTo>
                  <a:lnTo>
                    <a:pt x="97" y="108"/>
                  </a:lnTo>
                  <a:lnTo>
                    <a:pt x="97" y="46"/>
                  </a:lnTo>
                  <a:lnTo>
                    <a:pt x="164" y="46"/>
                  </a:lnTo>
                  <a:lnTo>
                    <a:pt x="164" y="30"/>
                  </a:lnTo>
                  <a:lnTo>
                    <a:pt x="97" y="30"/>
                  </a:lnTo>
                  <a:lnTo>
                    <a:pt x="97" y="0"/>
                  </a:lnTo>
                  <a:lnTo>
                    <a:pt x="78" y="0"/>
                  </a:lnTo>
                  <a:lnTo>
                    <a:pt x="78" y="30"/>
                  </a:lnTo>
                  <a:lnTo>
                    <a:pt x="12" y="30"/>
                  </a:lnTo>
                  <a:lnTo>
                    <a:pt x="12" y="46"/>
                  </a:lnTo>
                  <a:lnTo>
                    <a:pt x="78" y="46"/>
                  </a:lnTo>
                  <a:lnTo>
                    <a:pt x="78" y="108"/>
                  </a:lnTo>
                  <a:lnTo>
                    <a:pt x="50" y="108"/>
                  </a:lnTo>
                  <a:lnTo>
                    <a:pt x="50" y="63"/>
                  </a:lnTo>
                  <a:lnTo>
                    <a:pt x="32" y="63"/>
                  </a:lnTo>
                  <a:lnTo>
                    <a:pt x="32" y="108"/>
                  </a:lnTo>
                  <a:lnTo>
                    <a:pt x="4" y="108"/>
                  </a:lnTo>
                  <a:lnTo>
                    <a:pt x="4" y="125"/>
                  </a:lnTo>
                  <a:lnTo>
                    <a:pt x="67" y="125"/>
                  </a:lnTo>
                  <a:lnTo>
                    <a:pt x="67" y="125"/>
                  </a:lnTo>
                  <a:lnTo>
                    <a:pt x="51" y="144"/>
                  </a:lnTo>
                  <a:lnTo>
                    <a:pt x="35" y="162"/>
                  </a:lnTo>
                  <a:lnTo>
                    <a:pt x="18" y="179"/>
                  </a:lnTo>
                  <a:lnTo>
                    <a:pt x="0" y="195"/>
                  </a:lnTo>
                  <a:lnTo>
                    <a:pt x="12" y="211"/>
                  </a:lnTo>
                  <a:lnTo>
                    <a:pt x="12" y="211"/>
                  </a:lnTo>
                  <a:lnTo>
                    <a:pt x="29" y="195"/>
                  </a:lnTo>
                  <a:lnTo>
                    <a:pt x="46" y="176"/>
                  </a:lnTo>
                  <a:lnTo>
                    <a:pt x="64" y="157"/>
                  </a:lnTo>
                  <a:lnTo>
                    <a:pt x="78" y="138"/>
                  </a:lnTo>
                  <a:lnTo>
                    <a:pt x="78" y="228"/>
                  </a:lnTo>
                  <a:lnTo>
                    <a:pt x="97" y="228"/>
                  </a:lnTo>
                  <a:lnTo>
                    <a:pt x="97" y="138"/>
                  </a:lnTo>
                  <a:lnTo>
                    <a:pt x="97" y="138"/>
                  </a:lnTo>
                  <a:lnTo>
                    <a:pt x="112" y="157"/>
                  </a:lnTo>
                  <a:lnTo>
                    <a:pt x="129" y="176"/>
                  </a:lnTo>
                  <a:lnTo>
                    <a:pt x="147" y="195"/>
                  </a:lnTo>
                  <a:lnTo>
                    <a:pt x="164" y="211"/>
                  </a:lnTo>
                  <a:lnTo>
                    <a:pt x="175" y="195"/>
                  </a:lnTo>
                  <a:lnTo>
                    <a:pt x="175" y="195"/>
                  </a:lnTo>
                  <a:lnTo>
                    <a:pt x="158" y="179"/>
                  </a:lnTo>
                  <a:lnTo>
                    <a:pt x="140" y="162"/>
                  </a:lnTo>
                  <a:lnTo>
                    <a:pt x="124" y="144"/>
                  </a:lnTo>
                  <a:lnTo>
                    <a:pt x="108" y="125"/>
                  </a:lnTo>
                  <a:lnTo>
                    <a:pt x="108" y="12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6" name="Rectangle 294"/>
            <p:cNvSpPr>
              <a:spLocks noChangeAspect="1" noChangeArrowheads="1"/>
            </p:cNvSpPr>
            <p:nvPr userDrawn="1"/>
          </p:nvSpPr>
          <p:spPr bwMode="auto">
            <a:xfrm>
              <a:off x="5636769" y="4580187"/>
              <a:ext cx="66276" cy="40964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7" name="Freeform 295"/>
            <p:cNvSpPr>
              <a:spLocks noChangeAspect="1"/>
            </p:cNvSpPr>
            <p:nvPr userDrawn="1"/>
          </p:nvSpPr>
          <p:spPr bwMode="auto">
            <a:xfrm>
              <a:off x="5293340" y="4531993"/>
              <a:ext cx="313304" cy="198799"/>
            </a:xfrm>
            <a:custGeom>
              <a:avLst/>
              <a:gdLst/>
              <a:ahLst/>
              <a:cxnLst>
                <a:cxn ang="0">
                  <a:pos x="70" y="8"/>
                </a:cxn>
                <a:cxn ang="0">
                  <a:pos x="70" y="8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57" y="0"/>
                </a:cxn>
                <a:cxn ang="0">
                  <a:pos x="57" y="0"/>
                </a:cxn>
                <a:cxn ang="0">
                  <a:pos x="54" y="0"/>
                </a:cxn>
                <a:cxn ang="0">
                  <a:pos x="49" y="3"/>
                </a:cxn>
                <a:cxn ang="0">
                  <a:pos x="44" y="8"/>
                </a:cxn>
                <a:cxn ang="0">
                  <a:pos x="44" y="8"/>
                </a:cxn>
                <a:cxn ang="0">
                  <a:pos x="24" y="30"/>
                </a:cxn>
                <a:cxn ang="0">
                  <a:pos x="0" y="51"/>
                </a:cxn>
                <a:cxn ang="0">
                  <a:pos x="9" y="67"/>
                </a:cxn>
                <a:cxn ang="0">
                  <a:pos x="9" y="67"/>
                </a:cxn>
                <a:cxn ang="0">
                  <a:pos x="35" y="43"/>
                </a:cxn>
                <a:cxn ang="0">
                  <a:pos x="57" y="17"/>
                </a:cxn>
                <a:cxn ang="0">
                  <a:pos x="57" y="17"/>
                </a:cxn>
                <a:cxn ang="0">
                  <a:pos x="74" y="35"/>
                </a:cxn>
                <a:cxn ang="0">
                  <a:pos x="97" y="56"/>
                </a:cxn>
                <a:cxn ang="0">
                  <a:pos x="106" y="41"/>
                </a:cxn>
                <a:cxn ang="0">
                  <a:pos x="106" y="41"/>
                </a:cxn>
                <a:cxn ang="0">
                  <a:pos x="89" y="25"/>
                </a:cxn>
                <a:cxn ang="0">
                  <a:pos x="70" y="8"/>
                </a:cxn>
                <a:cxn ang="0">
                  <a:pos x="70" y="8"/>
                </a:cxn>
              </a:cxnLst>
              <a:rect l="0" t="0" r="r" b="b"/>
              <a:pathLst>
                <a:path w="106" h="67">
                  <a:moveTo>
                    <a:pt x="70" y="8"/>
                  </a:moveTo>
                  <a:lnTo>
                    <a:pt x="70" y="8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57" y="0"/>
                  </a:lnTo>
                  <a:lnTo>
                    <a:pt x="57" y="0"/>
                  </a:lnTo>
                  <a:lnTo>
                    <a:pt x="54" y="0"/>
                  </a:lnTo>
                  <a:lnTo>
                    <a:pt x="49" y="3"/>
                  </a:lnTo>
                  <a:lnTo>
                    <a:pt x="44" y="8"/>
                  </a:lnTo>
                  <a:lnTo>
                    <a:pt x="44" y="8"/>
                  </a:lnTo>
                  <a:lnTo>
                    <a:pt x="24" y="30"/>
                  </a:lnTo>
                  <a:lnTo>
                    <a:pt x="0" y="51"/>
                  </a:lnTo>
                  <a:lnTo>
                    <a:pt x="9" y="67"/>
                  </a:lnTo>
                  <a:lnTo>
                    <a:pt x="9" y="67"/>
                  </a:lnTo>
                  <a:lnTo>
                    <a:pt x="35" y="43"/>
                  </a:lnTo>
                  <a:lnTo>
                    <a:pt x="57" y="17"/>
                  </a:lnTo>
                  <a:lnTo>
                    <a:pt x="57" y="17"/>
                  </a:lnTo>
                  <a:lnTo>
                    <a:pt x="74" y="35"/>
                  </a:lnTo>
                  <a:lnTo>
                    <a:pt x="97" y="56"/>
                  </a:lnTo>
                  <a:lnTo>
                    <a:pt x="106" y="41"/>
                  </a:lnTo>
                  <a:lnTo>
                    <a:pt x="106" y="41"/>
                  </a:lnTo>
                  <a:lnTo>
                    <a:pt x="89" y="25"/>
                  </a:lnTo>
                  <a:lnTo>
                    <a:pt x="70" y="8"/>
                  </a:lnTo>
                  <a:lnTo>
                    <a:pt x="70" y="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8" name="Freeform 296"/>
            <p:cNvSpPr>
              <a:spLocks noChangeAspect="1"/>
            </p:cNvSpPr>
            <p:nvPr userDrawn="1"/>
          </p:nvSpPr>
          <p:spPr bwMode="auto">
            <a:xfrm>
              <a:off x="5684970" y="4538018"/>
              <a:ext cx="132552" cy="632541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23" y="189"/>
                </a:cxn>
                <a:cxn ang="0">
                  <a:pos x="23" y="189"/>
                </a:cxn>
                <a:cxn ang="0">
                  <a:pos x="21" y="194"/>
                </a:cxn>
                <a:cxn ang="0">
                  <a:pos x="19" y="196"/>
                </a:cxn>
                <a:cxn ang="0">
                  <a:pos x="16" y="196"/>
                </a:cxn>
                <a:cxn ang="0">
                  <a:pos x="0" y="196"/>
                </a:cxn>
                <a:cxn ang="0">
                  <a:pos x="0" y="213"/>
                </a:cxn>
                <a:cxn ang="0">
                  <a:pos x="23" y="213"/>
                </a:cxn>
                <a:cxn ang="0">
                  <a:pos x="23" y="213"/>
                </a:cxn>
                <a:cxn ang="0">
                  <a:pos x="30" y="213"/>
                </a:cxn>
                <a:cxn ang="0">
                  <a:pos x="37" y="208"/>
                </a:cxn>
                <a:cxn ang="0">
                  <a:pos x="40" y="202"/>
                </a:cxn>
                <a:cxn ang="0">
                  <a:pos x="42" y="194"/>
                </a:cxn>
                <a:cxn ang="0">
                  <a:pos x="42" y="0"/>
                </a:cxn>
                <a:cxn ang="0">
                  <a:pos x="23" y="0"/>
                </a:cxn>
              </a:cxnLst>
              <a:rect l="0" t="0" r="r" b="b"/>
              <a:pathLst>
                <a:path w="42" h="213">
                  <a:moveTo>
                    <a:pt x="23" y="0"/>
                  </a:moveTo>
                  <a:lnTo>
                    <a:pt x="23" y="189"/>
                  </a:lnTo>
                  <a:lnTo>
                    <a:pt x="23" y="189"/>
                  </a:lnTo>
                  <a:lnTo>
                    <a:pt x="21" y="194"/>
                  </a:lnTo>
                  <a:lnTo>
                    <a:pt x="19" y="196"/>
                  </a:lnTo>
                  <a:lnTo>
                    <a:pt x="16" y="196"/>
                  </a:lnTo>
                  <a:lnTo>
                    <a:pt x="0" y="196"/>
                  </a:lnTo>
                  <a:lnTo>
                    <a:pt x="0" y="213"/>
                  </a:lnTo>
                  <a:lnTo>
                    <a:pt x="23" y="213"/>
                  </a:lnTo>
                  <a:lnTo>
                    <a:pt x="23" y="213"/>
                  </a:lnTo>
                  <a:lnTo>
                    <a:pt x="30" y="213"/>
                  </a:lnTo>
                  <a:lnTo>
                    <a:pt x="37" y="208"/>
                  </a:lnTo>
                  <a:lnTo>
                    <a:pt x="40" y="202"/>
                  </a:lnTo>
                  <a:lnTo>
                    <a:pt x="42" y="194"/>
                  </a:lnTo>
                  <a:lnTo>
                    <a:pt x="42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9" name="Freeform 297"/>
            <p:cNvSpPr>
              <a:spLocks noChangeAspect="1" noEditPoints="1"/>
            </p:cNvSpPr>
            <p:nvPr userDrawn="1"/>
          </p:nvSpPr>
          <p:spPr bwMode="auto">
            <a:xfrm>
              <a:off x="5293340" y="4646453"/>
              <a:ext cx="313304" cy="518081"/>
            </a:xfrm>
            <a:custGeom>
              <a:avLst/>
              <a:gdLst/>
              <a:ahLst/>
              <a:cxnLst>
                <a:cxn ang="0">
                  <a:pos x="40" y="114"/>
                </a:cxn>
                <a:cxn ang="0">
                  <a:pos x="35" y="116"/>
                </a:cxn>
                <a:cxn ang="0">
                  <a:pos x="30" y="117"/>
                </a:cxn>
                <a:cxn ang="0">
                  <a:pos x="84" y="100"/>
                </a:cxn>
                <a:cxn ang="0">
                  <a:pos x="89" y="100"/>
                </a:cxn>
                <a:cxn ang="0">
                  <a:pos x="96" y="92"/>
                </a:cxn>
                <a:cxn ang="0">
                  <a:pos x="97" y="38"/>
                </a:cxn>
                <a:cxn ang="0">
                  <a:pos x="96" y="31"/>
                </a:cxn>
                <a:cxn ang="0">
                  <a:pos x="89" y="25"/>
                </a:cxn>
                <a:cxn ang="0">
                  <a:pos x="65" y="24"/>
                </a:cxn>
                <a:cxn ang="0">
                  <a:pos x="48" y="0"/>
                </a:cxn>
                <a:cxn ang="0">
                  <a:pos x="27" y="24"/>
                </a:cxn>
                <a:cxn ang="0">
                  <a:pos x="23" y="25"/>
                </a:cxn>
                <a:cxn ang="0">
                  <a:pos x="16" y="31"/>
                </a:cxn>
                <a:cxn ang="0">
                  <a:pos x="15" y="79"/>
                </a:cxn>
                <a:cxn ang="0">
                  <a:pos x="15" y="105"/>
                </a:cxn>
                <a:cxn ang="0">
                  <a:pos x="7" y="143"/>
                </a:cxn>
                <a:cxn ang="0">
                  <a:pos x="15" y="170"/>
                </a:cxn>
                <a:cxn ang="0">
                  <a:pos x="21" y="154"/>
                </a:cxn>
                <a:cxn ang="0">
                  <a:pos x="27" y="160"/>
                </a:cxn>
                <a:cxn ang="0">
                  <a:pos x="27" y="166"/>
                </a:cxn>
                <a:cxn ang="0">
                  <a:pos x="34" y="173"/>
                </a:cxn>
                <a:cxn ang="0">
                  <a:pos x="88" y="173"/>
                </a:cxn>
                <a:cxn ang="0">
                  <a:pos x="94" y="173"/>
                </a:cxn>
                <a:cxn ang="0">
                  <a:pos x="100" y="166"/>
                </a:cxn>
                <a:cxn ang="0">
                  <a:pos x="102" y="128"/>
                </a:cxn>
                <a:cxn ang="0">
                  <a:pos x="100" y="122"/>
                </a:cxn>
                <a:cxn ang="0">
                  <a:pos x="94" y="116"/>
                </a:cxn>
                <a:cxn ang="0">
                  <a:pos x="88" y="114"/>
                </a:cxn>
                <a:cxn ang="0">
                  <a:pos x="32" y="85"/>
                </a:cxn>
                <a:cxn ang="0">
                  <a:pos x="78" y="68"/>
                </a:cxn>
                <a:cxn ang="0">
                  <a:pos x="78" y="81"/>
                </a:cxn>
                <a:cxn ang="0">
                  <a:pos x="75" y="85"/>
                </a:cxn>
                <a:cxn ang="0">
                  <a:pos x="37" y="38"/>
                </a:cxn>
                <a:cxn ang="0">
                  <a:pos x="75" y="38"/>
                </a:cxn>
                <a:cxn ang="0">
                  <a:pos x="78" y="43"/>
                </a:cxn>
                <a:cxn ang="0">
                  <a:pos x="32" y="54"/>
                </a:cxn>
                <a:cxn ang="0">
                  <a:pos x="32" y="43"/>
                </a:cxn>
                <a:cxn ang="0">
                  <a:pos x="37" y="38"/>
                </a:cxn>
                <a:cxn ang="0">
                  <a:pos x="83" y="154"/>
                </a:cxn>
                <a:cxn ang="0">
                  <a:pos x="83" y="157"/>
                </a:cxn>
                <a:cxn ang="0">
                  <a:pos x="48" y="157"/>
                </a:cxn>
                <a:cxn ang="0">
                  <a:pos x="45" y="157"/>
                </a:cxn>
                <a:cxn ang="0">
                  <a:pos x="45" y="133"/>
                </a:cxn>
                <a:cxn ang="0">
                  <a:pos x="45" y="130"/>
                </a:cxn>
                <a:cxn ang="0">
                  <a:pos x="80" y="128"/>
                </a:cxn>
                <a:cxn ang="0">
                  <a:pos x="83" y="130"/>
                </a:cxn>
                <a:cxn ang="0">
                  <a:pos x="83" y="154"/>
                </a:cxn>
              </a:cxnLst>
              <a:rect l="0" t="0" r="r" b="b"/>
              <a:pathLst>
                <a:path w="102" h="173">
                  <a:moveTo>
                    <a:pt x="88" y="114"/>
                  </a:moveTo>
                  <a:lnTo>
                    <a:pt x="40" y="114"/>
                  </a:lnTo>
                  <a:lnTo>
                    <a:pt x="40" y="114"/>
                  </a:lnTo>
                  <a:lnTo>
                    <a:pt x="35" y="116"/>
                  </a:lnTo>
                  <a:lnTo>
                    <a:pt x="30" y="117"/>
                  </a:lnTo>
                  <a:lnTo>
                    <a:pt x="30" y="117"/>
                  </a:lnTo>
                  <a:lnTo>
                    <a:pt x="32" y="100"/>
                  </a:lnTo>
                  <a:lnTo>
                    <a:pt x="84" y="100"/>
                  </a:lnTo>
                  <a:lnTo>
                    <a:pt x="84" y="100"/>
                  </a:lnTo>
                  <a:lnTo>
                    <a:pt x="89" y="100"/>
                  </a:lnTo>
                  <a:lnTo>
                    <a:pt x="94" y="97"/>
                  </a:lnTo>
                  <a:lnTo>
                    <a:pt x="96" y="92"/>
                  </a:lnTo>
                  <a:lnTo>
                    <a:pt x="97" y="87"/>
                  </a:lnTo>
                  <a:lnTo>
                    <a:pt x="97" y="38"/>
                  </a:lnTo>
                  <a:lnTo>
                    <a:pt x="97" y="38"/>
                  </a:lnTo>
                  <a:lnTo>
                    <a:pt x="96" y="31"/>
                  </a:lnTo>
                  <a:lnTo>
                    <a:pt x="94" y="27"/>
                  </a:lnTo>
                  <a:lnTo>
                    <a:pt x="89" y="25"/>
                  </a:lnTo>
                  <a:lnTo>
                    <a:pt x="84" y="24"/>
                  </a:lnTo>
                  <a:lnTo>
                    <a:pt x="65" y="24"/>
                  </a:lnTo>
                  <a:lnTo>
                    <a:pt x="65" y="0"/>
                  </a:lnTo>
                  <a:lnTo>
                    <a:pt x="48" y="0"/>
                  </a:lnTo>
                  <a:lnTo>
                    <a:pt x="48" y="24"/>
                  </a:lnTo>
                  <a:lnTo>
                    <a:pt x="27" y="24"/>
                  </a:lnTo>
                  <a:lnTo>
                    <a:pt x="27" y="24"/>
                  </a:lnTo>
                  <a:lnTo>
                    <a:pt x="23" y="25"/>
                  </a:lnTo>
                  <a:lnTo>
                    <a:pt x="18" y="27"/>
                  </a:lnTo>
                  <a:lnTo>
                    <a:pt x="16" y="31"/>
                  </a:lnTo>
                  <a:lnTo>
                    <a:pt x="15" y="38"/>
                  </a:lnTo>
                  <a:lnTo>
                    <a:pt x="15" y="79"/>
                  </a:lnTo>
                  <a:lnTo>
                    <a:pt x="15" y="79"/>
                  </a:lnTo>
                  <a:lnTo>
                    <a:pt x="15" y="105"/>
                  </a:lnTo>
                  <a:lnTo>
                    <a:pt x="11" y="125"/>
                  </a:lnTo>
                  <a:lnTo>
                    <a:pt x="7" y="143"/>
                  </a:lnTo>
                  <a:lnTo>
                    <a:pt x="0" y="160"/>
                  </a:lnTo>
                  <a:lnTo>
                    <a:pt x="15" y="170"/>
                  </a:lnTo>
                  <a:lnTo>
                    <a:pt x="15" y="170"/>
                  </a:lnTo>
                  <a:lnTo>
                    <a:pt x="21" y="154"/>
                  </a:lnTo>
                  <a:lnTo>
                    <a:pt x="27" y="138"/>
                  </a:lnTo>
                  <a:lnTo>
                    <a:pt x="27" y="160"/>
                  </a:lnTo>
                  <a:lnTo>
                    <a:pt x="27" y="160"/>
                  </a:lnTo>
                  <a:lnTo>
                    <a:pt x="27" y="166"/>
                  </a:lnTo>
                  <a:lnTo>
                    <a:pt x="30" y="170"/>
                  </a:lnTo>
                  <a:lnTo>
                    <a:pt x="34" y="173"/>
                  </a:lnTo>
                  <a:lnTo>
                    <a:pt x="40" y="173"/>
                  </a:lnTo>
                  <a:lnTo>
                    <a:pt x="88" y="173"/>
                  </a:lnTo>
                  <a:lnTo>
                    <a:pt x="88" y="173"/>
                  </a:lnTo>
                  <a:lnTo>
                    <a:pt x="94" y="173"/>
                  </a:lnTo>
                  <a:lnTo>
                    <a:pt x="97" y="170"/>
                  </a:lnTo>
                  <a:lnTo>
                    <a:pt x="100" y="166"/>
                  </a:lnTo>
                  <a:lnTo>
                    <a:pt x="102" y="160"/>
                  </a:lnTo>
                  <a:lnTo>
                    <a:pt x="102" y="128"/>
                  </a:lnTo>
                  <a:lnTo>
                    <a:pt x="102" y="128"/>
                  </a:lnTo>
                  <a:lnTo>
                    <a:pt x="100" y="122"/>
                  </a:lnTo>
                  <a:lnTo>
                    <a:pt x="97" y="117"/>
                  </a:lnTo>
                  <a:lnTo>
                    <a:pt x="94" y="116"/>
                  </a:lnTo>
                  <a:lnTo>
                    <a:pt x="88" y="114"/>
                  </a:lnTo>
                  <a:lnTo>
                    <a:pt x="88" y="114"/>
                  </a:lnTo>
                  <a:close/>
                  <a:moveTo>
                    <a:pt x="75" y="85"/>
                  </a:moveTo>
                  <a:lnTo>
                    <a:pt x="32" y="85"/>
                  </a:lnTo>
                  <a:lnTo>
                    <a:pt x="32" y="68"/>
                  </a:lnTo>
                  <a:lnTo>
                    <a:pt x="78" y="68"/>
                  </a:lnTo>
                  <a:lnTo>
                    <a:pt x="78" y="81"/>
                  </a:lnTo>
                  <a:lnTo>
                    <a:pt x="78" y="81"/>
                  </a:lnTo>
                  <a:lnTo>
                    <a:pt x="78" y="84"/>
                  </a:lnTo>
                  <a:lnTo>
                    <a:pt x="75" y="85"/>
                  </a:lnTo>
                  <a:lnTo>
                    <a:pt x="75" y="85"/>
                  </a:lnTo>
                  <a:close/>
                  <a:moveTo>
                    <a:pt x="37" y="38"/>
                  </a:moveTo>
                  <a:lnTo>
                    <a:pt x="75" y="38"/>
                  </a:lnTo>
                  <a:lnTo>
                    <a:pt x="75" y="38"/>
                  </a:lnTo>
                  <a:lnTo>
                    <a:pt x="78" y="39"/>
                  </a:lnTo>
                  <a:lnTo>
                    <a:pt x="78" y="43"/>
                  </a:lnTo>
                  <a:lnTo>
                    <a:pt x="78" y="54"/>
                  </a:lnTo>
                  <a:lnTo>
                    <a:pt x="32" y="54"/>
                  </a:lnTo>
                  <a:lnTo>
                    <a:pt x="32" y="43"/>
                  </a:lnTo>
                  <a:lnTo>
                    <a:pt x="32" y="43"/>
                  </a:lnTo>
                  <a:lnTo>
                    <a:pt x="34" y="39"/>
                  </a:lnTo>
                  <a:lnTo>
                    <a:pt x="37" y="38"/>
                  </a:lnTo>
                  <a:lnTo>
                    <a:pt x="37" y="38"/>
                  </a:lnTo>
                  <a:close/>
                  <a:moveTo>
                    <a:pt x="83" y="154"/>
                  </a:moveTo>
                  <a:lnTo>
                    <a:pt x="83" y="154"/>
                  </a:lnTo>
                  <a:lnTo>
                    <a:pt x="83" y="157"/>
                  </a:lnTo>
                  <a:lnTo>
                    <a:pt x="80" y="157"/>
                  </a:lnTo>
                  <a:lnTo>
                    <a:pt x="48" y="157"/>
                  </a:lnTo>
                  <a:lnTo>
                    <a:pt x="48" y="157"/>
                  </a:lnTo>
                  <a:lnTo>
                    <a:pt x="45" y="157"/>
                  </a:lnTo>
                  <a:lnTo>
                    <a:pt x="45" y="154"/>
                  </a:lnTo>
                  <a:lnTo>
                    <a:pt x="45" y="133"/>
                  </a:lnTo>
                  <a:lnTo>
                    <a:pt x="45" y="133"/>
                  </a:lnTo>
                  <a:lnTo>
                    <a:pt x="45" y="130"/>
                  </a:lnTo>
                  <a:lnTo>
                    <a:pt x="48" y="128"/>
                  </a:lnTo>
                  <a:lnTo>
                    <a:pt x="80" y="128"/>
                  </a:lnTo>
                  <a:lnTo>
                    <a:pt x="80" y="128"/>
                  </a:lnTo>
                  <a:lnTo>
                    <a:pt x="83" y="130"/>
                  </a:lnTo>
                  <a:lnTo>
                    <a:pt x="83" y="133"/>
                  </a:lnTo>
                  <a:lnTo>
                    <a:pt x="83" y="1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80" name="Freeform 298"/>
            <p:cNvSpPr>
              <a:spLocks noChangeAspect="1" noEditPoints="1"/>
            </p:cNvSpPr>
            <p:nvPr userDrawn="1"/>
          </p:nvSpPr>
          <p:spPr bwMode="auto">
            <a:xfrm>
              <a:off x="5956098" y="4538018"/>
              <a:ext cx="530207" cy="644589"/>
            </a:xfrm>
            <a:custGeom>
              <a:avLst/>
              <a:gdLst/>
              <a:ahLst/>
              <a:cxnLst>
                <a:cxn ang="0">
                  <a:pos x="155" y="184"/>
                </a:cxn>
                <a:cxn ang="0">
                  <a:pos x="152" y="192"/>
                </a:cxn>
                <a:cxn ang="0">
                  <a:pos x="146" y="196"/>
                </a:cxn>
                <a:cxn ang="0">
                  <a:pos x="136" y="196"/>
                </a:cxn>
                <a:cxn ang="0">
                  <a:pos x="127" y="196"/>
                </a:cxn>
                <a:cxn ang="0">
                  <a:pos x="122" y="196"/>
                </a:cxn>
                <a:cxn ang="0">
                  <a:pos x="119" y="189"/>
                </a:cxn>
                <a:cxn ang="0">
                  <a:pos x="117" y="142"/>
                </a:cxn>
                <a:cxn ang="0">
                  <a:pos x="166" y="126"/>
                </a:cxn>
                <a:cxn ang="0">
                  <a:pos x="117" y="86"/>
                </a:cxn>
                <a:cxn ang="0">
                  <a:pos x="139" y="75"/>
                </a:cxn>
                <a:cxn ang="0">
                  <a:pos x="166" y="95"/>
                </a:cxn>
                <a:cxn ang="0">
                  <a:pos x="176" y="78"/>
                </a:cxn>
                <a:cxn ang="0">
                  <a:pos x="144" y="56"/>
                </a:cxn>
                <a:cxn ang="0">
                  <a:pos x="165" y="34"/>
                </a:cxn>
                <a:cxn ang="0">
                  <a:pos x="152" y="22"/>
                </a:cxn>
                <a:cxn ang="0">
                  <a:pos x="132" y="45"/>
                </a:cxn>
                <a:cxn ang="0">
                  <a:pos x="119" y="34"/>
                </a:cxn>
                <a:cxn ang="0">
                  <a:pos x="127" y="0"/>
                </a:cxn>
                <a:cxn ang="0">
                  <a:pos x="108" y="22"/>
                </a:cxn>
                <a:cxn ang="0">
                  <a:pos x="98" y="11"/>
                </a:cxn>
                <a:cxn ang="0">
                  <a:pos x="95" y="7"/>
                </a:cxn>
                <a:cxn ang="0">
                  <a:pos x="85" y="3"/>
                </a:cxn>
                <a:cxn ang="0">
                  <a:pos x="32" y="2"/>
                </a:cxn>
                <a:cxn ang="0">
                  <a:pos x="70" y="18"/>
                </a:cxn>
                <a:cxn ang="0">
                  <a:pos x="57" y="32"/>
                </a:cxn>
                <a:cxn ang="0">
                  <a:pos x="43" y="46"/>
                </a:cxn>
                <a:cxn ang="0">
                  <a:pos x="11" y="34"/>
                </a:cxn>
                <a:cxn ang="0">
                  <a:pos x="30" y="57"/>
                </a:cxn>
                <a:cxn ang="0">
                  <a:pos x="14" y="68"/>
                </a:cxn>
                <a:cxn ang="0">
                  <a:pos x="8" y="95"/>
                </a:cxn>
                <a:cxn ang="0">
                  <a:pos x="35" y="75"/>
                </a:cxn>
                <a:cxn ang="0">
                  <a:pos x="54" y="86"/>
                </a:cxn>
                <a:cxn ang="0">
                  <a:pos x="54" y="95"/>
                </a:cxn>
                <a:cxn ang="0">
                  <a:pos x="8" y="126"/>
                </a:cxn>
                <a:cxn ang="0">
                  <a:pos x="49" y="142"/>
                </a:cxn>
                <a:cxn ang="0">
                  <a:pos x="43" y="159"/>
                </a:cxn>
                <a:cxn ang="0">
                  <a:pos x="35" y="175"/>
                </a:cxn>
                <a:cxn ang="0">
                  <a:pos x="6" y="199"/>
                </a:cxn>
                <a:cxn ang="0">
                  <a:pos x="16" y="215"/>
                </a:cxn>
                <a:cxn ang="0">
                  <a:pos x="35" y="200"/>
                </a:cxn>
                <a:cxn ang="0">
                  <a:pos x="51" y="184"/>
                </a:cxn>
                <a:cxn ang="0">
                  <a:pos x="62" y="164"/>
                </a:cxn>
                <a:cxn ang="0">
                  <a:pos x="68" y="142"/>
                </a:cxn>
                <a:cxn ang="0">
                  <a:pos x="100" y="191"/>
                </a:cxn>
                <a:cxn ang="0">
                  <a:pos x="100" y="200"/>
                </a:cxn>
                <a:cxn ang="0">
                  <a:pos x="108" y="210"/>
                </a:cxn>
                <a:cxn ang="0">
                  <a:pos x="122" y="213"/>
                </a:cxn>
                <a:cxn ang="0">
                  <a:pos x="136" y="213"/>
                </a:cxn>
                <a:cxn ang="0">
                  <a:pos x="149" y="213"/>
                </a:cxn>
                <a:cxn ang="0">
                  <a:pos x="160" y="211"/>
                </a:cxn>
                <a:cxn ang="0">
                  <a:pos x="166" y="207"/>
                </a:cxn>
                <a:cxn ang="0">
                  <a:pos x="171" y="191"/>
                </a:cxn>
                <a:cxn ang="0">
                  <a:pos x="155" y="165"/>
                </a:cxn>
                <a:cxn ang="0">
                  <a:pos x="87" y="24"/>
                </a:cxn>
                <a:cxn ang="0">
                  <a:pos x="97" y="35"/>
                </a:cxn>
                <a:cxn ang="0">
                  <a:pos x="133" y="70"/>
                </a:cxn>
                <a:cxn ang="0">
                  <a:pos x="41" y="70"/>
                </a:cxn>
                <a:cxn ang="0">
                  <a:pos x="87" y="24"/>
                </a:cxn>
                <a:cxn ang="0">
                  <a:pos x="71" y="126"/>
                </a:cxn>
                <a:cxn ang="0">
                  <a:pos x="73" y="97"/>
                </a:cxn>
                <a:cxn ang="0">
                  <a:pos x="100" y="86"/>
                </a:cxn>
                <a:cxn ang="0">
                  <a:pos x="71" y="126"/>
                </a:cxn>
              </a:cxnLst>
              <a:rect l="0" t="0" r="r" b="b"/>
              <a:pathLst>
                <a:path w="176" h="215">
                  <a:moveTo>
                    <a:pt x="155" y="184"/>
                  </a:moveTo>
                  <a:lnTo>
                    <a:pt x="155" y="184"/>
                  </a:lnTo>
                  <a:lnTo>
                    <a:pt x="154" y="189"/>
                  </a:lnTo>
                  <a:lnTo>
                    <a:pt x="152" y="192"/>
                  </a:lnTo>
                  <a:lnTo>
                    <a:pt x="151" y="196"/>
                  </a:lnTo>
                  <a:lnTo>
                    <a:pt x="146" y="196"/>
                  </a:lnTo>
                  <a:lnTo>
                    <a:pt x="146" y="196"/>
                  </a:lnTo>
                  <a:lnTo>
                    <a:pt x="136" y="196"/>
                  </a:lnTo>
                  <a:lnTo>
                    <a:pt x="136" y="196"/>
                  </a:lnTo>
                  <a:lnTo>
                    <a:pt x="127" y="196"/>
                  </a:lnTo>
                  <a:lnTo>
                    <a:pt x="127" y="196"/>
                  </a:lnTo>
                  <a:lnTo>
                    <a:pt x="122" y="196"/>
                  </a:lnTo>
                  <a:lnTo>
                    <a:pt x="120" y="192"/>
                  </a:lnTo>
                  <a:lnTo>
                    <a:pt x="119" y="189"/>
                  </a:lnTo>
                  <a:lnTo>
                    <a:pt x="117" y="184"/>
                  </a:lnTo>
                  <a:lnTo>
                    <a:pt x="117" y="142"/>
                  </a:lnTo>
                  <a:lnTo>
                    <a:pt x="166" y="142"/>
                  </a:lnTo>
                  <a:lnTo>
                    <a:pt x="166" y="126"/>
                  </a:lnTo>
                  <a:lnTo>
                    <a:pt x="117" y="126"/>
                  </a:lnTo>
                  <a:lnTo>
                    <a:pt x="117" y="86"/>
                  </a:lnTo>
                  <a:lnTo>
                    <a:pt x="139" y="86"/>
                  </a:lnTo>
                  <a:lnTo>
                    <a:pt x="139" y="75"/>
                  </a:lnTo>
                  <a:lnTo>
                    <a:pt x="139" y="75"/>
                  </a:lnTo>
                  <a:lnTo>
                    <a:pt x="166" y="95"/>
                  </a:lnTo>
                  <a:lnTo>
                    <a:pt x="176" y="78"/>
                  </a:lnTo>
                  <a:lnTo>
                    <a:pt x="176" y="78"/>
                  </a:lnTo>
                  <a:lnTo>
                    <a:pt x="159" y="68"/>
                  </a:lnTo>
                  <a:lnTo>
                    <a:pt x="144" y="56"/>
                  </a:lnTo>
                  <a:lnTo>
                    <a:pt x="144" y="56"/>
                  </a:lnTo>
                  <a:lnTo>
                    <a:pt x="165" y="34"/>
                  </a:lnTo>
                  <a:lnTo>
                    <a:pt x="152" y="22"/>
                  </a:lnTo>
                  <a:lnTo>
                    <a:pt x="152" y="22"/>
                  </a:lnTo>
                  <a:lnTo>
                    <a:pt x="132" y="45"/>
                  </a:lnTo>
                  <a:lnTo>
                    <a:pt x="132" y="45"/>
                  </a:lnTo>
                  <a:lnTo>
                    <a:pt x="119" y="34"/>
                  </a:lnTo>
                  <a:lnTo>
                    <a:pt x="119" y="34"/>
                  </a:lnTo>
                  <a:lnTo>
                    <a:pt x="139" y="11"/>
                  </a:lnTo>
                  <a:lnTo>
                    <a:pt x="127" y="0"/>
                  </a:lnTo>
                  <a:lnTo>
                    <a:pt x="127" y="0"/>
                  </a:lnTo>
                  <a:lnTo>
                    <a:pt x="108" y="22"/>
                  </a:lnTo>
                  <a:lnTo>
                    <a:pt x="108" y="22"/>
                  </a:lnTo>
                  <a:lnTo>
                    <a:pt x="98" y="11"/>
                  </a:lnTo>
                  <a:lnTo>
                    <a:pt x="98" y="11"/>
                  </a:lnTo>
                  <a:lnTo>
                    <a:pt x="95" y="7"/>
                  </a:lnTo>
                  <a:lnTo>
                    <a:pt x="90" y="3"/>
                  </a:lnTo>
                  <a:lnTo>
                    <a:pt x="85" y="3"/>
                  </a:lnTo>
                  <a:lnTo>
                    <a:pt x="79" y="2"/>
                  </a:lnTo>
                  <a:lnTo>
                    <a:pt x="32" y="2"/>
                  </a:lnTo>
                  <a:lnTo>
                    <a:pt x="32" y="18"/>
                  </a:lnTo>
                  <a:lnTo>
                    <a:pt x="70" y="18"/>
                  </a:lnTo>
                  <a:lnTo>
                    <a:pt x="70" y="18"/>
                  </a:lnTo>
                  <a:lnTo>
                    <a:pt x="57" y="32"/>
                  </a:lnTo>
                  <a:lnTo>
                    <a:pt x="43" y="46"/>
                  </a:lnTo>
                  <a:lnTo>
                    <a:pt x="43" y="46"/>
                  </a:lnTo>
                  <a:lnTo>
                    <a:pt x="24" y="22"/>
                  </a:lnTo>
                  <a:lnTo>
                    <a:pt x="11" y="34"/>
                  </a:lnTo>
                  <a:lnTo>
                    <a:pt x="11" y="34"/>
                  </a:lnTo>
                  <a:lnTo>
                    <a:pt x="30" y="57"/>
                  </a:lnTo>
                  <a:lnTo>
                    <a:pt x="30" y="57"/>
                  </a:lnTo>
                  <a:lnTo>
                    <a:pt x="14" y="68"/>
                  </a:lnTo>
                  <a:lnTo>
                    <a:pt x="0" y="78"/>
                  </a:lnTo>
                  <a:lnTo>
                    <a:pt x="8" y="95"/>
                  </a:lnTo>
                  <a:lnTo>
                    <a:pt x="8" y="95"/>
                  </a:lnTo>
                  <a:lnTo>
                    <a:pt x="35" y="75"/>
                  </a:lnTo>
                  <a:lnTo>
                    <a:pt x="35" y="86"/>
                  </a:lnTo>
                  <a:lnTo>
                    <a:pt x="54" y="86"/>
                  </a:lnTo>
                  <a:lnTo>
                    <a:pt x="54" y="95"/>
                  </a:lnTo>
                  <a:lnTo>
                    <a:pt x="54" y="95"/>
                  </a:lnTo>
                  <a:lnTo>
                    <a:pt x="52" y="126"/>
                  </a:lnTo>
                  <a:lnTo>
                    <a:pt x="8" y="126"/>
                  </a:lnTo>
                  <a:lnTo>
                    <a:pt x="8" y="142"/>
                  </a:lnTo>
                  <a:lnTo>
                    <a:pt x="49" y="142"/>
                  </a:lnTo>
                  <a:lnTo>
                    <a:pt x="49" y="142"/>
                  </a:lnTo>
                  <a:lnTo>
                    <a:pt x="43" y="159"/>
                  </a:lnTo>
                  <a:lnTo>
                    <a:pt x="39" y="167"/>
                  </a:lnTo>
                  <a:lnTo>
                    <a:pt x="35" y="175"/>
                  </a:lnTo>
                  <a:lnTo>
                    <a:pt x="22" y="188"/>
                  </a:lnTo>
                  <a:lnTo>
                    <a:pt x="6" y="199"/>
                  </a:lnTo>
                  <a:lnTo>
                    <a:pt x="16" y="215"/>
                  </a:lnTo>
                  <a:lnTo>
                    <a:pt x="16" y="215"/>
                  </a:lnTo>
                  <a:lnTo>
                    <a:pt x="25" y="208"/>
                  </a:lnTo>
                  <a:lnTo>
                    <a:pt x="35" y="200"/>
                  </a:lnTo>
                  <a:lnTo>
                    <a:pt x="43" y="192"/>
                  </a:lnTo>
                  <a:lnTo>
                    <a:pt x="51" y="184"/>
                  </a:lnTo>
                  <a:lnTo>
                    <a:pt x="57" y="175"/>
                  </a:lnTo>
                  <a:lnTo>
                    <a:pt x="62" y="164"/>
                  </a:lnTo>
                  <a:lnTo>
                    <a:pt x="65" y="154"/>
                  </a:lnTo>
                  <a:lnTo>
                    <a:pt x="68" y="142"/>
                  </a:lnTo>
                  <a:lnTo>
                    <a:pt x="100" y="142"/>
                  </a:lnTo>
                  <a:lnTo>
                    <a:pt x="100" y="191"/>
                  </a:lnTo>
                  <a:lnTo>
                    <a:pt x="100" y="191"/>
                  </a:lnTo>
                  <a:lnTo>
                    <a:pt x="100" y="200"/>
                  </a:lnTo>
                  <a:lnTo>
                    <a:pt x="105" y="207"/>
                  </a:lnTo>
                  <a:lnTo>
                    <a:pt x="108" y="210"/>
                  </a:lnTo>
                  <a:lnTo>
                    <a:pt x="111" y="211"/>
                  </a:lnTo>
                  <a:lnTo>
                    <a:pt x="122" y="213"/>
                  </a:lnTo>
                  <a:lnTo>
                    <a:pt x="122" y="213"/>
                  </a:lnTo>
                  <a:lnTo>
                    <a:pt x="136" y="213"/>
                  </a:lnTo>
                  <a:lnTo>
                    <a:pt x="136" y="213"/>
                  </a:lnTo>
                  <a:lnTo>
                    <a:pt x="149" y="213"/>
                  </a:lnTo>
                  <a:lnTo>
                    <a:pt x="149" y="213"/>
                  </a:lnTo>
                  <a:lnTo>
                    <a:pt x="160" y="211"/>
                  </a:lnTo>
                  <a:lnTo>
                    <a:pt x="163" y="210"/>
                  </a:lnTo>
                  <a:lnTo>
                    <a:pt x="166" y="207"/>
                  </a:lnTo>
                  <a:lnTo>
                    <a:pt x="171" y="200"/>
                  </a:lnTo>
                  <a:lnTo>
                    <a:pt x="171" y="191"/>
                  </a:lnTo>
                  <a:lnTo>
                    <a:pt x="171" y="165"/>
                  </a:lnTo>
                  <a:lnTo>
                    <a:pt x="155" y="165"/>
                  </a:lnTo>
                  <a:lnTo>
                    <a:pt x="155" y="184"/>
                  </a:lnTo>
                  <a:close/>
                  <a:moveTo>
                    <a:pt x="87" y="24"/>
                  </a:moveTo>
                  <a:lnTo>
                    <a:pt x="87" y="24"/>
                  </a:lnTo>
                  <a:lnTo>
                    <a:pt x="97" y="35"/>
                  </a:lnTo>
                  <a:lnTo>
                    <a:pt x="108" y="48"/>
                  </a:lnTo>
                  <a:lnTo>
                    <a:pt x="133" y="70"/>
                  </a:lnTo>
                  <a:lnTo>
                    <a:pt x="41" y="70"/>
                  </a:lnTo>
                  <a:lnTo>
                    <a:pt x="41" y="70"/>
                  </a:lnTo>
                  <a:lnTo>
                    <a:pt x="66" y="48"/>
                  </a:lnTo>
                  <a:lnTo>
                    <a:pt x="87" y="24"/>
                  </a:lnTo>
                  <a:lnTo>
                    <a:pt x="87" y="24"/>
                  </a:lnTo>
                  <a:close/>
                  <a:moveTo>
                    <a:pt x="71" y="126"/>
                  </a:moveTo>
                  <a:lnTo>
                    <a:pt x="71" y="126"/>
                  </a:lnTo>
                  <a:lnTo>
                    <a:pt x="73" y="97"/>
                  </a:lnTo>
                  <a:lnTo>
                    <a:pt x="73" y="86"/>
                  </a:lnTo>
                  <a:lnTo>
                    <a:pt x="100" y="86"/>
                  </a:lnTo>
                  <a:lnTo>
                    <a:pt x="100" y="126"/>
                  </a:lnTo>
                  <a:lnTo>
                    <a:pt x="71" y="1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81" name="Freeform 299"/>
            <p:cNvSpPr>
              <a:spLocks noChangeAspect="1" noEditPoints="1"/>
            </p:cNvSpPr>
            <p:nvPr userDrawn="1"/>
          </p:nvSpPr>
          <p:spPr bwMode="auto">
            <a:xfrm>
              <a:off x="2889333" y="6134431"/>
              <a:ext cx="198828" cy="198799"/>
            </a:xfrm>
            <a:custGeom>
              <a:avLst/>
              <a:gdLst/>
              <a:ahLst/>
              <a:cxnLst>
                <a:cxn ang="0">
                  <a:pos x="65" y="39"/>
                </a:cxn>
                <a:cxn ang="0">
                  <a:pos x="19" y="39"/>
                </a:cxn>
                <a:cxn ang="0">
                  <a:pos x="19" y="39"/>
                </a:cxn>
                <a:cxn ang="0">
                  <a:pos x="21" y="44"/>
                </a:cxn>
                <a:cxn ang="0">
                  <a:pos x="24" y="47"/>
                </a:cxn>
                <a:cxn ang="0">
                  <a:pos x="29" y="50"/>
                </a:cxn>
                <a:cxn ang="0">
                  <a:pos x="35" y="52"/>
                </a:cxn>
                <a:cxn ang="0">
                  <a:pos x="35" y="52"/>
                </a:cxn>
                <a:cxn ang="0">
                  <a:pos x="40" y="50"/>
                </a:cxn>
                <a:cxn ang="0">
                  <a:pos x="43" y="49"/>
                </a:cxn>
                <a:cxn ang="0">
                  <a:pos x="49" y="44"/>
                </a:cxn>
                <a:cxn ang="0">
                  <a:pos x="62" y="55"/>
                </a:cxn>
                <a:cxn ang="0">
                  <a:pos x="62" y="55"/>
                </a:cxn>
                <a:cxn ang="0">
                  <a:pos x="56" y="60"/>
                </a:cxn>
                <a:cxn ang="0">
                  <a:pos x="49" y="63"/>
                </a:cxn>
                <a:cxn ang="0">
                  <a:pos x="43" y="66"/>
                </a:cxn>
                <a:cxn ang="0">
                  <a:pos x="35" y="66"/>
                </a:cxn>
                <a:cxn ang="0">
                  <a:pos x="35" y="66"/>
                </a:cxn>
                <a:cxn ang="0">
                  <a:pos x="27" y="66"/>
                </a:cxn>
                <a:cxn ang="0">
                  <a:pos x="21" y="65"/>
                </a:cxn>
                <a:cxn ang="0">
                  <a:pos x="14" y="61"/>
                </a:cxn>
                <a:cxn ang="0">
                  <a:pos x="10" y="57"/>
                </a:cxn>
                <a:cxn ang="0">
                  <a:pos x="5" y="52"/>
                </a:cxn>
                <a:cxn ang="0">
                  <a:pos x="2" y="47"/>
                </a:cxn>
                <a:cxn ang="0">
                  <a:pos x="0" y="41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2" y="20"/>
                </a:cxn>
                <a:cxn ang="0">
                  <a:pos x="5" y="14"/>
                </a:cxn>
                <a:cxn ang="0">
                  <a:pos x="8" y="9"/>
                </a:cxn>
                <a:cxn ang="0">
                  <a:pos x="13" y="4"/>
                </a:cxn>
                <a:cxn ang="0">
                  <a:pos x="19" y="1"/>
                </a:cxn>
                <a:cxn ang="0">
                  <a:pos x="26" y="0"/>
                </a:cxn>
                <a:cxn ang="0">
                  <a:pos x="32" y="0"/>
                </a:cxn>
                <a:cxn ang="0">
                  <a:pos x="32" y="0"/>
                </a:cxn>
                <a:cxn ang="0">
                  <a:pos x="40" y="0"/>
                </a:cxn>
                <a:cxn ang="0">
                  <a:pos x="48" y="1"/>
                </a:cxn>
                <a:cxn ang="0">
                  <a:pos x="53" y="6"/>
                </a:cxn>
                <a:cxn ang="0">
                  <a:pos x="57" y="11"/>
                </a:cxn>
                <a:cxn ang="0">
                  <a:pos x="62" y="15"/>
                </a:cxn>
                <a:cxn ang="0">
                  <a:pos x="64" y="23"/>
                </a:cxn>
                <a:cxn ang="0">
                  <a:pos x="65" y="30"/>
                </a:cxn>
                <a:cxn ang="0">
                  <a:pos x="65" y="39"/>
                </a:cxn>
                <a:cxn ang="0">
                  <a:pos x="65" y="39"/>
                </a:cxn>
                <a:cxn ang="0">
                  <a:pos x="46" y="25"/>
                </a:cxn>
                <a:cxn ang="0">
                  <a:pos x="46" y="25"/>
                </a:cxn>
                <a:cxn ang="0">
                  <a:pos x="45" y="20"/>
                </a:cxn>
                <a:cxn ang="0">
                  <a:pos x="41" y="17"/>
                </a:cxn>
                <a:cxn ang="0">
                  <a:pos x="38" y="14"/>
                </a:cxn>
                <a:cxn ang="0">
                  <a:pos x="34" y="14"/>
                </a:cxn>
                <a:cxn ang="0">
                  <a:pos x="34" y="14"/>
                </a:cxn>
                <a:cxn ang="0">
                  <a:pos x="27" y="14"/>
                </a:cxn>
                <a:cxn ang="0">
                  <a:pos x="24" y="17"/>
                </a:cxn>
                <a:cxn ang="0">
                  <a:pos x="21" y="20"/>
                </a:cxn>
                <a:cxn ang="0">
                  <a:pos x="19" y="25"/>
                </a:cxn>
                <a:cxn ang="0">
                  <a:pos x="46" y="25"/>
                </a:cxn>
              </a:cxnLst>
              <a:rect l="0" t="0" r="r" b="b"/>
              <a:pathLst>
                <a:path w="65" h="66">
                  <a:moveTo>
                    <a:pt x="65" y="39"/>
                  </a:moveTo>
                  <a:lnTo>
                    <a:pt x="19" y="39"/>
                  </a:lnTo>
                  <a:lnTo>
                    <a:pt x="19" y="39"/>
                  </a:lnTo>
                  <a:lnTo>
                    <a:pt x="21" y="44"/>
                  </a:lnTo>
                  <a:lnTo>
                    <a:pt x="24" y="47"/>
                  </a:lnTo>
                  <a:lnTo>
                    <a:pt x="29" y="50"/>
                  </a:lnTo>
                  <a:lnTo>
                    <a:pt x="35" y="52"/>
                  </a:lnTo>
                  <a:lnTo>
                    <a:pt x="35" y="52"/>
                  </a:lnTo>
                  <a:lnTo>
                    <a:pt x="40" y="50"/>
                  </a:lnTo>
                  <a:lnTo>
                    <a:pt x="43" y="49"/>
                  </a:lnTo>
                  <a:lnTo>
                    <a:pt x="49" y="44"/>
                  </a:lnTo>
                  <a:lnTo>
                    <a:pt x="62" y="55"/>
                  </a:lnTo>
                  <a:lnTo>
                    <a:pt x="62" y="55"/>
                  </a:lnTo>
                  <a:lnTo>
                    <a:pt x="56" y="60"/>
                  </a:lnTo>
                  <a:lnTo>
                    <a:pt x="49" y="63"/>
                  </a:lnTo>
                  <a:lnTo>
                    <a:pt x="43" y="66"/>
                  </a:lnTo>
                  <a:lnTo>
                    <a:pt x="35" y="66"/>
                  </a:lnTo>
                  <a:lnTo>
                    <a:pt x="35" y="66"/>
                  </a:lnTo>
                  <a:lnTo>
                    <a:pt x="27" y="66"/>
                  </a:lnTo>
                  <a:lnTo>
                    <a:pt x="21" y="65"/>
                  </a:lnTo>
                  <a:lnTo>
                    <a:pt x="14" y="61"/>
                  </a:lnTo>
                  <a:lnTo>
                    <a:pt x="10" y="57"/>
                  </a:lnTo>
                  <a:lnTo>
                    <a:pt x="5" y="52"/>
                  </a:lnTo>
                  <a:lnTo>
                    <a:pt x="2" y="47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2" y="20"/>
                  </a:lnTo>
                  <a:lnTo>
                    <a:pt x="5" y="14"/>
                  </a:lnTo>
                  <a:lnTo>
                    <a:pt x="8" y="9"/>
                  </a:lnTo>
                  <a:lnTo>
                    <a:pt x="13" y="4"/>
                  </a:lnTo>
                  <a:lnTo>
                    <a:pt x="19" y="1"/>
                  </a:lnTo>
                  <a:lnTo>
                    <a:pt x="26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8" y="1"/>
                  </a:lnTo>
                  <a:lnTo>
                    <a:pt x="53" y="6"/>
                  </a:lnTo>
                  <a:lnTo>
                    <a:pt x="57" y="11"/>
                  </a:lnTo>
                  <a:lnTo>
                    <a:pt x="62" y="15"/>
                  </a:lnTo>
                  <a:lnTo>
                    <a:pt x="64" y="23"/>
                  </a:lnTo>
                  <a:lnTo>
                    <a:pt x="65" y="30"/>
                  </a:lnTo>
                  <a:lnTo>
                    <a:pt x="65" y="39"/>
                  </a:lnTo>
                  <a:lnTo>
                    <a:pt x="65" y="39"/>
                  </a:lnTo>
                  <a:close/>
                  <a:moveTo>
                    <a:pt x="46" y="25"/>
                  </a:moveTo>
                  <a:lnTo>
                    <a:pt x="46" y="25"/>
                  </a:lnTo>
                  <a:lnTo>
                    <a:pt x="45" y="20"/>
                  </a:lnTo>
                  <a:lnTo>
                    <a:pt x="41" y="17"/>
                  </a:lnTo>
                  <a:lnTo>
                    <a:pt x="38" y="14"/>
                  </a:lnTo>
                  <a:lnTo>
                    <a:pt x="34" y="14"/>
                  </a:lnTo>
                  <a:lnTo>
                    <a:pt x="34" y="14"/>
                  </a:lnTo>
                  <a:lnTo>
                    <a:pt x="27" y="14"/>
                  </a:lnTo>
                  <a:lnTo>
                    <a:pt x="24" y="17"/>
                  </a:lnTo>
                  <a:lnTo>
                    <a:pt x="21" y="20"/>
                  </a:lnTo>
                  <a:lnTo>
                    <a:pt x="19" y="25"/>
                  </a:lnTo>
                  <a:lnTo>
                    <a:pt x="46" y="25"/>
                  </a:lnTo>
                  <a:close/>
                </a:path>
              </a:pathLst>
            </a:custGeom>
            <a:solidFill>
              <a:srgbClr val="009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82" name="Freeform 300"/>
            <p:cNvSpPr>
              <a:spLocks noChangeAspect="1"/>
            </p:cNvSpPr>
            <p:nvPr userDrawn="1"/>
          </p:nvSpPr>
          <p:spPr bwMode="auto">
            <a:xfrm>
              <a:off x="2696530" y="6134431"/>
              <a:ext cx="132552" cy="18072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0" y="1"/>
                </a:cxn>
                <a:cxn ang="0">
                  <a:pos x="20" y="11"/>
                </a:cxn>
                <a:cxn ang="0">
                  <a:pos x="20" y="11"/>
                </a:cxn>
                <a:cxn ang="0">
                  <a:pos x="20" y="11"/>
                </a:cxn>
                <a:cxn ang="0">
                  <a:pos x="24" y="6"/>
                </a:cxn>
                <a:cxn ang="0">
                  <a:pos x="28" y="3"/>
                </a:cxn>
                <a:cxn ang="0">
                  <a:pos x="33" y="0"/>
                </a:cxn>
                <a:cxn ang="0">
                  <a:pos x="39" y="0"/>
                </a:cxn>
                <a:cxn ang="0">
                  <a:pos x="39" y="0"/>
                </a:cxn>
                <a:cxn ang="0">
                  <a:pos x="46" y="0"/>
                </a:cxn>
                <a:cxn ang="0">
                  <a:pos x="46" y="19"/>
                </a:cxn>
                <a:cxn ang="0">
                  <a:pos x="46" y="19"/>
                </a:cxn>
                <a:cxn ang="0">
                  <a:pos x="36" y="17"/>
                </a:cxn>
                <a:cxn ang="0">
                  <a:pos x="36" y="17"/>
                </a:cxn>
                <a:cxn ang="0">
                  <a:pos x="30" y="17"/>
                </a:cxn>
                <a:cxn ang="0">
                  <a:pos x="25" y="20"/>
                </a:cxn>
                <a:cxn ang="0">
                  <a:pos x="22" y="27"/>
                </a:cxn>
                <a:cxn ang="0">
                  <a:pos x="20" y="36"/>
                </a:cxn>
                <a:cxn ang="0">
                  <a:pos x="20" y="65"/>
                </a:cxn>
                <a:cxn ang="0">
                  <a:pos x="0" y="65"/>
                </a:cxn>
                <a:cxn ang="0">
                  <a:pos x="0" y="1"/>
                </a:cxn>
              </a:cxnLst>
              <a:rect l="0" t="0" r="r" b="b"/>
              <a:pathLst>
                <a:path w="46" h="65">
                  <a:moveTo>
                    <a:pt x="0" y="1"/>
                  </a:moveTo>
                  <a:lnTo>
                    <a:pt x="20" y="1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24" y="6"/>
                  </a:lnTo>
                  <a:lnTo>
                    <a:pt x="28" y="3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46" y="0"/>
                  </a:lnTo>
                  <a:lnTo>
                    <a:pt x="46" y="19"/>
                  </a:lnTo>
                  <a:lnTo>
                    <a:pt x="46" y="19"/>
                  </a:lnTo>
                  <a:lnTo>
                    <a:pt x="36" y="17"/>
                  </a:lnTo>
                  <a:lnTo>
                    <a:pt x="36" y="17"/>
                  </a:lnTo>
                  <a:lnTo>
                    <a:pt x="30" y="17"/>
                  </a:lnTo>
                  <a:lnTo>
                    <a:pt x="25" y="20"/>
                  </a:lnTo>
                  <a:lnTo>
                    <a:pt x="22" y="27"/>
                  </a:lnTo>
                  <a:lnTo>
                    <a:pt x="20" y="36"/>
                  </a:lnTo>
                  <a:lnTo>
                    <a:pt x="20" y="65"/>
                  </a:lnTo>
                  <a:lnTo>
                    <a:pt x="0" y="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9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83" name="Freeform 301"/>
            <p:cNvSpPr>
              <a:spLocks noChangeAspect="1"/>
            </p:cNvSpPr>
            <p:nvPr userDrawn="1"/>
          </p:nvSpPr>
          <p:spPr bwMode="auto">
            <a:xfrm>
              <a:off x="7010487" y="6266963"/>
              <a:ext cx="66276" cy="72290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3" y="0"/>
                </a:cxn>
                <a:cxn ang="0">
                  <a:pos x="16" y="2"/>
                </a:cxn>
                <a:cxn ang="0">
                  <a:pos x="21" y="3"/>
                </a:cxn>
                <a:cxn ang="0">
                  <a:pos x="22" y="8"/>
                </a:cxn>
                <a:cxn ang="0">
                  <a:pos x="24" y="11"/>
                </a:cxn>
                <a:cxn ang="0">
                  <a:pos x="24" y="11"/>
                </a:cxn>
                <a:cxn ang="0">
                  <a:pos x="22" y="16"/>
                </a:cxn>
                <a:cxn ang="0">
                  <a:pos x="21" y="19"/>
                </a:cxn>
                <a:cxn ang="0">
                  <a:pos x="16" y="22"/>
                </a:cxn>
                <a:cxn ang="0">
                  <a:pos x="13" y="24"/>
                </a:cxn>
                <a:cxn ang="0">
                  <a:pos x="13" y="24"/>
                </a:cxn>
                <a:cxn ang="0">
                  <a:pos x="8" y="22"/>
                </a:cxn>
                <a:cxn ang="0">
                  <a:pos x="3" y="21"/>
                </a:cxn>
                <a:cxn ang="0">
                  <a:pos x="2" y="16"/>
                </a:cxn>
                <a:cxn ang="0">
                  <a:pos x="0" y="13"/>
                </a:cxn>
                <a:cxn ang="0">
                  <a:pos x="0" y="13"/>
                </a:cxn>
                <a:cxn ang="0">
                  <a:pos x="2" y="8"/>
                </a:cxn>
                <a:cxn ang="0">
                  <a:pos x="3" y="3"/>
                </a:cxn>
                <a:cxn ang="0">
                  <a:pos x="8" y="2"/>
                </a:cxn>
                <a:cxn ang="0">
                  <a:pos x="13" y="0"/>
                </a:cxn>
                <a:cxn ang="0">
                  <a:pos x="13" y="0"/>
                </a:cxn>
              </a:cxnLst>
              <a:rect l="0" t="0" r="r" b="b"/>
              <a:pathLst>
                <a:path w="24" h="24">
                  <a:moveTo>
                    <a:pt x="13" y="0"/>
                  </a:moveTo>
                  <a:lnTo>
                    <a:pt x="13" y="0"/>
                  </a:lnTo>
                  <a:lnTo>
                    <a:pt x="16" y="2"/>
                  </a:lnTo>
                  <a:lnTo>
                    <a:pt x="21" y="3"/>
                  </a:lnTo>
                  <a:lnTo>
                    <a:pt x="22" y="8"/>
                  </a:lnTo>
                  <a:lnTo>
                    <a:pt x="24" y="11"/>
                  </a:lnTo>
                  <a:lnTo>
                    <a:pt x="24" y="11"/>
                  </a:lnTo>
                  <a:lnTo>
                    <a:pt x="22" y="16"/>
                  </a:lnTo>
                  <a:lnTo>
                    <a:pt x="21" y="19"/>
                  </a:lnTo>
                  <a:lnTo>
                    <a:pt x="16" y="22"/>
                  </a:lnTo>
                  <a:lnTo>
                    <a:pt x="13" y="24"/>
                  </a:lnTo>
                  <a:lnTo>
                    <a:pt x="13" y="24"/>
                  </a:lnTo>
                  <a:lnTo>
                    <a:pt x="8" y="22"/>
                  </a:lnTo>
                  <a:lnTo>
                    <a:pt x="3" y="21"/>
                  </a:lnTo>
                  <a:lnTo>
                    <a:pt x="2" y="16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2" y="8"/>
                  </a:lnTo>
                  <a:lnTo>
                    <a:pt x="3" y="3"/>
                  </a:lnTo>
                  <a:lnTo>
                    <a:pt x="8" y="2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9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84" name="Freeform 302"/>
            <p:cNvSpPr>
              <a:spLocks noChangeAspect="1"/>
            </p:cNvSpPr>
            <p:nvPr userDrawn="1"/>
          </p:nvSpPr>
          <p:spPr bwMode="auto">
            <a:xfrm>
              <a:off x="6522456" y="6134431"/>
              <a:ext cx="138577" cy="18072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1" y="1"/>
                </a:cxn>
                <a:cxn ang="0">
                  <a:pos x="21" y="11"/>
                </a:cxn>
                <a:cxn ang="0">
                  <a:pos x="21" y="11"/>
                </a:cxn>
                <a:cxn ang="0">
                  <a:pos x="21" y="11"/>
                </a:cxn>
                <a:cxn ang="0">
                  <a:pos x="24" y="6"/>
                </a:cxn>
                <a:cxn ang="0">
                  <a:pos x="29" y="3"/>
                </a:cxn>
                <a:cxn ang="0">
                  <a:pos x="34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46" y="0"/>
                </a:cxn>
                <a:cxn ang="0">
                  <a:pos x="46" y="19"/>
                </a:cxn>
                <a:cxn ang="0">
                  <a:pos x="46" y="19"/>
                </a:cxn>
                <a:cxn ang="0">
                  <a:pos x="38" y="17"/>
                </a:cxn>
                <a:cxn ang="0">
                  <a:pos x="38" y="17"/>
                </a:cxn>
                <a:cxn ang="0">
                  <a:pos x="32" y="17"/>
                </a:cxn>
                <a:cxn ang="0">
                  <a:pos x="26" y="20"/>
                </a:cxn>
                <a:cxn ang="0">
                  <a:pos x="22" y="27"/>
                </a:cxn>
                <a:cxn ang="0">
                  <a:pos x="21" y="36"/>
                </a:cxn>
                <a:cxn ang="0">
                  <a:pos x="21" y="65"/>
                </a:cxn>
                <a:cxn ang="0">
                  <a:pos x="0" y="65"/>
                </a:cxn>
                <a:cxn ang="0">
                  <a:pos x="0" y="1"/>
                </a:cxn>
              </a:cxnLst>
              <a:rect l="0" t="0" r="r" b="b"/>
              <a:pathLst>
                <a:path w="46" h="65">
                  <a:moveTo>
                    <a:pt x="0" y="1"/>
                  </a:moveTo>
                  <a:lnTo>
                    <a:pt x="21" y="1"/>
                  </a:lnTo>
                  <a:lnTo>
                    <a:pt x="21" y="11"/>
                  </a:lnTo>
                  <a:lnTo>
                    <a:pt x="21" y="11"/>
                  </a:lnTo>
                  <a:lnTo>
                    <a:pt x="21" y="11"/>
                  </a:lnTo>
                  <a:lnTo>
                    <a:pt x="24" y="6"/>
                  </a:lnTo>
                  <a:lnTo>
                    <a:pt x="29" y="3"/>
                  </a:lnTo>
                  <a:lnTo>
                    <a:pt x="34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6" y="0"/>
                  </a:lnTo>
                  <a:lnTo>
                    <a:pt x="46" y="19"/>
                  </a:lnTo>
                  <a:lnTo>
                    <a:pt x="46" y="19"/>
                  </a:lnTo>
                  <a:lnTo>
                    <a:pt x="38" y="17"/>
                  </a:lnTo>
                  <a:lnTo>
                    <a:pt x="38" y="17"/>
                  </a:lnTo>
                  <a:lnTo>
                    <a:pt x="32" y="17"/>
                  </a:lnTo>
                  <a:lnTo>
                    <a:pt x="26" y="20"/>
                  </a:lnTo>
                  <a:lnTo>
                    <a:pt x="22" y="27"/>
                  </a:lnTo>
                  <a:lnTo>
                    <a:pt x="21" y="36"/>
                  </a:lnTo>
                  <a:lnTo>
                    <a:pt x="21" y="65"/>
                  </a:lnTo>
                  <a:lnTo>
                    <a:pt x="0" y="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9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85" name="Freeform 303"/>
            <p:cNvSpPr>
              <a:spLocks noChangeAspect="1" noEditPoints="1"/>
            </p:cNvSpPr>
            <p:nvPr userDrawn="1"/>
          </p:nvSpPr>
          <p:spPr bwMode="auto">
            <a:xfrm>
              <a:off x="6721283" y="6134431"/>
              <a:ext cx="198828" cy="198799"/>
            </a:xfrm>
            <a:custGeom>
              <a:avLst/>
              <a:gdLst/>
              <a:ahLst/>
              <a:cxnLst>
                <a:cxn ang="0">
                  <a:pos x="66" y="39"/>
                </a:cxn>
                <a:cxn ang="0">
                  <a:pos x="20" y="39"/>
                </a:cxn>
                <a:cxn ang="0">
                  <a:pos x="20" y="39"/>
                </a:cxn>
                <a:cxn ang="0">
                  <a:pos x="22" y="44"/>
                </a:cxn>
                <a:cxn ang="0">
                  <a:pos x="25" y="47"/>
                </a:cxn>
                <a:cxn ang="0">
                  <a:pos x="30" y="50"/>
                </a:cxn>
                <a:cxn ang="0">
                  <a:pos x="35" y="52"/>
                </a:cxn>
                <a:cxn ang="0">
                  <a:pos x="35" y="52"/>
                </a:cxn>
                <a:cxn ang="0">
                  <a:pos x="39" y="50"/>
                </a:cxn>
                <a:cxn ang="0">
                  <a:pos x="44" y="49"/>
                </a:cxn>
                <a:cxn ang="0">
                  <a:pos x="49" y="44"/>
                </a:cxn>
                <a:cxn ang="0">
                  <a:pos x="62" y="55"/>
                </a:cxn>
                <a:cxn ang="0">
                  <a:pos x="62" y="55"/>
                </a:cxn>
                <a:cxn ang="0">
                  <a:pos x="57" y="60"/>
                </a:cxn>
                <a:cxn ang="0">
                  <a:pos x="51" y="63"/>
                </a:cxn>
                <a:cxn ang="0">
                  <a:pos x="43" y="66"/>
                </a:cxn>
                <a:cxn ang="0">
                  <a:pos x="35" y="66"/>
                </a:cxn>
                <a:cxn ang="0">
                  <a:pos x="35" y="66"/>
                </a:cxn>
                <a:cxn ang="0">
                  <a:pos x="28" y="66"/>
                </a:cxn>
                <a:cxn ang="0">
                  <a:pos x="20" y="65"/>
                </a:cxn>
                <a:cxn ang="0">
                  <a:pos x="16" y="61"/>
                </a:cxn>
                <a:cxn ang="0">
                  <a:pos x="9" y="57"/>
                </a:cxn>
                <a:cxn ang="0">
                  <a:pos x="6" y="52"/>
                </a:cxn>
                <a:cxn ang="0">
                  <a:pos x="3" y="47"/>
                </a:cxn>
                <a:cxn ang="0">
                  <a:pos x="0" y="41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1" y="20"/>
                </a:cxn>
                <a:cxn ang="0">
                  <a:pos x="5" y="14"/>
                </a:cxn>
                <a:cxn ang="0">
                  <a:pos x="9" y="9"/>
                </a:cxn>
                <a:cxn ang="0">
                  <a:pos x="14" y="4"/>
                </a:cxn>
                <a:cxn ang="0">
                  <a:pos x="19" y="1"/>
                </a:cxn>
                <a:cxn ang="0">
                  <a:pos x="25" y="0"/>
                </a:cxn>
                <a:cxn ang="0">
                  <a:pos x="33" y="0"/>
                </a:cxn>
                <a:cxn ang="0">
                  <a:pos x="33" y="0"/>
                </a:cxn>
                <a:cxn ang="0">
                  <a:pos x="41" y="0"/>
                </a:cxn>
                <a:cxn ang="0">
                  <a:pos x="47" y="1"/>
                </a:cxn>
                <a:cxn ang="0">
                  <a:pos x="54" y="6"/>
                </a:cxn>
                <a:cxn ang="0">
                  <a:pos x="59" y="11"/>
                </a:cxn>
                <a:cxn ang="0">
                  <a:pos x="62" y="15"/>
                </a:cxn>
                <a:cxn ang="0">
                  <a:pos x="65" y="23"/>
                </a:cxn>
                <a:cxn ang="0">
                  <a:pos x="66" y="30"/>
                </a:cxn>
                <a:cxn ang="0">
                  <a:pos x="66" y="39"/>
                </a:cxn>
                <a:cxn ang="0">
                  <a:pos x="66" y="39"/>
                </a:cxn>
                <a:cxn ang="0">
                  <a:pos x="46" y="25"/>
                </a:cxn>
                <a:cxn ang="0">
                  <a:pos x="46" y="25"/>
                </a:cxn>
                <a:cxn ang="0">
                  <a:pos x="44" y="20"/>
                </a:cxn>
                <a:cxn ang="0">
                  <a:pos x="43" y="17"/>
                </a:cxn>
                <a:cxn ang="0">
                  <a:pos x="38" y="14"/>
                </a:cxn>
                <a:cxn ang="0">
                  <a:pos x="33" y="14"/>
                </a:cxn>
                <a:cxn ang="0">
                  <a:pos x="33" y="14"/>
                </a:cxn>
                <a:cxn ang="0">
                  <a:pos x="28" y="14"/>
                </a:cxn>
                <a:cxn ang="0">
                  <a:pos x="24" y="17"/>
                </a:cxn>
                <a:cxn ang="0">
                  <a:pos x="20" y="20"/>
                </a:cxn>
                <a:cxn ang="0">
                  <a:pos x="20" y="25"/>
                </a:cxn>
                <a:cxn ang="0">
                  <a:pos x="46" y="25"/>
                </a:cxn>
              </a:cxnLst>
              <a:rect l="0" t="0" r="r" b="b"/>
              <a:pathLst>
                <a:path w="66" h="66">
                  <a:moveTo>
                    <a:pt x="66" y="39"/>
                  </a:moveTo>
                  <a:lnTo>
                    <a:pt x="20" y="39"/>
                  </a:lnTo>
                  <a:lnTo>
                    <a:pt x="20" y="39"/>
                  </a:lnTo>
                  <a:lnTo>
                    <a:pt x="22" y="44"/>
                  </a:lnTo>
                  <a:lnTo>
                    <a:pt x="25" y="47"/>
                  </a:lnTo>
                  <a:lnTo>
                    <a:pt x="30" y="50"/>
                  </a:lnTo>
                  <a:lnTo>
                    <a:pt x="35" y="52"/>
                  </a:lnTo>
                  <a:lnTo>
                    <a:pt x="35" y="52"/>
                  </a:lnTo>
                  <a:lnTo>
                    <a:pt x="39" y="50"/>
                  </a:lnTo>
                  <a:lnTo>
                    <a:pt x="44" y="49"/>
                  </a:lnTo>
                  <a:lnTo>
                    <a:pt x="49" y="44"/>
                  </a:lnTo>
                  <a:lnTo>
                    <a:pt x="62" y="55"/>
                  </a:lnTo>
                  <a:lnTo>
                    <a:pt x="62" y="55"/>
                  </a:lnTo>
                  <a:lnTo>
                    <a:pt x="57" y="60"/>
                  </a:lnTo>
                  <a:lnTo>
                    <a:pt x="51" y="63"/>
                  </a:lnTo>
                  <a:lnTo>
                    <a:pt x="43" y="66"/>
                  </a:lnTo>
                  <a:lnTo>
                    <a:pt x="35" y="66"/>
                  </a:lnTo>
                  <a:lnTo>
                    <a:pt x="35" y="66"/>
                  </a:lnTo>
                  <a:lnTo>
                    <a:pt x="28" y="66"/>
                  </a:lnTo>
                  <a:lnTo>
                    <a:pt x="20" y="65"/>
                  </a:lnTo>
                  <a:lnTo>
                    <a:pt x="16" y="61"/>
                  </a:lnTo>
                  <a:lnTo>
                    <a:pt x="9" y="57"/>
                  </a:lnTo>
                  <a:lnTo>
                    <a:pt x="6" y="52"/>
                  </a:lnTo>
                  <a:lnTo>
                    <a:pt x="3" y="47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1" y="20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9" y="1"/>
                  </a:lnTo>
                  <a:lnTo>
                    <a:pt x="25" y="0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41" y="0"/>
                  </a:lnTo>
                  <a:lnTo>
                    <a:pt x="47" y="1"/>
                  </a:lnTo>
                  <a:lnTo>
                    <a:pt x="54" y="6"/>
                  </a:lnTo>
                  <a:lnTo>
                    <a:pt x="59" y="11"/>
                  </a:lnTo>
                  <a:lnTo>
                    <a:pt x="62" y="15"/>
                  </a:lnTo>
                  <a:lnTo>
                    <a:pt x="65" y="23"/>
                  </a:lnTo>
                  <a:lnTo>
                    <a:pt x="66" y="30"/>
                  </a:lnTo>
                  <a:lnTo>
                    <a:pt x="66" y="39"/>
                  </a:lnTo>
                  <a:lnTo>
                    <a:pt x="66" y="39"/>
                  </a:lnTo>
                  <a:close/>
                  <a:moveTo>
                    <a:pt x="46" y="25"/>
                  </a:moveTo>
                  <a:lnTo>
                    <a:pt x="46" y="25"/>
                  </a:lnTo>
                  <a:lnTo>
                    <a:pt x="44" y="20"/>
                  </a:lnTo>
                  <a:lnTo>
                    <a:pt x="43" y="17"/>
                  </a:lnTo>
                  <a:lnTo>
                    <a:pt x="38" y="14"/>
                  </a:lnTo>
                  <a:lnTo>
                    <a:pt x="33" y="14"/>
                  </a:lnTo>
                  <a:lnTo>
                    <a:pt x="33" y="14"/>
                  </a:lnTo>
                  <a:lnTo>
                    <a:pt x="28" y="14"/>
                  </a:lnTo>
                  <a:lnTo>
                    <a:pt x="24" y="17"/>
                  </a:lnTo>
                  <a:lnTo>
                    <a:pt x="20" y="20"/>
                  </a:lnTo>
                  <a:lnTo>
                    <a:pt x="20" y="25"/>
                  </a:lnTo>
                  <a:lnTo>
                    <a:pt x="46" y="25"/>
                  </a:lnTo>
                  <a:close/>
                </a:path>
              </a:pathLst>
            </a:custGeom>
            <a:solidFill>
              <a:srgbClr val="009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86" name="Freeform 304"/>
            <p:cNvSpPr>
              <a:spLocks noChangeAspect="1" noEditPoints="1"/>
            </p:cNvSpPr>
            <p:nvPr userDrawn="1"/>
          </p:nvSpPr>
          <p:spPr bwMode="auto">
            <a:xfrm>
              <a:off x="5166813" y="6134431"/>
              <a:ext cx="198828" cy="198799"/>
            </a:xfrm>
            <a:custGeom>
              <a:avLst/>
              <a:gdLst/>
              <a:ahLst/>
              <a:cxnLst>
                <a:cxn ang="0">
                  <a:pos x="65" y="39"/>
                </a:cxn>
                <a:cxn ang="0">
                  <a:pos x="19" y="39"/>
                </a:cxn>
                <a:cxn ang="0">
                  <a:pos x="19" y="39"/>
                </a:cxn>
                <a:cxn ang="0">
                  <a:pos x="20" y="44"/>
                </a:cxn>
                <a:cxn ang="0">
                  <a:pos x="25" y="47"/>
                </a:cxn>
                <a:cxn ang="0">
                  <a:pos x="30" y="50"/>
                </a:cxn>
                <a:cxn ang="0">
                  <a:pos x="35" y="52"/>
                </a:cxn>
                <a:cxn ang="0">
                  <a:pos x="35" y="52"/>
                </a:cxn>
                <a:cxn ang="0">
                  <a:pos x="40" y="50"/>
                </a:cxn>
                <a:cxn ang="0">
                  <a:pos x="43" y="49"/>
                </a:cxn>
                <a:cxn ang="0">
                  <a:pos x="49" y="44"/>
                </a:cxn>
                <a:cxn ang="0">
                  <a:pos x="62" y="55"/>
                </a:cxn>
                <a:cxn ang="0">
                  <a:pos x="62" y="55"/>
                </a:cxn>
                <a:cxn ang="0">
                  <a:pos x="57" y="60"/>
                </a:cxn>
                <a:cxn ang="0">
                  <a:pos x="49" y="63"/>
                </a:cxn>
                <a:cxn ang="0">
                  <a:pos x="43" y="66"/>
                </a:cxn>
                <a:cxn ang="0">
                  <a:pos x="35" y="66"/>
                </a:cxn>
                <a:cxn ang="0">
                  <a:pos x="35" y="66"/>
                </a:cxn>
                <a:cxn ang="0">
                  <a:pos x="27" y="66"/>
                </a:cxn>
                <a:cxn ang="0">
                  <a:pos x="20" y="65"/>
                </a:cxn>
                <a:cxn ang="0">
                  <a:pos x="14" y="61"/>
                </a:cxn>
                <a:cxn ang="0">
                  <a:pos x="9" y="57"/>
                </a:cxn>
                <a:cxn ang="0">
                  <a:pos x="5" y="52"/>
                </a:cxn>
                <a:cxn ang="0">
                  <a:pos x="1" y="47"/>
                </a:cxn>
                <a:cxn ang="0">
                  <a:pos x="0" y="41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1" y="20"/>
                </a:cxn>
                <a:cxn ang="0">
                  <a:pos x="5" y="14"/>
                </a:cxn>
                <a:cxn ang="0">
                  <a:pos x="8" y="9"/>
                </a:cxn>
                <a:cxn ang="0">
                  <a:pos x="13" y="4"/>
                </a:cxn>
                <a:cxn ang="0">
                  <a:pos x="19" y="1"/>
                </a:cxn>
                <a:cxn ang="0">
                  <a:pos x="25" y="0"/>
                </a:cxn>
                <a:cxn ang="0">
                  <a:pos x="33" y="0"/>
                </a:cxn>
                <a:cxn ang="0">
                  <a:pos x="33" y="0"/>
                </a:cxn>
                <a:cxn ang="0">
                  <a:pos x="40" y="0"/>
                </a:cxn>
                <a:cxn ang="0">
                  <a:pos x="47" y="1"/>
                </a:cxn>
                <a:cxn ang="0">
                  <a:pos x="52" y="6"/>
                </a:cxn>
                <a:cxn ang="0">
                  <a:pos x="57" y="11"/>
                </a:cxn>
                <a:cxn ang="0">
                  <a:pos x="62" y="15"/>
                </a:cxn>
                <a:cxn ang="0">
                  <a:pos x="63" y="23"/>
                </a:cxn>
                <a:cxn ang="0">
                  <a:pos x="65" y="30"/>
                </a:cxn>
                <a:cxn ang="0">
                  <a:pos x="65" y="39"/>
                </a:cxn>
                <a:cxn ang="0">
                  <a:pos x="65" y="39"/>
                </a:cxn>
                <a:cxn ang="0">
                  <a:pos x="46" y="25"/>
                </a:cxn>
                <a:cxn ang="0">
                  <a:pos x="46" y="25"/>
                </a:cxn>
                <a:cxn ang="0">
                  <a:pos x="44" y="20"/>
                </a:cxn>
                <a:cxn ang="0">
                  <a:pos x="41" y="17"/>
                </a:cxn>
                <a:cxn ang="0">
                  <a:pos x="38" y="14"/>
                </a:cxn>
                <a:cxn ang="0">
                  <a:pos x="33" y="14"/>
                </a:cxn>
                <a:cxn ang="0">
                  <a:pos x="33" y="14"/>
                </a:cxn>
                <a:cxn ang="0">
                  <a:pos x="27" y="14"/>
                </a:cxn>
                <a:cxn ang="0">
                  <a:pos x="24" y="17"/>
                </a:cxn>
                <a:cxn ang="0">
                  <a:pos x="20" y="20"/>
                </a:cxn>
                <a:cxn ang="0">
                  <a:pos x="19" y="25"/>
                </a:cxn>
                <a:cxn ang="0">
                  <a:pos x="46" y="25"/>
                </a:cxn>
              </a:cxnLst>
              <a:rect l="0" t="0" r="r" b="b"/>
              <a:pathLst>
                <a:path w="65" h="66">
                  <a:moveTo>
                    <a:pt x="65" y="39"/>
                  </a:moveTo>
                  <a:lnTo>
                    <a:pt x="19" y="39"/>
                  </a:lnTo>
                  <a:lnTo>
                    <a:pt x="19" y="39"/>
                  </a:lnTo>
                  <a:lnTo>
                    <a:pt x="20" y="44"/>
                  </a:lnTo>
                  <a:lnTo>
                    <a:pt x="25" y="47"/>
                  </a:lnTo>
                  <a:lnTo>
                    <a:pt x="30" y="50"/>
                  </a:lnTo>
                  <a:lnTo>
                    <a:pt x="35" y="52"/>
                  </a:lnTo>
                  <a:lnTo>
                    <a:pt x="35" y="52"/>
                  </a:lnTo>
                  <a:lnTo>
                    <a:pt x="40" y="50"/>
                  </a:lnTo>
                  <a:lnTo>
                    <a:pt x="43" y="49"/>
                  </a:lnTo>
                  <a:lnTo>
                    <a:pt x="49" y="44"/>
                  </a:lnTo>
                  <a:lnTo>
                    <a:pt x="62" y="55"/>
                  </a:lnTo>
                  <a:lnTo>
                    <a:pt x="62" y="55"/>
                  </a:lnTo>
                  <a:lnTo>
                    <a:pt x="57" y="60"/>
                  </a:lnTo>
                  <a:lnTo>
                    <a:pt x="49" y="63"/>
                  </a:lnTo>
                  <a:lnTo>
                    <a:pt x="43" y="66"/>
                  </a:lnTo>
                  <a:lnTo>
                    <a:pt x="35" y="66"/>
                  </a:lnTo>
                  <a:lnTo>
                    <a:pt x="35" y="66"/>
                  </a:lnTo>
                  <a:lnTo>
                    <a:pt x="27" y="66"/>
                  </a:lnTo>
                  <a:lnTo>
                    <a:pt x="20" y="65"/>
                  </a:lnTo>
                  <a:lnTo>
                    <a:pt x="14" y="61"/>
                  </a:lnTo>
                  <a:lnTo>
                    <a:pt x="9" y="57"/>
                  </a:lnTo>
                  <a:lnTo>
                    <a:pt x="5" y="52"/>
                  </a:lnTo>
                  <a:lnTo>
                    <a:pt x="1" y="47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1" y="20"/>
                  </a:lnTo>
                  <a:lnTo>
                    <a:pt x="5" y="14"/>
                  </a:lnTo>
                  <a:lnTo>
                    <a:pt x="8" y="9"/>
                  </a:lnTo>
                  <a:lnTo>
                    <a:pt x="13" y="4"/>
                  </a:lnTo>
                  <a:lnTo>
                    <a:pt x="19" y="1"/>
                  </a:lnTo>
                  <a:lnTo>
                    <a:pt x="25" y="0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40" y="0"/>
                  </a:lnTo>
                  <a:lnTo>
                    <a:pt x="47" y="1"/>
                  </a:lnTo>
                  <a:lnTo>
                    <a:pt x="52" y="6"/>
                  </a:lnTo>
                  <a:lnTo>
                    <a:pt x="57" y="11"/>
                  </a:lnTo>
                  <a:lnTo>
                    <a:pt x="62" y="15"/>
                  </a:lnTo>
                  <a:lnTo>
                    <a:pt x="63" y="23"/>
                  </a:lnTo>
                  <a:lnTo>
                    <a:pt x="65" y="30"/>
                  </a:lnTo>
                  <a:lnTo>
                    <a:pt x="65" y="39"/>
                  </a:lnTo>
                  <a:lnTo>
                    <a:pt x="65" y="39"/>
                  </a:lnTo>
                  <a:close/>
                  <a:moveTo>
                    <a:pt x="46" y="25"/>
                  </a:moveTo>
                  <a:lnTo>
                    <a:pt x="46" y="25"/>
                  </a:lnTo>
                  <a:lnTo>
                    <a:pt x="44" y="20"/>
                  </a:lnTo>
                  <a:lnTo>
                    <a:pt x="41" y="17"/>
                  </a:lnTo>
                  <a:lnTo>
                    <a:pt x="38" y="14"/>
                  </a:lnTo>
                  <a:lnTo>
                    <a:pt x="33" y="14"/>
                  </a:lnTo>
                  <a:lnTo>
                    <a:pt x="33" y="14"/>
                  </a:lnTo>
                  <a:lnTo>
                    <a:pt x="27" y="14"/>
                  </a:lnTo>
                  <a:lnTo>
                    <a:pt x="24" y="17"/>
                  </a:lnTo>
                  <a:lnTo>
                    <a:pt x="20" y="20"/>
                  </a:lnTo>
                  <a:lnTo>
                    <a:pt x="19" y="25"/>
                  </a:lnTo>
                  <a:lnTo>
                    <a:pt x="46" y="25"/>
                  </a:lnTo>
                  <a:close/>
                </a:path>
              </a:pathLst>
            </a:custGeom>
            <a:solidFill>
              <a:srgbClr val="009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87" name="Freeform 305"/>
            <p:cNvSpPr>
              <a:spLocks noChangeAspect="1" noEditPoints="1"/>
            </p:cNvSpPr>
            <p:nvPr userDrawn="1"/>
          </p:nvSpPr>
          <p:spPr bwMode="auto">
            <a:xfrm>
              <a:off x="3160461" y="6134431"/>
              <a:ext cx="216903" cy="198799"/>
            </a:xfrm>
            <a:custGeom>
              <a:avLst/>
              <a:gdLst/>
              <a:ahLst/>
              <a:cxnLst>
                <a:cxn ang="0">
                  <a:pos x="70" y="65"/>
                </a:cxn>
                <a:cxn ang="0">
                  <a:pos x="52" y="65"/>
                </a:cxn>
                <a:cxn ang="0">
                  <a:pos x="52" y="57"/>
                </a:cxn>
                <a:cxn ang="0">
                  <a:pos x="52" y="57"/>
                </a:cxn>
                <a:cxn ang="0">
                  <a:pos x="52" y="57"/>
                </a:cxn>
                <a:cxn ang="0">
                  <a:pos x="47" y="60"/>
                </a:cxn>
                <a:cxn ang="0">
                  <a:pos x="43" y="63"/>
                </a:cxn>
                <a:cxn ang="0">
                  <a:pos x="36" y="66"/>
                </a:cxn>
                <a:cxn ang="0">
                  <a:pos x="30" y="66"/>
                </a:cxn>
                <a:cxn ang="0">
                  <a:pos x="30" y="66"/>
                </a:cxn>
                <a:cxn ang="0">
                  <a:pos x="24" y="66"/>
                </a:cxn>
                <a:cxn ang="0">
                  <a:pos x="19" y="65"/>
                </a:cxn>
                <a:cxn ang="0">
                  <a:pos x="12" y="61"/>
                </a:cxn>
                <a:cxn ang="0">
                  <a:pos x="8" y="57"/>
                </a:cxn>
                <a:cxn ang="0">
                  <a:pos x="4" y="52"/>
                </a:cxn>
                <a:cxn ang="0">
                  <a:pos x="1" y="47"/>
                </a:cxn>
                <a:cxn ang="0">
                  <a:pos x="0" y="41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1" y="20"/>
                </a:cxn>
                <a:cxn ang="0">
                  <a:pos x="4" y="14"/>
                </a:cxn>
                <a:cxn ang="0">
                  <a:pos x="9" y="9"/>
                </a:cxn>
                <a:cxn ang="0">
                  <a:pos x="12" y="4"/>
                </a:cxn>
                <a:cxn ang="0">
                  <a:pos x="19" y="1"/>
                </a:cxn>
                <a:cxn ang="0">
                  <a:pos x="25" y="0"/>
                </a:cxn>
                <a:cxn ang="0">
                  <a:pos x="31" y="0"/>
                </a:cxn>
                <a:cxn ang="0">
                  <a:pos x="31" y="0"/>
                </a:cxn>
                <a:cxn ang="0">
                  <a:pos x="36" y="0"/>
                </a:cxn>
                <a:cxn ang="0">
                  <a:pos x="43" y="1"/>
                </a:cxn>
                <a:cxn ang="0">
                  <a:pos x="46" y="4"/>
                </a:cxn>
                <a:cxn ang="0">
                  <a:pos x="50" y="7"/>
                </a:cxn>
                <a:cxn ang="0">
                  <a:pos x="50" y="7"/>
                </a:cxn>
                <a:cxn ang="0">
                  <a:pos x="50" y="1"/>
                </a:cxn>
                <a:cxn ang="0">
                  <a:pos x="70" y="1"/>
                </a:cxn>
                <a:cxn ang="0">
                  <a:pos x="70" y="65"/>
                </a:cxn>
                <a:cxn ang="0">
                  <a:pos x="36" y="15"/>
                </a:cxn>
                <a:cxn ang="0">
                  <a:pos x="36" y="15"/>
                </a:cxn>
                <a:cxn ang="0">
                  <a:pos x="30" y="17"/>
                </a:cxn>
                <a:cxn ang="0">
                  <a:pos x="24" y="20"/>
                </a:cxn>
                <a:cxn ang="0">
                  <a:pos x="20" y="25"/>
                </a:cxn>
                <a:cxn ang="0">
                  <a:pos x="20" y="33"/>
                </a:cxn>
                <a:cxn ang="0">
                  <a:pos x="20" y="33"/>
                </a:cxn>
                <a:cxn ang="0">
                  <a:pos x="20" y="39"/>
                </a:cxn>
                <a:cxn ang="0">
                  <a:pos x="24" y="46"/>
                </a:cxn>
                <a:cxn ang="0">
                  <a:pos x="30" y="49"/>
                </a:cxn>
                <a:cxn ang="0">
                  <a:pos x="36" y="50"/>
                </a:cxn>
                <a:cxn ang="0">
                  <a:pos x="36" y="50"/>
                </a:cxn>
                <a:cxn ang="0">
                  <a:pos x="43" y="49"/>
                </a:cxn>
                <a:cxn ang="0">
                  <a:pos x="47" y="46"/>
                </a:cxn>
                <a:cxn ang="0">
                  <a:pos x="50" y="39"/>
                </a:cxn>
                <a:cxn ang="0">
                  <a:pos x="52" y="33"/>
                </a:cxn>
                <a:cxn ang="0">
                  <a:pos x="52" y="33"/>
                </a:cxn>
                <a:cxn ang="0">
                  <a:pos x="50" y="25"/>
                </a:cxn>
                <a:cxn ang="0">
                  <a:pos x="47" y="20"/>
                </a:cxn>
                <a:cxn ang="0">
                  <a:pos x="43" y="17"/>
                </a:cxn>
                <a:cxn ang="0">
                  <a:pos x="36" y="15"/>
                </a:cxn>
                <a:cxn ang="0">
                  <a:pos x="36" y="15"/>
                </a:cxn>
              </a:cxnLst>
              <a:rect l="0" t="0" r="r" b="b"/>
              <a:pathLst>
                <a:path w="70" h="66">
                  <a:moveTo>
                    <a:pt x="70" y="65"/>
                  </a:moveTo>
                  <a:lnTo>
                    <a:pt x="52" y="65"/>
                  </a:lnTo>
                  <a:lnTo>
                    <a:pt x="52" y="57"/>
                  </a:lnTo>
                  <a:lnTo>
                    <a:pt x="52" y="57"/>
                  </a:lnTo>
                  <a:lnTo>
                    <a:pt x="52" y="57"/>
                  </a:lnTo>
                  <a:lnTo>
                    <a:pt x="47" y="60"/>
                  </a:lnTo>
                  <a:lnTo>
                    <a:pt x="43" y="63"/>
                  </a:lnTo>
                  <a:lnTo>
                    <a:pt x="36" y="66"/>
                  </a:lnTo>
                  <a:lnTo>
                    <a:pt x="30" y="66"/>
                  </a:lnTo>
                  <a:lnTo>
                    <a:pt x="30" y="66"/>
                  </a:lnTo>
                  <a:lnTo>
                    <a:pt x="24" y="66"/>
                  </a:lnTo>
                  <a:lnTo>
                    <a:pt x="19" y="65"/>
                  </a:lnTo>
                  <a:lnTo>
                    <a:pt x="12" y="61"/>
                  </a:lnTo>
                  <a:lnTo>
                    <a:pt x="8" y="57"/>
                  </a:lnTo>
                  <a:lnTo>
                    <a:pt x="4" y="52"/>
                  </a:lnTo>
                  <a:lnTo>
                    <a:pt x="1" y="47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1" y="20"/>
                  </a:lnTo>
                  <a:lnTo>
                    <a:pt x="4" y="14"/>
                  </a:lnTo>
                  <a:lnTo>
                    <a:pt x="9" y="9"/>
                  </a:lnTo>
                  <a:lnTo>
                    <a:pt x="12" y="4"/>
                  </a:lnTo>
                  <a:lnTo>
                    <a:pt x="19" y="1"/>
                  </a:lnTo>
                  <a:lnTo>
                    <a:pt x="25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43" y="1"/>
                  </a:lnTo>
                  <a:lnTo>
                    <a:pt x="46" y="4"/>
                  </a:lnTo>
                  <a:lnTo>
                    <a:pt x="50" y="7"/>
                  </a:lnTo>
                  <a:lnTo>
                    <a:pt x="50" y="7"/>
                  </a:lnTo>
                  <a:lnTo>
                    <a:pt x="50" y="1"/>
                  </a:lnTo>
                  <a:lnTo>
                    <a:pt x="70" y="1"/>
                  </a:lnTo>
                  <a:lnTo>
                    <a:pt x="70" y="65"/>
                  </a:lnTo>
                  <a:close/>
                  <a:moveTo>
                    <a:pt x="36" y="15"/>
                  </a:moveTo>
                  <a:lnTo>
                    <a:pt x="36" y="15"/>
                  </a:lnTo>
                  <a:lnTo>
                    <a:pt x="30" y="17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20" y="33"/>
                  </a:lnTo>
                  <a:lnTo>
                    <a:pt x="20" y="33"/>
                  </a:lnTo>
                  <a:lnTo>
                    <a:pt x="20" y="39"/>
                  </a:lnTo>
                  <a:lnTo>
                    <a:pt x="24" y="46"/>
                  </a:lnTo>
                  <a:lnTo>
                    <a:pt x="30" y="49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43" y="49"/>
                  </a:lnTo>
                  <a:lnTo>
                    <a:pt x="47" y="46"/>
                  </a:lnTo>
                  <a:lnTo>
                    <a:pt x="50" y="39"/>
                  </a:lnTo>
                  <a:lnTo>
                    <a:pt x="52" y="33"/>
                  </a:lnTo>
                  <a:lnTo>
                    <a:pt x="52" y="33"/>
                  </a:lnTo>
                  <a:lnTo>
                    <a:pt x="50" y="25"/>
                  </a:lnTo>
                  <a:lnTo>
                    <a:pt x="47" y="20"/>
                  </a:lnTo>
                  <a:lnTo>
                    <a:pt x="43" y="17"/>
                  </a:lnTo>
                  <a:lnTo>
                    <a:pt x="36" y="15"/>
                  </a:lnTo>
                  <a:lnTo>
                    <a:pt x="36" y="15"/>
                  </a:lnTo>
                  <a:close/>
                </a:path>
              </a:pathLst>
            </a:custGeom>
            <a:solidFill>
              <a:srgbClr val="009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88" name="Freeform 306"/>
            <p:cNvSpPr>
              <a:spLocks noChangeAspect="1" noEditPoints="1"/>
            </p:cNvSpPr>
            <p:nvPr userDrawn="1"/>
          </p:nvSpPr>
          <p:spPr bwMode="auto">
            <a:xfrm>
              <a:off x="4275101" y="6134431"/>
              <a:ext cx="216903" cy="28313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9" y="1"/>
                </a:cxn>
                <a:cxn ang="0">
                  <a:pos x="19" y="9"/>
                </a:cxn>
                <a:cxn ang="0">
                  <a:pos x="19" y="9"/>
                </a:cxn>
                <a:cxn ang="0">
                  <a:pos x="19" y="9"/>
                </a:cxn>
                <a:cxn ang="0">
                  <a:pos x="22" y="4"/>
                </a:cxn>
                <a:cxn ang="0">
                  <a:pos x="27" y="1"/>
                </a:cxn>
                <a:cxn ang="0">
                  <a:pos x="33" y="0"/>
                </a:cxn>
                <a:cxn ang="0">
                  <a:pos x="39" y="0"/>
                </a:cxn>
                <a:cxn ang="0">
                  <a:pos x="39" y="0"/>
                </a:cxn>
                <a:cxn ang="0">
                  <a:pos x="46" y="0"/>
                </a:cxn>
                <a:cxn ang="0">
                  <a:pos x="52" y="1"/>
                </a:cxn>
                <a:cxn ang="0">
                  <a:pos x="57" y="4"/>
                </a:cxn>
                <a:cxn ang="0">
                  <a:pos x="61" y="7"/>
                </a:cxn>
                <a:cxn ang="0">
                  <a:pos x="65" y="12"/>
                </a:cxn>
                <a:cxn ang="0">
                  <a:pos x="68" y="19"/>
                </a:cxn>
                <a:cxn ang="0">
                  <a:pos x="69" y="25"/>
                </a:cxn>
                <a:cxn ang="0">
                  <a:pos x="69" y="33"/>
                </a:cxn>
                <a:cxn ang="0">
                  <a:pos x="69" y="33"/>
                </a:cxn>
                <a:cxn ang="0">
                  <a:pos x="69" y="39"/>
                </a:cxn>
                <a:cxn ang="0">
                  <a:pos x="68" y="46"/>
                </a:cxn>
                <a:cxn ang="0">
                  <a:pos x="65" y="52"/>
                </a:cxn>
                <a:cxn ang="0">
                  <a:pos x="61" y="57"/>
                </a:cxn>
                <a:cxn ang="0">
                  <a:pos x="57" y="61"/>
                </a:cxn>
                <a:cxn ang="0">
                  <a:pos x="50" y="65"/>
                </a:cxn>
                <a:cxn ang="0">
                  <a:pos x="46" y="66"/>
                </a:cxn>
                <a:cxn ang="0">
                  <a:pos x="38" y="66"/>
                </a:cxn>
                <a:cxn ang="0">
                  <a:pos x="38" y="66"/>
                </a:cxn>
                <a:cxn ang="0">
                  <a:pos x="28" y="65"/>
                </a:cxn>
                <a:cxn ang="0">
                  <a:pos x="23" y="63"/>
                </a:cxn>
                <a:cxn ang="0">
                  <a:pos x="20" y="60"/>
                </a:cxn>
                <a:cxn ang="0">
                  <a:pos x="20" y="60"/>
                </a:cxn>
                <a:cxn ang="0">
                  <a:pos x="20" y="95"/>
                </a:cxn>
                <a:cxn ang="0">
                  <a:pos x="0" y="95"/>
                </a:cxn>
                <a:cxn ang="0">
                  <a:pos x="0" y="1"/>
                </a:cxn>
                <a:cxn ang="0">
                  <a:pos x="34" y="50"/>
                </a:cxn>
                <a:cxn ang="0">
                  <a:pos x="34" y="50"/>
                </a:cxn>
                <a:cxn ang="0">
                  <a:pos x="41" y="49"/>
                </a:cxn>
                <a:cxn ang="0">
                  <a:pos x="46" y="46"/>
                </a:cxn>
                <a:cxn ang="0">
                  <a:pos x="49" y="39"/>
                </a:cxn>
                <a:cxn ang="0">
                  <a:pos x="50" y="33"/>
                </a:cxn>
                <a:cxn ang="0">
                  <a:pos x="50" y="33"/>
                </a:cxn>
                <a:cxn ang="0">
                  <a:pos x="49" y="25"/>
                </a:cxn>
                <a:cxn ang="0">
                  <a:pos x="46" y="20"/>
                </a:cxn>
                <a:cxn ang="0">
                  <a:pos x="41" y="17"/>
                </a:cxn>
                <a:cxn ang="0">
                  <a:pos x="34" y="15"/>
                </a:cxn>
                <a:cxn ang="0">
                  <a:pos x="34" y="15"/>
                </a:cxn>
                <a:cxn ang="0">
                  <a:pos x="28" y="17"/>
                </a:cxn>
                <a:cxn ang="0">
                  <a:pos x="23" y="20"/>
                </a:cxn>
                <a:cxn ang="0">
                  <a:pos x="20" y="25"/>
                </a:cxn>
                <a:cxn ang="0">
                  <a:pos x="19" y="33"/>
                </a:cxn>
                <a:cxn ang="0">
                  <a:pos x="19" y="33"/>
                </a:cxn>
                <a:cxn ang="0">
                  <a:pos x="20" y="39"/>
                </a:cxn>
                <a:cxn ang="0">
                  <a:pos x="23" y="46"/>
                </a:cxn>
                <a:cxn ang="0">
                  <a:pos x="28" y="49"/>
                </a:cxn>
                <a:cxn ang="0">
                  <a:pos x="34" y="50"/>
                </a:cxn>
                <a:cxn ang="0">
                  <a:pos x="34" y="50"/>
                </a:cxn>
              </a:cxnLst>
              <a:rect l="0" t="0" r="r" b="b"/>
              <a:pathLst>
                <a:path w="69" h="95">
                  <a:moveTo>
                    <a:pt x="0" y="1"/>
                  </a:moveTo>
                  <a:lnTo>
                    <a:pt x="19" y="1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22" y="4"/>
                  </a:lnTo>
                  <a:lnTo>
                    <a:pt x="27" y="1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46" y="0"/>
                  </a:lnTo>
                  <a:lnTo>
                    <a:pt x="52" y="1"/>
                  </a:lnTo>
                  <a:lnTo>
                    <a:pt x="57" y="4"/>
                  </a:lnTo>
                  <a:lnTo>
                    <a:pt x="61" y="7"/>
                  </a:lnTo>
                  <a:lnTo>
                    <a:pt x="65" y="12"/>
                  </a:lnTo>
                  <a:lnTo>
                    <a:pt x="68" y="19"/>
                  </a:lnTo>
                  <a:lnTo>
                    <a:pt x="69" y="25"/>
                  </a:lnTo>
                  <a:lnTo>
                    <a:pt x="69" y="33"/>
                  </a:lnTo>
                  <a:lnTo>
                    <a:pt x="69" y="33"/>
                  </a:lnTo>
                  <a:lnTo>
                    <a:pt x="69" y="39"/>
                  </a:lnTo>
                  <a:lnTo>
                    <a:pt x="68" y="46"/>
                  </a:lnTo>
                  <a:lnTo>
                    <a:pt x="65" y="52"/>
                  </a:lnTo>
                  <a:lnTo>
                    <a:pt x="61" y="57"/>
                  </a:lnTo>
                  <a:lnTo>
                    <a:pt x="57" y="61"/>
                  </a:lnTo>
                  <a:lnTo>
                    <a:pt x="50" y="65"/>
                  </a:lnTo>
                  <a:lnTo>
                    <a:pt x="46" y="66"/>
                  </a:lnTo>
                  <a:lnTo>
                    <a:pt x="38" y="66"/>
                  </a:lnTo>
                  <a:lnTo>
                    <a:pt x="38" y="66"/>
                  </a:lnTo>
                  <a:lnTo>
                    <a:pt x="28" y="65"/>
                  </a:lnTo>
                  <a:lnTo>
                    <a:pt x="23" y="63"/>
                  </a:lnTo>
                  <a:lnTo>
                    <a:pt x="20" y="60"/>
                  </a:lnTo>
                  <a:lnTo>
                    <a:pt x="20" y="60"/>
                  </a:lnTo>
                  <a:lnTo>
                    <a:pt x="20" y="95"/>
                  </a:lnTo>
                  <a:lnTo>
                    <a:pt x="0" y="95"/>
                  </a:lnTo>
                  <a:lnTo>
                    <a:pt x="0" y="1"/>
                  </a:lnTo>
                  <a:close/>
                  <a:moveTo>
                    <a:pt x="34" y="50"/>
                  </a:moveTo>
                  <a:lnTo>
                    <a:pt x="34" y="50"/>
                  </a:lnTo>
                  <a:lnTo>
                    <a:pt x="41" y="49"/>
                  </a:lnTo>
                  <a:lnTo>
                    <a:pt x="46" y="46"/>
                  </a:lnTo>
                  <a:lnTo>
                    <a:pt x="49" y="39"/>
                  </a:lnTo>
                  <a:lnTo>
                    <a:pt x="50" y="33"/>
                  </a:lnTo>
                  <a:lnTo>
                    <a:pt x="50" y="33"/>
                  </a:lnTo>
                  <a:lnTo>
                    <a:pt x="49" y="25"/>
                  </a:lnTo>
                  <a:lnTo>
                    <a:pt x="46" y="20"/>
                  </a:lnTo>
                  <a:lnTo>
                    <a:pt x="41" y="17"/>
                  </a:lnTo>
                  <a:lnTo>
                    <a:pt x="34" y="15"/>
                  </a:lnTo>
                  <a:lnTo>
                    <a:pt x="34" y="15"/>
                  </a:lnTo>
                  <a:lnTo>
                    <a:pt x="28" y="17"/>
                  </a:lnTo>
                  <a:lnTo>
                    <a:pt x="23" y="20"/>
                  </a:lnTo>
                  <a:lnTo>
                    <a:pt x="20" y="25"/>
                  </a:lnTo>
                  <a:lnTo>
                    <a:pt x="19" y="33"/>
                  </a:lnTo>
                  <a:lnTo>
                    <a:pt x="19" y="33"/>
                  </a:lnTo>
                  <a:lnTo>
                    <a:pt x="20" y="39"/>
                  </a:lnTo>
                  <a:lnTo>
                    <a:pt x="23" y="46"/>
                  </a:lnTo>
                  <a:lnTo>
                    <a:pt x="28" y="49"/>
                  </a:lnTo>
                  <a:lnTo>
                    <a:pt x="34" y="50"/>
                  </a:lnTo>
                  <a:lnTo>
                    <a:pt x="34" y="50"/>
                  </a:lnTo>
                  <a:close/>
                </a:path>
              </a:pathLst>
            </a:custGeom>
            <a:solidFill>
              <a:srgbClr val="009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89" name="Freeform 307"/>
            <p:cNvSpPr>
              <a:spLocks noChangeAspect="1"/>
            </p:cNvSpPr>
            <p:nvPr userDrawn="1"/>
          </p:nvSpPr>
          <p:spPr bwMode="auto">
            <a:xfrm>
              <a:off x="3473766" y="6134431"/>
              <a:ext cx="307279" cy="18072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9" y="1"/>
                </a:cxn>
                <a:cxn ang="0">
                  <a:pos x="19" y="9"/>
                </a:cxn>
                <a:cxn ang="0">
                  <a:pos x="19" y="9"/>
                </a:cxn>
                <a:cxn ang="0">
                  <a:pos x="19" y="9"/>
                </a:cxn>
                <a:cxn ang="0">
                  <a:pos x="22" y="6"/>
                </a:cxn>
                <a:cxn ang="0">
                  <a:pos x="27" y="3"/>
                </a:cxn>
                <a:cxn ang="0">
                  <a:pos x="32" y="0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4" y="0"/>
                </a:cxn>
                <a:cxn ang="0">
                  <a:pos x="51" y="3"/>
                </a:cxn>
                <a:cxn ang="0">
                  <a:pos x="55" y="6"/>
                </a:cxn>
                <a:cxn ang="0">
                  <a:pos x="57" y="11"/>
                </a:cxn>
                <a:cxn ang="0">
                  <a:pos x="57" y="11"/>
                </a:cxn>
                <a:cxn ang="0">
                  <a:pos x="57" y="11"/>
                </a:cxn>
                <a:cxn ang="0">
                  <a:pos x="57" y="11"/>
                </a:cxn>
                <a:cxn ang="0">
                  <a:pos x="62" y="6"/>
                </a:cxn>
                <a:cxn ang="0">
                  <a:pos x="67" y="1"/>
                </a:cxn>
                <a:cxn ang="0">
                  <a:pos x="71" y="0"/>
                </a:cxn>
                <a:cxn ang="0">
                  <a:pos x="79" y="0"/>
                </a:cxn>
                <a:cxn ang="0">
                  <a:pos x="79" y="0"/>
                </a:cxn>
                <a:cxn ang="0">
                  <a:pos x="84" y="0"/>
                </a:cxn>
                <a:cxn ang="0">
                  <a:pos x="89" y="1"/>
                </a:cxn>
                <a:cxn ang="0">
                  <a:pos x="94" y="4"/>
                </a:cxn>
                <a:cxn ang="0">
                  <a:pos x="97" y="7"/>
                </a:cxn>
                <a:cxn ang="0">
                  <a:pos x="100" y="15"/>
                </a:cxn>
                <a:cxn ang="0">
                  <a:pos x="101" y="27"/>
                </a:cxn>
                <a:cxn ang="0">
                  <a:pos x="101" y="65"/>
                </a:cxn>
                <a:cxn ang="0">
                  <a:pos x="81" y="65"/>
                </a:cxn>
                <a:cxn ang="0">
                  <a:pos x="81" y="28"/>
                </a:cxn>
                <a:cxn ang="0">
                  <a:pos x="81" y="28"/>
                </a:cxn>
                <a:cxn ang="0">
                  <a:pos x="81" y="23"/>
                </a:cxn>
                <a:cxn ang="0">
                  <a:pos x="79" y="20"/>
                </a:cxn>
                <a:cxn ang="0">
                  <a:pos x="76" y="17"/>
                </a:cxn>
                <a:cxn ang="0">
                  <a:pos x="71" y="17"/>
                </a:cxn>
                <a:cxn ang="0">
                  <a:pos x="71" y="17"/>
                </a:cxn>
                <a:cxn ang="0">
                  <a:pos x="67" y="17"/>
                </a:cxn>
                <a:cxn ang="0">
                  <a:pos x="63" y="20"/>
                </a:cxn>
                <a:cxn ang="0">
                  <a:pos x="62" y="25"/>
                </a:cxn>
                <a:cxn ang="0">
                  <a:pos x="60" y="31"/>
                </a:cxn>
                <a:cxn ang="0">
                  <a:pos x="60" y="65"/>
                </a:cxn>
                <a:cxn ang="0">
                  <a:pos x="40" y="65"/>
                </a:cxn>
                <a:cxn ang="0">
                  <a:pos x="40" y="31"/>
                </a:cxn>
                <a:cxn ang="0">
                  <a:pos x="40" y="31"/>
                </a:cxn>
                <a:cxn ang="0">
                  <a:pos x="40" y="27"/>
                </a:cxn>
                <a:cxn ang="0">
                  <a:pos x="40" y="22"/>
                </a:cxn>
                <a:cxn ang="0">
                  <a:pos x="36" y="19"/>
                </a:cxn>
                <a:cxn ang="0">
                  <a:pos x="33" y="17"/>
                </a:cxn>
                <a:cxn ang="0">
                  <a:pos x="32" y="17"/>
                </a:cxn>
                <a:cxn ang="0">
                  <a:pos x="32" y="17"/>
                </a:cxn>
                <a:cxn ang="0">
                  <a:pos x="27" y="17"/>
                </a:cxn>
                <a:cxn ang="0">
                  <a:pos x="22" y="20"/>
                </a:cxn>
                <a:cxn ang="0">
                  <a:pos x="21" y="25"/>
                </a:cxn>
                <a:cxn ang="0">
                  <a:pos x="19" y="31"/>
                </a:cxn>
                <a:cxn ang="0">
                  <a:pos x="19" y="65"/>
                </a:cxn>
                <a:cxn ang="0">
                  <a:pos x="0" y="65"/>
                </a:cxn>
                <a:cxn ang="0">
                  <a:pos x="0" y="1"/>
                </a:cxn>
              </a:cxnLst>
              <a:rect l="0" t="0" r="r" b="b"/>
              <a:pathLst>
                <a:path w="101" h="65">
                  <a:moveTo>
                    <a:pt x="0" y="1"/>
                  </a:moveTo>
                  <a:lnTo>
                    <a:pt x="19" y="1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22" y="6"/>
                  </a:lnTo>
                  <a:lnTo>
                    <a:pt x="27" y="3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4" y="0"/>
                  </a:lnTo>
                  <a:lnTo>
                    <a:pt x="51" y="3"/>
                  </a:lnTo>
                  <a:lnTo>
                    <a:pt x="55" y="6"/>
                  </a:lnTo>
                  <a:lnTo>
                    <a:pt x="57" y="11"/>
                  </a:lnTo>
                  <a:lnTo>
                    <a:pt x="57" y="11"/>
                  </a:lnTo>
                  <a:lnTo>
                    <a:pt x="57" y="11"/>
                  </a:lnTo>
                  <a:lnTo>
                    <a:pt x="57" y="11"/>
                  </a:lnTo>
                  <a:lnTo>
                    <a:pt x="62" y="6"/>
                  </a:lnTo>
                  <a:lnTo>
                    <a:pt x="67" y="1"/>
                  </a:lnTo>
                  <a:lnTo>
                    <a:pt x="71" y="0"/>
                  </a:lnTo>
                  <a:lnTo>
                    <a:pt x="79" y="0"/>
                  </a:lnTo>
                  <a:lnTo>
                    <a:pt x="79" y="0"/>
                  </a:lnTo>
                  <a:lnTo>
                    <a:pt x="84" y="0"/>
                  </a:lnTo>
                  <a:lnTo>
                    <a:pt x="89" y="1"/>
                  </a:lnTo>
                  <a:lnTo>
                    <a:pt x="94" y="4"/>
                  </a:lnTo>
                  <a:lnTo>
                    <a:pt x="97" y="7"/>
                  </a:lnTo>
                  <a:lnTo>
                    <a:pt x="100" y="15"/>
                  </a:lnTo>
                  <a:lnTo>
                    <a:pt x="101" y="27"/>
                  </a:lnTo>
                  <a:lnTo>
                    <a:pt x="101" y="65"/>
                  </a:lnTo>
                  <a:lnTo>
                    <a:pt x="81" y="65"/>
                  </a:lnTo>
                  <a:lnTo>
                    <a:pt x="81" y="28"/>
                  </a:lnTo>
                  <a:lnTo>
                    <a:pt x="81" y="28"/>
                  </a:lnTo>
                  <a:lnTo>
                    <a:pt x="81" y="23"/>
                  </a:lnTo>
                  <a:lnTo>
                    <a:pt x="79" y="20"/>
                  </a:lnTo>
                  <a:lnTo>
                    <a:pt x="76" y="17"/>
                  </a:lnTo>
                  <a:lnTo>
                    <a:pt x="71" y="17"/>
                  </a:lnTo>
                  <a:lnTo>
                    <a:pt x="71" y="17"/>
                  </a:lnTo>
                  <a:lnTo>
                    <a:pt x="67" y="17"/>
                  </a:lnTo>
                  <a:lnTo>
                    <a:pt x="63" y="20"/>
                  </a:lnTo>
                  <a:lnTo>
                    <a:pt x="62" y="25"/>
                  </a:lnTo>
                  <a:lnTo>
                    <a:pt x="60" y="31"/>
                  </a:lnTo>
                  <a:lnTo>
                    <a:pt x="60" y="65"/>
                  </a:lnTo>
                  <a:lnTo>
                    <a:pt x="40" y="65"/>
                  </a:lnTo>
                  <a:lnTo>
                    <a:pt x="40" y="31"/>
                  </a:lnTo>
                  <a:lnTo>
                    <a:pt x="40" y="31"/>
                  </a:lnTo>
                  <a:lnTo>
                    <a:pt x="40" y="27"/>
                  </a:lnTo>
                  <a:lnTo>
                    <a:pt x="40" y="22"/>
                  </a:lnTo>
                  <a:lnTo>
                    <a:pt x="36" y="19"/>
                  </a:lnTo>
                  <a:lnTo>
                    <a:pt x="33" y="17"/>
                  </a:lnTo>
                  <a:lnTo>
                    <a:pt x="32" y="17"/>
                  </a:lnTo>
                  <a:lnTo>
                    <a:pt x="32" y="17"/>
                  </a:lnTo>
                  <a:lnTo>
                    <a:pt x="27" y="17"/>
                  </a:lnTo>
                  <a:lnTo>
                    <a:pt x="22" y="20"/>
                  </a:lnTo>
                  <a:lnTo>
                    <a:pt x="21" y="25"/>
                  </a:lnTo>
                  <a:lnTo>
                    <a:pt x="19" y="31"/>
                  </a:lnTo>
                  <a:lnTo>
                    <a:pt x="19" y="65"/>
                  </a:lnTo>
                  <a:lnTo>
                    <a:pt x="0" y="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9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90" name="Freeform 308"/>
            <p:cNvSpPr>
              <a:spLocks noChangeAspect="1"/>
            </p:cNvSpPr>
            <p:nvPr userDrawn="1"/>
          </p:nvSpPr>
          <p:spPr bwMode="auto">
            <a:xfrm>
              <a:off x="3991922" y="6134431"/>
              <a:ext cx="180752" cy="198799"/>
            </a:xfrm>
            <a:custGeom>
              <a:avLst/>
              <a:gdLst/>
              <a:ahLst/>
              <a:cxnLst>
                <a:cxn ang="0">
                  <a:pos x="62" y="64"/>
                </a:cxn>
                <a:cxn ang="0">
                  <a:pos x="43" y="64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0" y="59"/>
                </a:cxn>
                <a:cxn ang="0">
                  <a:pos x="35" y="62"/>
                </a:cxn>
                <a:cxn ang="0">
                  <a:pos x="30" y="65"/>
                </a:cxn>
                <a:cxn ang="0">
                  <a:pos x="24" y="65"/>
                </a:cxn>
                <a:cxn ang="0">
                  <a:pos x="24" y="65"/>
                </a:cxn>
                <a:cxn ang="0">
                  <a:pos x="17" y="65"/>
                </a:cxn>
                <a:cxn ang="0">
                  <a:pos x="13" y="64"/>
                </a:cxn>
                <a:cxn ang="0">
                  <a:pos x="8" y="62"/>
                </a:cxn>
                <a:cxn ang="0">
                  <a:pos x="5" y="57"/>
                </a:cxn>
                <a:cxn ang="0">
                  <a:pos x="3" y="54"/>
                </a:cxn>
                <a:cxn ang="0">
                  <a:pos x="0" y="49"/>
                </a:cxn>
                <a:cxn ang="0">
                  <a:pos x="0" y="37"/>
                </a:cxn>
                <a:cxn ang="0">
                  <a:pos x="0" y="0"/>
                </a:cxn>
                <a:cxn ang="0">
                  <a:pos x="19" y="0"/>
                </a:cxn>
                <a:cxn ang="0">
                  <a:pos x="19" y="35"/>
                </a:cxn>
                <a:cxn ang="0">
                  <a:pos x="19" y="35"/>
                </a:cxn>
                <a:cxn ang="0">
                  <a:pos x="19" y="40"/>
                </a:cxn>
                <a:cxn ang="0">
                  <a:pos x="21" y="45"/>
                </a:cxn>
                <a:cxn ang="0">
                  <a:pos x="24" y="48"/>
                </a:cxn>
                <a:cxn ang="0">
                  <a:pos x="30" y="49"/>
                </a:cxn>
                <a:cxn ang="0">
                  <a:pos x="30" y="49"/>
                </a:cxn>
                <a:cxn ang="0">
                  <a:pos x="35" y="48"/>
                </a:cxn>
                <a:cxn ang="0">
                  <a:pos x="40" y="45"/>
                </a:cxn>
                <a:cxn ang="0">
                  <a:pos x="41" y="40"/>
                </a:cxn>
                <a:cxn ang="0">
                  <a:pos x="41" y="33"/>
                </a:cxn>
                <a:cxn ang="0">
                  <a:pos x="41" y="0"/>
                </a:cxn>
                <a:cxn ang="0">
                  <a:pos x="62" y="0"/>
                </a:cxn>
                <a:cxn ang="0">
                  <a:pos x="62" y="64"/>
                </a:cxn>
              </a:cxnLst>
              <a:rect l="0" t="0" r="r" b="b"/>
              <a:pathLst>
                <a:path w="62" h="65">
                  <a:moveTo>
                    <a:pt x="62" y="64"/>
                  </a:moveTo>
                  <a:lnTo>
                    <a:pt x="43" y="64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0" y="59"/>
                  </a:lnTo>
                  <a:lnTo>
                    <a:pt x="35" y="62"/>
                  </a:lnTo>
                  <a:lnTo>
                    <a:pt x="30" y="65"/>
                  </a:lnTo>
                  <a:lnTo>
                    <a:pt x="24" y="65"/>
                  </a:lnTo>
                  <a:lnTo>
                    <a:pt x="24" y="65"/>
                  </a:lnTo>
                  <a:lnTo>
                    <a:pt x="17" y="65"/>
                  </a:lnTo>
                  <a:lnTo>
                    <a:pt x="13" y="64"/>
                  </a:lnTo>
                  <a:lnTo>
                    <a:pt x="8" y="62"/>
                  </a:lnTo>
                  <a:lnTo>
                    <a:pt x="5" y="57"/>
                  </a:lnTo>
                  <a:lnTo>
                    <a:pt x="3" y="54"/>
                  </a:lnTo>
                  <a:lnTo>
                    <a:pt x="0" y="49"/>
                  </a:lnTo>
                  <a:lnTo>
                    <a:pt x="0" y="37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35"/>
                  </a:lnTo>
                  <a:lnTo>
                    <a:pt x="19" y="35"/>
                  </a:lnTo>
                  <a:lnTo>
                    <a:pt x="19" y="40"/>
                  </a:lnTo>
                  <a:lnTo>
                    <a:pt x="21" y="45"/>
                  </a:lnTo>
                  <a:lnTo>
                    <a:pt x="24" y="48"/>
                  </a:lnTo>
                  <a:lnTo>
                    <a:pt x="30" y="49"/>
                  </a:lnTo>
                  <a:lnTo>
                    <a:pt x="30" y="49"/>
                  </a:lnTo>
                  <a:lnTo>
                    <a:pt x="35" y="48"/>
                  </a:lnTo>
                  <a:lnTo>
                    <a:pt x="40" y="45"/>
                  </a:lnTo>
                  <a:lnTo>
                    <a:pt x="41" y="40"/>
                  </a:lnTo>
                  <a:lnTo>
                    <a:pt x="41" y="33"/>
                  </a:lnTo>
                  <a:lnTo>
                    <a:pt x="41" y="0"/>
                  </a:lnTo>
                  <a:lnTo>
                    <a:pt x="62" y="0"/>
                  </a:lnTo>
                  <a:lnTo>
                    <a:pt x="62" y="64"/>
                  </a:lnTo>
                  <a:close/>
                </a:path>
              </a:pathLst>
            </a:custGeom>
            <a:solidFill>
              <a:srgbClr val="009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91" name="Freeform 309"/>
            <p:cNvSpPr>
              <a:spLocks noChangeAspect="1"/>
            </p:cNvSpPr>
            <p:nvPr userDrawn="1"/>
          </p:nvSpPr>
          <p:spPr bwMode="auto">
            <a:xfrm>
              <a:off x="6251327" y="6134431"/>
              <a:ext cx="186777" cy="198799"/>
            </a:xfrm>
            <a:custGeom>
              <a:avLst/>
              <a:gdLst/>
              <a:ahLst/>
              <a:cxnLst>
                <a:cxn ang="0">
                  <a:pos x="62" y="64"/>
                </a:cxn>
                <a:cxn ang="0">
                  <a:pos x="43" y="64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0" y="59"/>
                </a:cxn>
                <a:cxn ang="0">
                  <a:pos x="35" y="62"/>
                </a:cxn>
                <a:cxn ang="0">
                  <a:pos x="30" y="65"/>
                </a:cxn>
                <a:cxn ang="0">
                  <a:pos x="24" y="65"/>
                </a:cxn>
                <a:cxn ang="0">
                  <a:pos x="24" y="65"/>
                </a:cxn>
                <a:cxn ang="0">
                  <a:pos x="18" y="65"/>
                </a:cxn>
                <a:cxn ang="0">
                  <a:pos x="13" y="64"/>
                </a:cxn>
                <a:cxn ang="0">
                  <a:pos x="10" y="62"/>
                </a:cxn>
                <a:cxn ang="0">
                  <a:pos x="7" y="57"/>
                </a:cxn>
                <a:cxn ang="0">
                  <a:pos x="3" y="54"/>
                </a:cxn>
                <a:cxn ang="0">
                  <a:pos x="2" y="49"/>
                </a:cxn>
                <a:cxn ang="0">
                  <a:pos x="0" y="37"/>
                </a:cxn>
                <a:cxn ang="0">
                  <a:pos x="0" y="0"/>
                </a:cxn>
                <a:cxn ang="0">
                  <a:pos x="19" y="0"/>
                </a:cxn>
                <a:cxn ang="0">
                  <a:pos x="19" y="35"/>
                </a:cxn>
                <a:cxn ang="0">
                  <a:pos x="19" y="35"/>
                </a:cxn>
                <a:cxn ang="0">
                  <a:pos x="21" y="40"/>
                </a:cxn>
                <a:cxn ang="0">
                  <a:pos x="22" y="45"/>
                </a:cxn>
                <a:cxn ang="0">
                  <a:pos x="26" y="48"/>
                </a:cxn>
                <a:cxn ang="0">
                  <a:pos x="30" y="49"/>
                </a:cxn>
                <a:cxn ang="0">
                  <a:pos x="30" y="49"/>
                </a:cxn>
                <a:cxn ang="0">
                  <a:pos x="37" y="48"/>
                </a:cxn>
                <a:cxn ang="0">
                  <a:pos x="40" y="45"/>
                </a:cxn>
                <a:cxn ang="0">
                  <a:pos x="41" y="40"/>
                </a:cxn>
                <a:cxn ang="0">
                  <a:pos x="43" y="33"/>
                </a:cxn>
                <a:cxn ang="0">
                  <a:pos x="43" y="0"/>
                </a:cxn>
                <a:cxn ang="0">
                  <a:pos x="62" y="0"/>
                </a:cxn>
                <a:cxn ang="0">
                  <a:pos x="62" y="64"/>
                </a:cxn>
              </a:cxnLst>
              <a:rect l="0" t="0" r="r" b="b"/>
              <a:pathLst>
                <a:path w="62" h="65">
                  <a:moveTo>
                    <a:pt x="62" y="64"/>
                  </a:moveTo>
                  <a:lnTo>
                    <a:pt x="43" y="64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0" y="59"/>
                  </a:lnTo>
                  <a:lnTo>
                    <a:pt x="35" y="62"/>
                  </a:lnTo>
                  <a:lnTo>
                    <a:pt x="30" y="65"/>
                  </a:lnTo>
                  <a:lnTo>
                    <a:pt x="24" y="65"/>
                  </a:lnTo>
                  <a:lnTo>
                    <a:pt x="24" y="65"/>
                  </a:lnTo>
                  <a:lnTo>
                    <a:pt x="18" y="65"/>
                  </a:lnTo>
                  <a:lnTo>
                    <a:pt x="13" y="64"/>
                  </a:lnTo>
                  <a:lnTo>
                    <a:pt x="10" y="62"/>
                  </a:lnTo>
                  <a:lnTo>
                    <a:pt x="7" y="57"/>
                  </a:lnTo>
                  <a:lnTo>
                    <a:pt x="3" y="54"/>
                  </a:lnTo>
                  <a:lnTo>
                    <a:pt x="2" y="49"/>
                  </a:lnTo>
                  <a:lnTo>
                    <a:pt x="0" y="37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35"/>
                  </a:lnTo>
                  <a:lnTo>
                    <a:pt x="19" y="35"/>
                  </a:lnTo>
                  <a:lnTo>
                    <a:pt x="21" y="40"/>
                  </a:lnTo>
                  <a:lnTo>
                    <a:pt x="22" y="45"/>
                  </a:lnTo>
                  <a:lnTo>
                    <a:pt x="26" y="48"/>
                  </a:lnTo>
                  <a:lnTo>
                    <a:pt x="30" y="49"/>
                  </a:lnTo>
                  <a:lnTo>
                    <a:pt x="30" y="49"/>
                  </a:lnTo>
                  <a:lnTo>
                    <a:pt x="37" y="48"/>
                  </a:lnTo>
                  <a:lnTo>
                    <a:pt x="40" y="45"/>
                  </a:lnTo>
                  <a:lnTo>
                    <a:pt x="41" y="40"/>
                  </a:lnTo>
                  <a:lnTo>
                    <a:pt x="43" y="33"/>
                  </a:lnTo>
                  <a:lnTo>
                    <a:pt x="43" y="0"/>
                  </a:lnTo>
                  <a:lnTo>
                    <a:pt x="62" y="0"/>
                  </a:lnTo>
                  <a:lnTo>
                    <a:pt x="62" y="64"/>
                  </a:lnTo>
                  <a:close/>
                </a:path>
              </a:pathLst>
            </a:custGeom>
            <a:solidFill>
              <a:srgbClr val="009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92" name="Freeform 310"/>
            <p:cNvSpPr>
              <a:spLocks noChangeAspect="1"/>
            </p:cNvSpPr>
            <p:nvPr userDrawn="1"/>
          </p:nvSpPr>
          <p:spPr bwMode="auto">
            <a:xfrm>
              <a:off x="5763296" y="6134431"/>
              <a:ext cx="180752" cy="198799"/>
            </a:xfrm>
            <a:custGeom>
              <a:avLst/>
              <a:gdLst/>
              <a:ahLst/>
              <a:cxnLst>
                <a:cxn ang="0">
                  <a:pos x="62" y="64"/>
                </a:cxn>
                <a:cxn ang="0">
                  <a:pos x="43" y="64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0" y="59"/>
                </a:cxn>
                <a:cxn ang="0">
                  <a:pos x="36" y="62"/>
                </a:cxn>
                <a:cxn ang="0">
                  <a:pos x="30" y="65"/>
                </a:cxn>
                <a:cxn ang="0">
                  <a:pos x="24" y="65"/>
                </a:cxn>
                <a:cxn ang="0">
                  <a:pos x="24" y="65"/>
                </a:cxn>
                <a:cxn ang="0">
                  <a:pos x="19" y="65"/>
                </a:cxn>
                <a:cxn ang="0">
                  <a:pos x="14" y="64"/>
                </a:cxn>
                <a:cxn ang="0">
                  <a:pos x="9" y="62"/>
                </a:cxn>
                <a:cxn ang="0">
                  <a:pos x="6" y="57"/>
                </a:cxn>
                <a:cxn ang="0">
                  <a:pos x="3" y="54"/>
                </a:cxn>
                <a:cxn ang="0">
                  <a:pos x="1" y="49"/>
                </a:cxn>
                <a:cxn ang="0">
                  <a:pos x="0" y="37"/>
                </a:cxn>
                <a:cxn ang="0">
                  <a:pos x="0" y="0"/>
                </a:cxn>
                <a:cxn ang="0">
                  <a:pos x="20" y="0"/>
                </a:cxn>
                <a:cxn ang="0">
                  <a:pos x="20" y="35"/>
                </a:cxn>
                <a:cxn ang="0">
                  <a:pos x="20" y="35"/>
                </a:cxn>
                <a:cxn ang="0">
                  <a:pos x="20" y="40"/>
                </a:cxn>
                <a:cxn ang="0">
                  <a:pos x="22" y="45"/>
                </a:cxn>
                <a:cxn ang="0">
                  <a:pos x="25" y="48"/>
                </a:cxn>
                <a:cxn ang="0">
                  <a:pos x="30" y="49"/>
                </a:cxn>
                <a:cxn ang="0">
                  <a:pos x="30" y="49"/>
                </a:cxn>
                <a:cxn ang="0">
                  <a:pos x="36" y="48"/>
                </a:cxn>
                <a:cxn ang="0">
                  <a:pos x="40" y="45"/>
                </a:cxn>
                <a:cxn ang="0">
                  <a:pos x="41" y="40"/>
                </a:cxn>
                <a:cxn ang="0">
                  <a:pos x="43" y="33"/>
                </a:cxn>
                <a:cxn ang="0">
                  <a:pos x="43" y="0"/>
                </a:cxn>
                <a:cxn ang="0">
                  <a:pos x="62" y="0"/>
                </a:cxn>
                <a:cxn ang="0">
                  <a:pos x="62" y="64"/>
                </a:cxn>
              </a:cxnLst>
              <a:rect l="0" t="0" r="r" b="b"/>
              <a:pathLst>
                <a:path w="62" h="65">
                  <a:moveTo>
                    <a:pt x="62" y="64"/>
                  </a:moveTo>
                  <a:lnTo>
                    <a:pt x="43" y="64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0" y="59"/>
                  </a:lnTo>
                  <a:lnTo>
                    <a:pt x="36" y="62"/>
                  </a:lnTo>
                  <a:lnTo>
                    <a:pt x="30" y="65"/>
                  </a:lnTo>
                  <a:lnTo>
                    <a:pt x="24" y="65"/>
                  </a:lnTo>
                  <a:lnTo>
                    <a:pt x="24" y="65"/>
                  </a:lnTo>
                  <a:lnTo>
                    <a:pt x="19" y="65"/>
                  </a:lnTo>
                  <a:lnTo>
                    <a:pt x="14" y="64"/>
                  </a:lnTo>
                  <a:lnTo>
                    <a:pt x="9" y="62"/>
                  </a:lnTo>
                  <a:lnTo>
                    <a:pt x="6" y="57"/>
                  </a:lnTo>
                  <a:lnTo>
                    <a:pt x="3" y="54"/>
                  </a:lnTo>
                  <a:lnTo>
                    <a:pt x="1" y="49"/>
                  </a:lnTo>
                  <a:lnTo>
                    <a:pt x="0" y="37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35"/>
                  </a:lnTo>
                  <a:lnTo>
                    <a:pt x="20" y="35"/>
                  </a:lnTo>
                  <a:lnTo>
                    <a:pt x="20" y="40"/>
                  </a:lnTo>
                  <a:lnTo>
                    <a:pt x="22" y="45"/>
                  </a:lnTo>
                  <a:lnTo>
                    <a:pt x="25" y="48"/>
                  </a:lnTo>
                  <a:lnTo>
                    <a:pt x="30" y="49"/>
                  </a:lnTo>
                  <a:lnTo>
                    <a:pt x="30" y="49"/>
                  </a:lnTo>
                  <a:lnTo>
                    <a:pt x="36" y="48"/>
                  </a:lnTo>
                  <a:lnTo>
                    <a:pt x="40" y="45"/>
                  </a:lnTo>
                  <a:lnTo>
                    <a:pt x="41" y="40"/>
                  </a:lnTo>
                  <a:lnTo>
                    <a:pt x="43" y="33"/>
                  </a:lnTo>
                  <a:lnTo>
                    <a:pt x="43" y="0"/>
                  </a:lnTo>
                  <a:lnTo>
                    <a:pt x="62" y="0"/>
                  </a:lnTo>
                  <a:lnTo>
                    <a:pt x="62" y="64"/>
                  </a:lnTo>
                  <a:close/>
                </a:path>
              </a:pathLst>
            </a:custGeom>
            <a:solidFill>
              <a:srgbClr val="009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93" name="Freeform 311"/>
            <p:cNvSpPr>
              <a:spLocks noChangeAspect="1"/>
            </p:cNvSpPr>
            <p:nvPr userDrawn="1"/>
          </p:nvSpPr>
          <p:spPr bwMode="auto">
            <a:xfrm>
              <a:off x="4889659" y="6032019"/>
              <a:ext cx="180752" cy="295186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1" y="44"/>
                </a:cxn>
                <a:cxn ang="0">
                  <a:pos x="21" y="44"/>
                </a:cxn>
                <a:cxn ang="0">
                  <a:pos x="21" y="44"/>
                </a:cxn>
                <a:cxn ang="0">
                  <a:pos x="24" y="41"/>
                </a:cxn>
                <a:cxn ang="0">
                  <a:pos x="29" y="36"/>
                </a:cxn>
                <a:cxn ang="0">
                  <a:pos x="33" y="35"/>
                </a:cxn>
                <a:cxn ang="0">
                  <a:pos x="40" y="35"/>
                </a:cxn>
                <a:cxn ang="0">
                  <a:pos x="40" y="35"/>
                </a:cxn>
                <a:cxn ang="0">
                  <a:pos x="46" y="35"/>
                </a:cxn>
                <a:cxn ang="0">
                  <a:pos x="51" y="36"/>
                </a:cxn>
                <a:cxn ang="0">
                  <a:pos x="54" y="39"/>
                </a:cxn>
                <a:cxn ang="0">
                  <a:pos x="57" y="42"/>
                </a:cxn>
                <a:cxn ang="0">
                  <a:pos x="60" y="47"/>
                </a:cxn>
                <a:cxn ang="0">
                  <a:pos x="62" y="52"/>
                </a:cxn>
                <a:cxn ang="0">
                  <a:pos x="62" y="65"/>
                </a:cxn>
                <a:cxn ang="0">
                  <a:pos x="62" y="100"/>
                </a:cxn>
                <a:cxn ang="0">
                  <a:pos x="41" y="100"/>
                </a:cxn>
                <a:cxn ang="0">
                  <a:pos x="41" y="68"/>
                </a:cxn>
                <a:cxn ang="0">
                  <a:pos x="41" y="68"/>
                </a:cxn>
                <a:cxn ang="0">
                  <a:pos x="41" y="63"/>
                </a:cxn>
                <a:cxn ang="0">
                  <a:pos x="41" y="57"/>
                </a:cxn>
                <a:cxn ang="0">
                  <a:pos x="38" y="54"/>
                </a:cxn>
                <a:cxn ang="0">
                  <a:pos x="35" y="52"/>
                </a:cxn>
                <a:cxn ang="0">
                  <a:pos x="32" y="52"/>
                </a:cxn>
                <a:cxn ang="0">
                  <a:pos x="32" y="52"/>
                </a:cxn>
                <a:cxn ang="0">
                  <a:pos x="27" y="52"/>
                </a:cxn>
                <a:cxn ang="0">
                  <a:pos x="22" y="55"/>
                </a:cxn>
                <a:cxn ang="0">
                  <a:pos x="21" y="62"/>
                </a:cxn>
                <a:cxn ang="0">
                  <a:pos x="21" y="68"/>
                </a:cxn>
                <a:cxn ang="0">
                  <a:pos x="21" y="100"/>
                </a:cxn>
                <a:cxn ang="0">
                  <a:pos x="0" y="100"/>
                </a:cxn>
                <a:cxn ang="0">
                  <a:pos x="0" y="0"/>
                </a:cxn>
                <a:cxn ang="0">
                  <a:pos x="21" y="0"/>
                </a:cxn>
              </a:cxnLst>
              <a:rect l="0" t="0" r="r" b="b"/>
              <a:pathLst>
                <a:path w="62" h="100">
                  <a:moveTo>
                    <a:pt x="21" y="0"/>
                  </a:moveTo>
                  <a:lnTo>
                    <a:pt x="21" y="44"/>
                  </a:lnTo>
                  <a:lnTo>
                    <a:pt x="21" y="44"/>
                  </a:lnTo>
                  <a:lnTo>
                    <a:pt x="21" y="44"/>
                  </a:lnTo>
                  <a:lnTo>
                    <a:pt x="24" y="41"/>
                  </a:lnTo>
                  <a:lnTo>
                    <a:pt x="29" y="36"/>
                  </a:lnTo>
                  <a:lnTo>
                    <a:pt x="33" y="35"/>
                  </a:lnTo>
                  <a:lnTo>
                    <a:pt x="40" y="35"/>
                  </a:lnTo>
                  <a:lnTo>
                    <a:pt x="40" y="35"/>
                  </a:lnTo>
                  <a:lnTo>
                    <a:pt x="46" y="35"/>
                  </a:lnTo>
                  <a:lnTo>
                    <a:pt x="51" y="36"/>
                  </a:lnTo>
                  <a:lnTo>
                    <a:pt x="54" y="39"/>
                  </a:lnTo>
                  <a:lnTo>
                    <a:pt x="57" y="42"/>
                  </a:lnTo>
                  <a:lnTo>
                    <a:pt x="60" y="47"/>
                  </a:lnTo>
                  <a:lnTo>
                    <a:pt x="62" y="52"/>
                  </a:lnTo>
                  <a:lnTo>
                    <a:pt x="62" y="65"/>
                  </a:lnTo>
                  <a:lnTo>
                    <a:pt x="62" y="100"/>
                  </a:lnTo>
                  <a:lnTo>
                    <a:pt x="41" y="100"/>
                  </a:lnTo>
                  <a:lnTo>
                    <a:pt x="41" y="68"/>
                  </a:lnTo>
                  <a:lnTo>
                    <a:pt x="41" y="68"/>
                  </a:lnTo>
                  <a:lnTo>
                    <a:pt x="41" y="63"/>
                  </a:lnTo>
                  <a:lnTo>
                    <a:pt x="41" y="57"/>
                  </a:lnTo>
                  <a:lnTo>
                    <a:pt x="38" y="54"/>
                  </a:lnTo>
                  <a:lnTo>
                    <a:pt x="35" y="52"/>
                  </a:lnTo>
                  <a:lnTo>
                    <a:pt x="32" y="52"/>
                  </a:lnTo>
                  <a:lnTo>
                    <a:pt x="32" y="52"/>
                  </a:lnTo>
                  <a:lnTo>
                    <a:pt x="27" y="52"/>
                  </a:lnTo>
                  <a:lnTo>
                    <a:pt x="22" y="55"/>
                  </a:lnTo>
                  <a:lnTo>
                    <a:pt x="21" y="62"/>
                  </a:lnTo>
                  <a:lnTo>
                    <a:pt x="21" y="68"/>
                  </a:lnTo>
                  <a:lnTo>
                    <a:pt x="21" y="100"/>
                  </a:lnTo>
                  <a:lnTo>
                    <a:pt x="0" y="100"/>
                  </a:lnTo>
                  <a:lnTo>
                    <a:pt x="0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9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94" name="Freeform 312"/>
            <p:cNvSpPr>
              <a:spLocks noChangeAspect="1"/>
            </p:cNvSpPr>
            <p:nvPr userDrawn="1"/>
          </p:nvSpPr>
          <p:spPr bwMode="auto">
            <a:xfrm>
              <a:off x="4678781" y="6080213"/>
              <a:ext cx="150627" cy="246992"/>
            </a:xfrm>
            <a:custGeom>
              <a:avLst/>
              <a:gdLst/>
              <a:ahLst/>
              <a:cxnLst>
                <a:cxn ang="0">
                  <a:pos x="32" y="35"/>
                </a:cxn>
                <a:cxn ang="0">
                  <a:pos x="49" y="35"/>
                </a:cxn>
                <a:cxn ang="0">
                  <a:pos x="49" y="19"/>
                </a:cxn>
                <a:cxn ang="0">
                  <a:pos x="32" y="19"/>
                </a:cxn>
                <a:cxn ang="0">
                  <a:pos x="32" y="0"/>
                </a:cxn>
                <a:cxn ang="0">
                  <a:pos x="13" y="0"/>
                </a:cxn>
                <a:cxn ang="0">
                  <a:pos x="13" y="19"/>
                </a:cxn>
                <a:cxn ang="0">
                  <a:pos x="0" y="19"/>
                </a:cxn>
                <a:cxn ang="0">
                  <a:pos x="0" y="35"/>
                </a:cxn>
                <a:cxn ang="0">
                  <a:pos x="13" y="35"/>
                </a:cxn>
                <a:cxn ang="0">
                  <a:pos x="13" y="83"/>
                </a:cxn>
                <a:cxn ang="0">
                  <a:pos x="32" y="83"/>
                </a:cxn>
                <a:cxn ang="0">
                  <a:pos x="32" y="35"/>
                </a:cxn>
              </a:cxnLst>
              <a:rect l="0" t="0" r="r" b="b"/>
              <a:pathLst>
                <a:path w="49" h="83">
                  <a:moveTo>
                    <a:pt x="32" y="35"/>
                  </a:moveTo>
                  <a:lnTo>
                    <a:pt x="49" y="35"/>
                  </a:lnTo>
                  <a:lnTo>
                    <a:pt x="49" y="19"/>
                  </a:lnTo>
                  <a:lnTo>
                    <a:pt x="32" y="19"/>
                  </a:lnTo>
                  <a:lnTo>
                    <a:pt x="32" y="0"/>
                  </a:lnTo>
                  <a:lnTo>
                    <a:pt x="13" y="0"/>
                  </a:lnTo>
                  <a:lnTo>
                    <a:pt x="13" y="19"/>
                  </a:lnTo>
                  <a:lnTo>
                    <a:pt x="0" y="19"/>
                  </a:lnTo>
                  <a:lnTo>
                    <a:pt x="0" y="35"/>
                  </a:lnTo>
                  <a:lnTo>
                    <a:pt x="13" y="35"/>
                  </a:lnTo>
                  <a:lnTo>
                    <a:pt x="13" y="83"/>
                  </a:lnTo>
                  <a:lnTo>
                    <a:pt x="32" y="83"/>
                  </a:lnTo>
                  <a:lnTo>
                    <a:pt x="32" y="35"/>
                  </a:lnTo>
                  <a:close/>
                </a:path>
              </a:pathLst>
            </a:custGeom>
            <a:solidFill>
              <a:srgbClr val="009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95" name="Freeform 313"/>
            <p:cNvSpPr>
              <a:spLocks noChangeAspect="1"/>
            </p:cNvSpPr>
            <p:nvPr userDrawn="1"/>
          </p:nvSpPr>
          <p:spPr bwMode="auto">
            <a:xfrm>
              <a:off x="6040449" y="6080213"/>
              <a:ext cx="138577" cy="246992"/>
            </a:xfrm>
            <a:custGeom>
              <a:avLst/>
              <a:gdLst/>
              <a:ahLst/>
              <a:cxnLst>
                <a:cxn ang="0">
                  <a:pos x="32" y="35"/>
                </a:cxn>
                <a:cxn ang="0">
                  <a:pos x="49" y="35"/>
                </a:cxn>
                <a:cxn ang="0">
                  <a:pos x="49" y="19"/>
                </a:cxn>
                <a:cxn ang="0">
                  <a:pos x="32" y="19"/>
                </a:cxn>
                <a:cxn ang="0">
                  <a:pos x="32" y="0"/>
                </a:cxn>
                <a:cxn ang="0">
                  <a:pos x="13" y="0"/>
                </a:cxn>
                <a:cxn ang="0">
                  <a:pos x="13" y="19"/>
                </a:cxn>
                <a:cxn ang="0">
                  <a:pos x="0" y="19"/>
                </a:cxn>
                <a:cxn ang="0">
                  <a:pos x="0" y="35"/>
                </a:cxn>
                <a:cxn ang="0">
                  <a:pos x="13" y="35"/>
                </a:cxn>
                <a:cxn ang="0">
                  <a:pos x="13" y="83"/>
                </a:cxn>
                <a:cxn ang="0">
                  <a:pos x="32" y="83"/>
                </a:cxn>
                <a:cxn ang="0">
                  <a:pos x="32" y="35"/>
                </a:cxn>
              </a:cxnLst>
              <a:rect l="0" t="0" r="r" b="b"/>
              <a:pathLst>
                <a:path w="49" h="83">
                  <a:moveTo>
                    <a:pt x="32" y="35"/>
                  </a:moveTo>
                  <a:lnTo>
                    <a:pt x="49" y="35"/>
                  </a:lnTo>
                  <a:lnTo>
                    <a:pt x="49" y="19"/>
                  </a:lnTo>
                  <a:lnTo>
                    <a:pt x="32" y="19"/>
                  </a:lnTo>
                  <a:lnTo>
                    <a:pt x="32" y="0"/>
                  </a:lnTo>
                  <a:lnTo>
                    <a:pt x="13" y="0"/>
                  </a:lnTo>
                  <a:lnTo>
                    <a:pt x="13" y="19"/>
                  </a:lnTo>
                  <a:lnTo>
                    <a:pt x="0" y="19"/>
                  </a:lnTo>
                  <a:lnTo>
                    <a:pt x="0" y="35"/>
                  </a:lnTo>
                  <a:lnTo>
                    <a:pt x="13" y="35"/>
                  </a:lnTo>
                  <a:lnTo>
                    <a:pt x="13" y="83"/>
                  </a:lnTo>
                  <a:lnTo>
                    <a:pt x="32" y="83"/>
                  </a:lnTo>
                  <a:lnTo>
                    <a:pt x="32" y="35"/>
                  </a:lnTo>
                  <a:close/>
                </a:path>
              </a:pathLst>
            </a:custGeom>
            <a:solidFill>
              <a:srgbClr val="009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96" name="Freeform 314"/>
            <p:cNvSpPr>
              <a:spLocks noChangeAspect="1"/>
            </p:cNvSpPr>
            <p:nvPr userDrawn="1"/>
          </p:nvSpPr>
          <p:spPr bwMode="auto">
            <a:xfrm>
              <a:off x="5552418" y="6032019"/>
              <a:ext cx="150627" cy="295186"/>
            </a:xfrm>
            <a:custGeom>
              <a:avLst/>
              <a:gdLst/>
              <a:ahLst/>
              <a:cxnLst>
                <a:cxn ang="0">
                  <a:pos x="13" y="54"/>
                </a:cxn>
                <a:cxn ang="0">
                  <a:pos x="0" y="54"/>
                </a:cxn>
                <a:cxn ang="0">
                  <a:pos x="0" y="38"/>
                </a:cxn>
                <a:cxn ang="0">
                  <a:pos x="13" y="38"/>
                </a:cxn>
                <a:cxn ang="0">
                  <a:pos x="13" y="25"/>
                </a:cxn>
                <a:cxn ang="0">
                  <a:pos x="13" y="25"/>
                </a:cxn>
                <a:cxn ang="0">
                  <a:pos x="13" y="21"/>
                </a:cxn>
                <a:cxn ang="0">
                  <a:pos x="15" y="14"/>
                </a:cxn>
                <a:cxn ang="0">
                  <a:pos x="18" y="10"/>
                </a:cxn>
                <a:cxn ang="0">
                  <a:pos x="21" y="6"/>
                </a:cxn>
                <a:cxn ang="0">
                  <a:pos x="24" y="3"/>
                </a:cxn>
                <a:cxn ang="0">
                  <a:pos x="29" y="2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50" y="2"/>
                </a:cxn>
                <a:cxn ang="0">
                  <a:pos x="50" y="17"/>
                </a:cxn>
                <a:cxn ang="0">
                  <a:pos x="50" y="17"/>
                </a:cxn>
                <a:cxn ang="0">
                  <a:pos x="43" y="16"/>
                </a:cxn>
                <a:cxn ang="0">
                  <a:pos x="43" y="16"/>
                </a:cxn>
                <a:cxn ang="0">
                  <a:pos x="40" y="17"/>
                </a:cxn>
                <a:cxn ang="0">
                  <a:pos x="37" y="19"/>
                </a:cxn>
                <a:cxn ang="0">
                  <a:pos x="34" y="22"/>
                </a:cxn>
                <a:cxn ang="0">
                  <a:pos x="34" y="27"/>
                </a:cxn>
                <a:cxn ang="0">
                  <a:pos x="34" y="38"/>
                </a:cxn>
                <a:cxn ang="0">
                  <a:pos x="48" y="38"/>
                </a:cxn>
                <a:cxn ang="0">
                  <a:pos x="48" y="54"/>
                </a:cxn>
                <a:cxn ang="0">
                  <a:pos x="34" y="54"/>
                </a:cxn>
                <a:cxn ang="0">
                  <a:pos x="34" y="102"/>
                </a:cxn>
                <a:cxn ang="0">
                  <a:pos x="13" y="102"/>
                </a:cxn>
                <a:cxn ang="0">
                  <a:pos x="13" y="54"/>
                </a:cxn>
              </a:cxnLst>
              <a:rect l="0" t="0" r="r" b="b"/>
              <a:pathLst>
                <a:path w="50" h="102">
                  <a:moveTo>
                    <a:pt x="13" y="54"/>
                  </a:moveTo>
                  <a:lnTo>
                    <a:pt x="0" y="54"/>
                  </a:lnTo>
                  <a:lnTo>
                    <a:pt x="0" y="38"/>
                  </a:lnTo>
                  <a:lnTo>
                    <a:pt x="13" y="38"/>
                  </a:lnTo>
                  <a:lnTo>
                    <a:pt x="13" y="25"/>
                  </a:lnTo>
                  <a:lnTo>
                    <a:pt x="13" y="25"/>
                  </a:lnTo>
                  <a:lnTo>
                    <a:pt x="13" y="21"/>
                  </a:lnTo>
                  <a:lnTo>
                    <a:pt x="15" y="14"/>
                  </a:lnTo>
                  <a:lnTo>
                    <a:pt x="18" y="10"/>
                  </a:lnTo>
                  <a:lnTo>
                    <a:pt x="21" y="6"/>
                  </a:lnTo>
                  <a:lnTo>
                    <a:pt x="24" y="3"/>
                  </a:lnTo>
                  <a:lnTo>
                    <a:pt x="29" y="2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50" y="2"/>
                  </a:lnTo>
                  <a:lnTo>
                    <a:pt x="50" y="17"/>
                  </a:lnTo>
                  <a:lnTo>
                    <a:pt x="50" y="17"/>
                  </a:lnTo>
                  <a:lnTo>
                    <a:pt x="43" y="16"/>
                  </a:lnTo>
                  <a:lnTo>
                    <a:pt x="43" y="16"/>
                  </a:lnTo>
                  <a:lnTo>
                    <a:pt x="40" y="17"/>
                  </a:lnTo>
                  <a:lnTo>
                    <a:pt x="37" y="19"/>
                  </a:lnTo>
                  <a:lnTo>
                    <a:pt x="34" y="22"/>
                  </a:lnTo>
                  <a:lnTo>
                    <a:pt x="34" y="27"/>
                  </a:lnTo>
                  <a:lnTo>
                    <a:pt x="34" y="38"/>
                  </a:lnTo>
                  <a:lnTo>
                    <a:pt x="48" y="38"/>
                  </a:lnTo>
                  <a:lnTo>
                    <a:pt x="48" y="54"/>
                  </a:lnTo>
                  <a:lnTo>
                    <a:pt x="34" y="54"/>
                  </a:lnTo>
                  <a:lnTo>
                    <a:pt x="34" y="102"/>
                  </a:lnTo>
                  <a:lnTo>
                    <a:pt x="13" y="102"/>
                  </a:lnTo>
                  <a:lnTo>
                    <a:pt x="13" y="54"/>
                  </a:lnTo>
                  <a:close/>
                </a:path>
              </a:pathLst>
            </a:custGeom>
            <a:solidFill>
              <a:srgbClr val="009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97" name="Freeform 315"/>
            <p:cNvSpPr>
              <a:spLocks noChangeAspect="1" noEditPoints="1"/>
            </p:cNvSpPr>
            <p:nvPr userDrawn="1"/>
          </p:nvSpPr>
          <p:spPr bwMode="auto">
            <a:xfrm>
              <a:off x="2359126" y="6044068"/>
              <a:ext cx="247028" cy="283137"/>
            </a:xfrm>
            <a:custGeom>
              <a:avLst/>
              <a:gdLst/>
              <a:ahLst/>
              <a:cxnLst>
                <a:cxn ang="0">
                  <a:pos x="82" y="48"/>
                </a:cxn>
                <a:cxn ang="0">
                  <a:pos x="82" y="48"/>
                </a:cxn>
                <a:cxn ang="0">
                  <a:pos x="82" y="57"/>
                </a:cxn>
                <a:cxn ang="0">
                  <a:pos x="79" y="67"/>
                </a:cxn>
                <a:cxn ang="0">
                  <a:pos x="74" y="75"/>
                </a:cxn>
                <a:cxn ang="0">
                  <a:pos x="69" y="81"/>
                </a:cxn>
                <a:cxn ang="0">
                  <a:pos x="61" y="86"/>
                </a:cxn>
                <a:cxn ang="0">
                  <a:pos x="52" y="90"/>
                </a:cxn>
                <a:cxn ang="0">
                  <a:pos x="41" y="94"/>
                </a:cxn>
                <a:cxn ang="0">
                  <a:pos x="30" y="94"/>
                </a:cxn>
                <a:cxn ang="0">
                  <a:pos x="0" y="9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41" y="2"/>
                </a:cxn>
                <a:cxn ang="0">
                  <a:pos x="52" y="3"/>
                </a:cxn>
                <a:cxn ang="0">
                  <a:pos x="61" y="8"/>
                </a:cxn>
                <a:cxn ang="0">
                  <a:pos x="69" y="13"/>
                </a:cxn>
                <a:cxn ang="0">
                  <a:pos x="74" y="21"/>
                </a:cxn>
                <a:cxn ang="0">
                  <a:pos x="79" y="29"/>
                </a:cxn>
                <a:cxn ang="0">
                  <a:pos x="82" y="36"/>
                </a:cxn>
                <a:cxn ang="0">
                  <a:pos x="82" y="48"/>
                </a:cxn>
                <a:cxn ang="0">
                  <a:pos x="82" y="48"/>
                </a:cxn>
                <a:cxn ang="0">
                  <a:pos x="30" y="19"/>
                </a:cxn>
                <a:cxn ang="0">
                  <a:pos x="20" y="19"/>
                </a:cxn>
                <a:cxn ang="0">
                  <a:pos x="20" y="75"/>
                </a:cxn>
                <a:cxn ang="0">
                  <a:pos x="30" y="75"/>
                </a:cxn>
                <a:cxn ang="0">
                  <a:pos x="30" y="75"/>
                </a:cxn>
                <a:cxn ang="0">
                  <a:pos x="42" y="73"/>
                </a:cxn>
                <a:cxn ang="0">
                  <a:pos x="47" y="71"/>
                </a:cxn>
                <a:cxn ang="0">
                  <a:pos x="52" y="68"/>
                </a:cxn>
                <a:cxn ang="0">
                  <a:pos x="55" y="63"/>
                </a:cxn>
                <a:cxn ang="0">
                  <a:pos x="58" y="59"/>
                </a:cxn>
                <a:cxn ang="0">
                  <a:pos x="60" y="54"/>
                </a:cxn>
                <a:cxn ang="0">
                  <a:pos x="61" y="48"/>
                </a:cxn>
                <a:cxn ang="0">
                  <a:pos x="61" y="48"/>
                </a:cxn>
                <a:cxn ang="0">
                  <a:pos x="60" y="41"/>
                </a:cxn>
                <a:cxn ang="0">
                  <a:pos x="58" y="35"/>
                </a:cxn>
                <a:cxn ang="0">
                  <a:pos x="55" y="30"/>
                </a:cxn>
                <a:cxn ang="0">
                  <a:pos x="52" y="25"/>
                </a:cxn>
                <a:cxn ang="0">
                  <a:pos x="47" y="24"/>
                </a:cxn>
                <a:cxn ang="0">
                  <a:pos x="42" y="21"/>
                </a:cxn>
                <a:cxn ang="0">
                  <a:pos x="30" y="19"/>
                </a:cxn>
                <a:cxn ang="0">
                  <a:pos x="30" y="19"/>
                </a:cxn>
              </a:cxnLst>
              <a:rect l="0" t="0" r="r" b="b"/>
              <a:pathLst>
                <a:path w="82" h="94">
                  <a:moveTo>
                    <a:pt x="82" y="48"/>
                  </a:moveTo>
                  <a:lnTo>
                    <a:pt x="82" y="48"/>
                  </a:lnTo>
                  <a:lnTo>
                    <a:pt x="82" y="57"/>
                  </a:lnTo>
                  <a:lnTo>
                    <a:pt x="79" y="67"/>
                  </a:lnTo>
                  <a:lnTo>
                    <a:pt x="74" y="75"/>
                  </a:lnTo>
                  <a:lnTo>
                    <a:pt x="69" y="81"/>
                  </a:lnTo>
                  <a:lnTo>
                    <a:pt x="61" y="86"/>
                  </a:lnTo>
                  <a:lnTo>
                    <a:pt x="52" y="90"/>
                  </a:lnTo>
                  <a:lnTo>
                    <a:pt x="41" y="94"/>
                  </a:lnTo>
                  <a:lnTo>
                    <a:pt x="30" y="94"/>
                  </a:lnTo>
                  <a:lnTo>
                    <a:pt x="0" y="9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41" y="2"/>
                  </a:lnTo>
                  <a:lnTo>
                    <a:pt x="52" y="3"/>
                  </a:lnTo>
                  <a:lnTo>
                    <a:pt x="61" y="8"/>
                  </a:lnTo>
                  <a:lnTo>
                    <a:pt x="69" y="13"/>
                  </a:lnTo>
                  <a:lnTo>
                    <a:pt x="74" y="21"/>
                  </a:lnTo>
                  <a:lnTo>
                    <a:pt x="79" y="29"/>
                  </a:lnTo>
                  <a:lnTo>
                    <a:pt x="82" y="36"/>
                  </a:lnTo>
                  <a:lnTo>
                    <a:pt x="82" y="48"/>
                  </a:lnTo>
                  <a:lnTo>
                    <a:pt x="82" y="48"/>
                  </a:lnTo>
                  <a:close/>
                  <a:moveTo>
                    <a:pt x="30" y="19"/>
                  </a:moveTo>
                  <a:lnTo>
                    <a:pt x="20" y="19"/>
                  </a:lnTo>
                  <a:lnTo>
                    <a:pt x="20" y="75"/>
                  </a:lnTo>
                  <a:lnTo>
                    <a:pt x="30" y="75"/>
                  </a:lnTo>
                  <a:lnTo>
                    <a:pt x="30" y="75"/>
                  </a:lnTo>
                  <a:lnTo>
                    <a:pt x="42" y="73"/>
                  </a:lnTo>
                  <a:lnTo>
                    <a:pt x="47" y="71"/>
                  </a:lnTo>
                  <a:lnTo>
                    <a:pt x="52" y="68"/>
                  </a:lnTo>
                  <a:lnTo>
                    <a:pt x="55" y="63"/>
                  </a:lnTo>
                  <a:lnTo>
                    <a:pt x="58" y="59"/>
                  </a:lnTo>
                  <a:lnTo>
                    <a:pt x="60" y="54"/>
                  </a:lnTo>
                  <a:lnTo>
                    <a:pt x="61" y="48"/>
                  </a:lnTo>
                  <a:lnTo>
                    <a:pt x="61" y="48"/>
                  </a:lnTo>
                  <a:lnTo>
                    <a:pt x="60" y="41"/>
                  </a:lnTo>
                  <a:lnTo>
                    <a:pt x="58" y="35"/>
                  </a:lnTo>
                  <a:lnTo>
                    <a:pt x="55" y="30"/>
                  </a:lnTo>
                  <a:lnTo>
                    <a:pt x="52" y="25"/>
                  </a:lnTo>
                  <a:lnTo>
                    <a:pt x="47" y="24"/>
                  </a:lnTo>
                  <a:lnTo>
                    <a:pt x="42" y="21"/>
                  </a:lnTo>
                  <a:lnTo>
                    <a:pt x="30" y="19"/>
                  </a:lnTo>
                  <a:lnTo>
                    <a:pt x="30" y="19"/>
                  </a:lnTo>
                  <a:close/>
                </a:path>
              </a:pathLst>
            </a:custGeom>
            <a:solidFill>
              <a:srgbClr val="0099D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97"/>
          <p:cNvSpPr>
            <a:spLocks noChangeShapeType="1"/>
          </p:cNvSpPr>
          <p:nvPr/>
        </p:nvSpPr>
        <p:spPr bwMode="auto">
          <a:xfrm>
            <a:off x="5556738" y="4953000"/>
            <a:ext cx="3587262" cy="0"/>
          </a:xfrm>
          <a:prstGeom prst="line">
            <a:avLst/>
          </a:prstGeom>
          <a:noFill/>
          <a:ln w="635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5" name="Rectangle 258"/>
          <p:cNvSpPr>
            <a:spLocks noChangeArrowheads="1"/>
          </p:cNvSpPr>
          <p:nvPr/>
        </p:nvSpPr>
        <p:spPr bwMode="auto">
          <a:xfrm>
            <a:off x="5556738" y="6705600"/>
            <a:ext cx="3587262" cy="15240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6" name="Line 282"/>
          <p:cNvSpPr>
            <a:spLocks noChangeShapeType="1"/>
          </p:cNvSpPr>
          <p:nvPr/>
        </p:nvSpPr>
        <p:spPr bwMode="auto">
          <a:xfrm>
            <a:off x="1055078" y="1295400"/>
            <a:ext cx="8088923" cy="0"/>
          </a:xfrm>
          <a:prstGeom prst="line">
            <a:avLst/>
          </a:prstGeom>
          <a:noFill/>
          <a:ln w="635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grpSp>
        <p:nvGrpSpPr>
          <p:cNvPr id="2" name="Group 288"/>
          <p:cNvGrpSpPr>
            <a:grpSpLocks noChangeAspect="1"/>
          </p:cNvGrpSpPr>
          <p:nvPr/>
        </p:nvGrpSpPr>
        <p:grpSpPr bwMode="auto">
          <a:xfrm>
            <a:off x="5272454" y="152400"/>
            <a:ext cx="1162050" cy="603250"/>
            <a:chOff x="4424" y="232"/>
            <a:chExt cx="1085" cy="520"/>
          </a:xfrm>
        </p:grpSpPr>
        <p:pic>
          <p:nvPicPr>
            <p:cNvPr id="8" name="Picture 289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13" y="344"/>
              <a:ext cx="795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Freeform 290"/>
            <p:cNvSpPr>
              <a:spLocks noChangeAspect="1"/>
            </p:cNvSpPr>
            <p:nvPr userDrawn="1"/>
          </p:nvSpPr>
          <p:spPr bwMode="auto">
            <a:xfrm>
              <a:off x="4851" y="233"/>
              <a:ext cx="66" cy="246"/>
            </a:xfrm>
            <a:custGeom>
              <a:avLst/>
              <a:gdLst/>
              <a:ahLst/>
              <a:cxnLst>
                <a:cxn ang="0">
                  <a:pos x="13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" y="121"/>
                </a:cxn>
                <a:cxn ang="0">
                  <a:pos x="7" y="183"/>
                </a:cxn>
                <a:cxn ang="0">
                  <a:pos x="8" y="246"/>
                </a:cxn>
                <a:cxn ang="0">
                  <a:pos x="8" y="246"/>
                </a:cxn>
                <a:cxn ang="0">
                  <a:pos x="7" y="310"/>
                </a:cxn>
                <a:cxn ang="0">
                  <a:pos x="5" y="372"/>
                </a:cxn>
                <a:cxn ang="0">
                  <a:pos x="0" y="492"/>
                </a:cxn>
                <a:cxn ang="0">
                  <a:pos x="132" y="492"/>
                </a:cxn>
                <a:cxn ang="0">
                  <a:pos x="132" y="492"/>
                </a:cxn>
                <a:cxn ang="0">
                  <a:pos x="127" y="372"/>
                </a:cxn>
                <a:cxn ang="0">
                  <a:pos x="124" y="310"/>
                </a:cxn>
                <a:cxn ang="0">
                  <a:pos x="124" y="246"/>
                </a:cxn>
                <a:cxn ang="0">
                  <a:pos x="124" y="246"/>
                </a:cxn>
                <a:cxn ang="0">
                  <a:pos x="124" y="183"/>
                </a:cxn>
                <a:cxn ang="0">
                  <a:pos x="127" y="121"/>
                </a:cxn>
                <a:cxn ang="0">
                  <a:pos x="132" y="0"/>
                </a:cxn>
                <a:cxn ang="0">
                  <a:pos x="132" y="0"/>
                </a:cxn>
              </a:cxnLst>
              <a:rect l="0" t="0" r="r" b="b"/>
              <a:pathLst>
                <a:path w="132" h="492">
                  <a:moveTo>
                    <a:pt x="13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121"/>
                  </a:lnTo>
                  <a:lnTo>
                    <a:pt x="7" y="183"/>
                  </a:lnTo>
                  <a:lnTo>
                    <a:pt x="8" y="246"/>
                  </a:lnTo>
                  <a:lnTo>
                    <a:pt x="8" y="246"/>
                  </a:lnTo>
                  <a:lnTo>
                    <a:pt x="7" y="310"/>
                  </a:lnTo>
                  <a:lnTo>
                    <a:pt x="5" y="372"/>
                  </a:lnTo>
                  <a:lnTo>
                    <a:pt x="0" y="492"/>
                  </a:lnTo>
                  <a:lnTo>
                    <a:pt x="132" y="492"/>
                  </a:lnTo>
                  <a:lnTo>
                    <a:pt x="132" y="492"/>
                  </a:lnTo>
                  <a:lnTo>
                    <a:pt x="127" y="372"/>
                  </a:lnTo>
                  <a:lnTo>
                    <a:pt x="124" y="310"/>
                  </a:lnTo>
                  <a:lnTo>
                    <a:pt x="124" y="246"/>
                  </a:lnTo>
                  <a:lnTo>
                    <a:pt x="124" y="246"/>
                  </a:lnTo>
                  <a:lnTo>
                    <a:pt x="124" y="183"/>
                  </a:lnTo>
                  <a:lnTo>
                    <a:pt x="127" y="121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0066B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0" name="Freeform 291"/>
            <p:cNvSpPr>
              <a:spLocks noChangeAspect="1"/>
            </p:cNvSpPr>
            <p:nvPr userDrawn="1"/>
          </p:nvSpPr>
          <p:spPr bwMode="auto">
            <a:xfrm>
              <a:off x="4424" y="232"/>
              <a:ext cx="421" cy="248"/>
            </a:xfrm>
            <a:custGeom>
              <a:avLst/>
              <a:gdLst/>
              <a:ahLst/>
              <a:cxnLst>
                <a:cxn ang="0">
                  <a:pos x="670" y="265"/>
                </a:cxn>
                <a:cxn ang="0">
                  <a:pos x="719" y="240"/>
                </a:cxn>
                <a:cxn ang="0">
                  <a:pos x="757" y="208"/>
                </a:cxn>
                <a:cxn ang="0">
                  <a:pos x="780" y="168"/>
                </a:cxn>
                <a:cxn ang="0">
                  <a:pos x="786" y="148"/>
                </a:cxn>
                <a:cxn ang="0">
                  <a:pos x="788" y="127"/>
                </a:cxn>
                <a:cxn ang="0">
                  <a:pos x="788" y="115"/>
                </a:cxn>
                <a:cxn ang="0">
                  <a:pos x="784" y="92"/>
                </a:cxn>
                <a:cxn ang="0">
                  <a:pos x="776" y="72"/>
                </a:cxn>
                <a:cxn ang="0">
                  <a:pos x="765" y="54"/>
                </a:cxn>
                <a:cxn ang="0">
                  <a:pos x="757" y="46"/>
                </a:cxn>
                <a:cxn ang="0">
                  <a:pos x="724" y="22"/>
                </a:cxn>
                <a:cxn ang="0">
                  <a:pos x="683" y="8"/>
                </a:cxn>
                <a:cxn ang="0">
                  <a:pos x="637" y="2"/>
                </a:cxn>
                <a:cxn ang="0">
                  <a:pos x="586" y="0"/>
                </a:cxn>
                <a:cxn ang="0">
                  <a:pos x="529" y="2"/>
                </a:cxn>
                <a:cxn ang="0">
                  <a:pos x="413" y="5"/>
                </a:cxn>
                <a:cxn ang="0">
                  <a:pos x="364" y="5"/>
                </a:cxn>
                <a:cxn ang="0">
                  <a:pos x="372" y="167"/>
                </a:cxn>
                <a:cxn ang="0">
                  <a:pos x="373" y="313"/>
                </a:cxn>
                <a:cxn ang="0">
                  <a:pos x="311" y="242"/>
                </a:cxn>
                <a:cxn ang="0">
                  <a:pos x="187" y="86"/>
                </a:cxn>
                <a:cxn ang="0">
                  <a:pos x="0" y="5"/>
                </a:cxn>
                <a:cxn ang="0">
                  <a:pos x="7" y="126"/>
                </a:cxn>
                <a:cxn ang="0">
                  <a:pos x="10" y="251"/>
                </a:cxn>
                <a:cxn ang="0">
                  <a:pos x="8" y="315"/>
                </a:cxn>
                <a:cxn ang="0">
                  <a:pos x="0" y="497"/>
                </a:cxn>
                <a:cxn ang="0">
                  <a:pos x="107" y="497"/>
                </a:cxn>
                <a:cxn ang="0">
                  <a:pos x="97" y="319"/>
                </a:cxn>
                <a:cxn ang="0">
                  <a:pos x="95" y="165"/>
                </a:cxn>
                <a:cxn ang="0">
                  <a:pos x="162" y="242"/>
                </a:cxn>
                <a:cxn ang="0">
                  <a:pos x="299" y="410"/>
                </a:cxn>
                <a:cxn ang="0">
                  <a:pos x="362" y="497"/>
                </a:cxn>
                <a:cxn ang="0">
                  <a:pos x="473" y="497"/>
                </a:cxn>
                <a:cxn ang="0">
                  <a:pos x="467" y="315"/>
                </a:cxn>
                <a:cxn ang="0">
                  <a:pos x="465" y="251"/>
                </a:cxn>
                <a:cxn ang="0">
                  <a:pos x="468" y="68"/>
                </a:cxn>
                <a:cxn ang="0">
                  <a:pos x="502" y="67"/>
                </a:cxn>
                <a:cxn ang="0">
                  <a:pos x="543" y="67"/>
                </a:cxn>
                <a:cxn ang="0">
                  <a:pos x="591" y="72"/>
                </a:cxn>
                <a:cxn ang="0">
                  <a:pos x="618" y="84"/>
                </a:cxn>
                <a:cxn ang="0">
                  <a:pos x="630" y="94"/>
                </a:cxn>
                <a:cxn ang="0">
                  <a:pos x="643" y="113"/>
                </a:cxn>
                <a:cxn ang="0">
                  <a:pos x="649" y="145"/>
                </a:cxn>
                <a:cxn ang="0">
                  <a:pos x="648" y="154"/>
                </a:cxn>
                <a:cxn ang="0">
                  <a:pos x="643" y="175"/>
                </a:cxn>
                <a:cxn ang="0">
                  <a:pos x="634" y="192"/>
                </a:cxn>
                <a:cxn ang="0">
                  <a:pos x="618" y="208"/>
                </a:cxn>
                <a:cxn ang="0">
                  <a:pos x="589" y="227"/>
                </a:cxn>
                <a:cxn ang="0">
                  <a:pos x="542" y="245"/>
                </a:cxn>
                <a:cxn ang="0">
                  <a:pos x="515" y="253"/>
                </a:cxn>
                <a:cxn ang="0">
                  <a:pos x="603" y="370"/>
                </a:cxn>
                <a:cxn ang="0">
                  <a:pos x="689" y="497"/>
                </a:cxn>
                <a:cxn ang="0">
                  <a:pos x="843" y="497"/>
                </a:cxn>
                <a:cxn ang="0">
                  <a:pos x="707" y="318"/>
                </a:cxn>
                <a:cxn ang="0">
                  <a:pos x="670" y="265"/>
                </a:cxn>
              </a:cxnLst>
              <a:rect l="0" t="0" r="r" b="b"/>
              <a:pathLst>
                <a:path w="843" h="497">
                  <a:moveTo>
                    <a:pt x="670" y="265"/>
                  </a:moveTo>
                  <a:lnTo>
                    <a:pt x="670" y="265"/>
                  </a:lnTo>
                  <a:lnTo>
                    <a:pt x="697" y="254"/>
                  </a:lnTo>
                  <a:lnTo>
                    <a:pt x="719" y="240"/>
                  </a:lnTo>
                  <a:lnTo>
                    <a:pt x="740" y="226"/>
                  </a:lnTo>
                  <a:lnTo>
                    <a:pt x="757" y="208"/>
                  </a:lnTo>
                  <a:lnTo>
                    <a:pt x="770" y="189"/>
                  </a:lnTo>
                  <a:lnTo>
                    <a:pt x="780" y="168"/>
                  </a:lnTo>
                  <a:lnTo>
                    <a:pt x="784" y="159"/>
                  </a:lnTo>
                  <a:lnTo>
                    <a:pt x="786" y="148"/>
                  </a:lnTo>
                  <a:lnTo>
                    <a:pt x="788" y="138"/>
                  </a:lnTo>
                  <a:lnTo>
                    <a:pt x="788" y="127"/>
                  </a:lnTo>
                  <a:lnTo>
                    <a:pt x="788" y="127"/>
                  </a:lnTo>
                  <a:lnTo>
                    <a:pt x="788" y="115"/>
                  </a:lnTo>
                  <a:lnTo>
                    <a:pt x="786" y="103"/>
                  </a:lnTo>
                  <a:lnTo>
                    <a:pt x="784" y="92"/>
                  </a:lnTo>
                  <a:lnTo>
                    <a:pt x="781" y="81"/>
                  </a:lnTo>
                  <a:lnTo>
                    <a:pt x="776" y="72"/>
                  </a:lnTo>
                  <a:lnTo>
                    <a:pt x="770" y="62"/>
                  </a:lnTo>
                  <a:lnTo>
                    <a:pt x="765" y="54"/>
                  </a:lnTo>
                  <a:lnTo>
                    <a:pt x="757" y="46"/>
                  </a:lnTo>
                  <a:lnTo>
                    <a:pt x="757" y="46"/>
                  </a:lnTo>
                  <a:lnTo>
                    <a:pt x="742" y="32"/>
                  </a:lnTo>
                  <a:lnTo>
                    <a:pt x="724" y="22"/>
                  </a:lnTo>
                  <a:lnTo>
                    <a:pt x="705" y="14"/>
                  </a:lnTo>
                  <a:lnTo>
                    <a:pt x="683" y="8"/>
                  </a:lnTo>
                  <a:lnTo>
                    <a:pt x="661" y="5"/>
                  </a:lnTo>
                  <a:lnTo>
                    <a:pt x="637" y="2"/>
                  </a:lnTo>
                  <a:lnTo>
                    <a:pt x="611" y="2"/>
                  </a:lnTo>
                  <a:lnTo>
                    <a:pt x="586" y="0"/>
                  </a:lnTo>
                  <a:lnTo>
                    <a:pt x="586" y="0"/>
                  </a:lnTo>
                  <a:lnTo>
                    <a:pt x="529" y="2"/>
                  </a:lnTo>
                  <a:lnTo>
                    <a:pt x="470" y="3"/>
                  </a:lnTo>
                  <a:lnTo>
                    <a:pt x="413" y="5"/>
                  </a:lnTo>
                  <a:lnTo>
                    <a:pt x="364" y="5"/>
                  </a:lnTo>
                  <a:lnTo>
                    <a:pt x="364" y="5"/>
                  </a:lnTo>
                  <a:lnTo>
                    <a:pt x="368" y="86"/>
                  </a:lnTo>
                  <a:lnTo>
                    <a:pt x="372" y="167"/>
                  </a:lnTo>
                  <a:lnTo>
                    <a:pt x="373" y="243"/>
                  </a:lnTo>
                  <a:lnTo>
                    <a:pt x="373" y="313"/>
                  </a:lnTo>
                  <a:lnTo>
                    <a:pt x="373" y="313"/>
                  </a:lnTo>
                  <a:lnTo>
                    <a:pt x="311" y="242"/>
                  </a:lnTo>
                  <a:lnTo>
                    <a:pt x="249" y="165"/>
                  </a:lnTo>
                  <a:lnTo>
                    <a:pt x="187" y="86"/>
                  </a:lnTo>
                  <a:lnTo>
                    <a:pt x="129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7" y="126"/>
                  </a:lnTo>
                  <a:lnTo>
                    <a:pt x="8" y="188"/>
                  </a:lnTo>
                  <a:lnTo>
                    <a:pt x="10" y="251"/>
                  </a:lnTo>
                  <a:lnTo>
                    <a:pt x="10" y="251"/>
                  </a:lnTo>
                  <a:lnTo>
                    <a:pt x="8" y="315"/>
                  </a:lnTo>
                  <a:lnTo>
                    <a:pt x="7" y="377"/>
                  </a:lnTo>
                  <a:lnTo>
                    <a:pt x="0" y="497"/>
                  </a:lnTo>
                  <a:lnTo>
                    <a:pt x="107" y="497"/>
                  </a:lnTo>
                  <a:lnTo>
                    <a:pt x="107" y="497"/>
                  </a:lnTo>
                  <a:lnTo>
                    <a:pt x="100" y="408"/>
                  </a:lnTo>
                  <a:lnTo>
                    <a:pt x="97" y="319"/>
                  </a:lnTo>
                  <a:lnTo>
                    <a:pt x="95" y="238"/>
                  </a:lnTo>
                  <a:lnTo>
                    <a:pt x="95" y="165"/>
                  </a:lnTo>
                  <a:lnTo>
                    <a:pt x="95" y="165"/>
                  </a:lnTo>
                  <a:lnTo>
                    <a:pt x="162" y="242"/>
                  </a:lnTo>
                  <a:lnTo>
                    <a:pt x="230" y="324"/>
                  </a:lnTo>
                  <a:lnTo>
                    <a:pt x="299" y="410"/>
                  </a:lnTo>
                  <a:lnTo>
                    <a:pt x="330" y="454"/>
                  </a:lnTo>
                  <a:lnTo>
                    <a:pt x="362" y="497"/>
                  </a:lnTo>
                  <a:lnTo>
                    <a:pt x="473" y="497"/>
                  </a:lnTo>
                  <a:lnTo>
                    <a:pt x="473" y="497"/>
                  </a:lnTo>
                  <a:lnTo>
                    <a:pt x="468" y="377"/>
                  </a:lnTo>
                  <a:lnTo>
                    <a:pt x="467" y="315"/>
                  </a:lnTo>
                  <a:lnTo>
                    <a:pt x="465" y="251"/>
                  </a:lnTo>
                  <a:lnTo>
                    <a:pt x="465" y="251"/>
                  </a:lnTo>
                  <a:lnTo>
                    <a:pt x="465" y="159"/>
                  </a:lnTo>
                  <a:lnTo>
                    <a:pt x="468" y="68"/>
                  </a:lnTo>
                  <a:lnTo>
                    <a:pt x="468" y="68"/>
                  </a:lnTo>
                  <a:lnTo>
                    <a:pt x="502" y="67"/>
                  </a:lnTo>
                  <a:lnTo>
                    <a:pt x="543" y="67"/>
                  </a:lnTo>
                  <a:lnTo>
                    <a:pt x="543" y="67"/>
                  </a:lnTo>
                  <a:lnTo>
                    <a:pt x="568" y="68"/>
                  </a:lnTo>
                  <a:lnTo>
                    <a:pt x="591" y="72"/>
                  </a:lnTo>
                  <a:lnTo>
                    <a:pt x="610" y="80"/>
                  </a:lnTo>
                  <a:lnTo>
                    <a:pt x="618" y="84"/>
                  </a:lnTo>
                  <a:lnTo>
                    <a:pt x="624" y="89"/>
                  </a:lnTo>
                  <a:lnTo>
                    <a:pt x="630" y="94"/>
                  </a:lnTo>
                  <a:lnTo>
                    <a:pt x="635" y="100"/>
                  </a:lnTo>
                  <a:lnTo>
                    <a:pt x="643" y="113"/>
                  </a:lnTo>
                  <a:lnTo>
                    <a:pt x="648" y="127"/>
                  </a:lnTo>
                  <a:lnTo>
                    <a:pt x="649" y="145"/>
                  </a:lnTo>
                  <a:lnTo>
                    <a:pt x="649" y="145"/>
                  </a:lnTo>
                  <a:lnTo>
                    <a:pt x="648" y="154"/>
                  </a:lnTo>
                  <a:lnTo>
                    <a:pt x="646" y="165"/>
                  </a:lnTo>
                  <a:lnTo>
                    <a:pt x="643" y="175"/>
                  </a:lnTo>
                  <a:lnTo>
                    <a:pt x="638" y="184"/>
                  </a:lnTo>
                  <a:lnTo>
                    <a:pt x="634" y="192"/>
                  </a:lnTo>
                  <a:lnTo>
                    <a:pt x="626" y="200"/>
                  </a:lnTo>
                  <a:lnTo>
                    <a:pt x="618" y="208"/>
                  </a:lnTo>
                  <a:lnTo>
                    <a:pt x="610" y="215"/>
                  </a:lnTo>
                  <a:lnTo>
                    <a:pt x="589" y="227"/>
                  </a:lnTo>
                  <a:lnTo>
                    <a:pt x="567" y="237"/>
                  </a:lnTo>
                  <a:lnTo>
                    <a:pt x="542" y="245"/>
                  </a:lnTo>
                  <a:lnTo>
                    <a:pt x="515" y="253"/>
                  </a:lnTo>
                  <a:lnTo>
                    <a:pt x="515" y="253"/>
                  </a:lnTo>
                  <a:lnTo>
                    <a:pt x="557" y="308"/>
                  </a:lnTo>
                  <a:lnTo>
                    <a:pt x="603" y="370"/>
                  </a:lnTo>
                  <a:lnTo>
                    <a:pt x="648" y="435"/>
                  </a:lnTo>
                  <a:lnTo>
                    <a:pt x="689" y="497"/>
                  </a:lnTo>
                  <a:lnTo>
                    <a:pt x="843" y="497"/>
                  </a:lnTo>
                  <a:lnTo>
                    <a:pt x="843" y="497"/>
                  </a:lnTo>
                  <a:lnTo>
                    <a:pt x="748" y="375"/>
                  </a:lnTo>
                  <a:lnTo>
                    <a:pt x="707" y="318"/>
                  </a:lnTo>
                  <a:lnTo>
                    <a:pt x="670" y="265"/>
                  </a:lnTo>
                  <a:lnTo>
                    <a:pt x="670" y="265"/>
                  </a:lnTo>
                  <a:close/>
                </a:path>
              </a:pathLst>
            </a:custGeom>
            <a:solidFill>
              <a:srgbClr val="0066B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1" name="Freeform 292"/>
            <p:cNvSpPr>
              <a:spLocks noChangeAspect="1"/>
            </p:cNvSpPr>
            <p:nvPr userDrawn="1"/>
          </p:nvSpPr>
          <p:spPr bwMode="auto">
            <a:xfrm>
              <a:off x="4993" y="435"/>
              <a:ext cx="86" cy="115"/>
            </a:xfrm>
            <a:custGeom>
              <a:avLst/>
              <a:gdLst/>
              <a:ahLst/>
              <a:cxnLst>
                <a:cxn ang="0">
                  <a:pos x="103" y="114"/>
                </a:cxn>
                <a:cxn ang="0">
                  <a:pos x="171" y="114"/>
                </a:cxn>
                <a:cxn ang="0">
                  <a:pos x="171" y="97"/>
                </a:cxn>
                <a:cxn ang="0">
                  <a:pos x="97" y="97"/>
                </a:cxn>
                <a:cxn ang="0">
                  <a:pos x="97" y="54"/>
                </a:cxn>
                <a:cxn ang="0">
                  <a:pos x="159" y="54"/>
                </a:cxn>
                <a:cxn ang="0">
                  <a:pos x="159" y="36"/>
                </a:cxn>
                <a:cxn ang="0">
                  <a:pos x="97" y="36"/>
                </a:cxn>
                <a:cxn ang="0">
                  <a:pos x="97" y="0"/>
                </a:cxn>
                <a:cxn ang="0">
                  <a:pos x="76" y="0"/>
                </a:cxn>
                <a:cxn ang="0">
                  <a:pos x="76" y="36"/>
                </a:cxn>
                <a:cxn ang="0">
                  <a:pos x="14" y="36"/>
                </a:cxn>
                <a:cxn ang="0">
                  <a:pos x="14" y="54"/>
                </a:cxn>
                <a:cxn ang="0">
                  <a:pos x="76" y="54"/>
                </a:cxn>
                <a:cxn ang="0">
                  <a:pos x="76" y="97"/>
                </a:cxn>
                <a:cxn ang="0">
                  <a:pos x="3" y="97"/>
                </a:cxn>
                <a:cxn ang="0">
                  <a:pos x="3" y="114"/>
                </a:cxn>
                <a:cxn ang="0">
                  <a:pos x="70" y="114"/>
                </a:cxn>
                <a:cxn ang="0">
                  <a:pos x="70" y="114"/>
                </a:cxn>
                <a:cxn ang="0">
                  <a:pos x="54" y="135"/>
                </a:cxn>
                <a:cxn ang="0">
                  <a:pos x="38" y="155"/>
                </a:cxn>
                <a:cxn ang="0">
                  <a:pos x="19" y="174"/>
                </a:cxn>
                <a:cxn ang="0">
                  <a:pos x="0" y="192"/>
                </a:cxn>
                <a:cxn ang="0">
                  <a:pos x="11" y="208"/>
                </a:cxn>
                <a:cxn ang="0">
                  <a:pos x="11" y="208"/>
                </a:cxn>
                <a:cxn ang="0">
                  <a:pos x="29" y="192"/>
                </a:cxn>
                <a:cxn ang="0">
                  <a:pos x="46" y="173"/>
                </a:cxn>
                <a:cxn ang="0">
                  <a:pos x="62" y="154"/>
                </a:cxn>
                <a:cxn ang="0">
                  <a:pos x="76" y="133"/>
                </a:cxn>
                <a:cxn ang="0">
                  <a:pos x="76" y="228"/>
                </a:cxn>
                <a:cxn ang="0">
                  <a:pos x="97" y="228"/>
                </a:cxn>
                <a:cxn ang="0">
                  <a:pos x="97" y="133"/>
                </a:cxn>
                <a:cxn ang="0">
                  <a:pos x="97" y="133"/>
                </a:cxn>
                <a:cxn ang="0">
                  <a:pos x="111" y="154"/>
                </a:cxn>
                <a:cxn ang="0">
                  <a:pos x="127" y="173"/>
                </a:cxn>
                <a:cxn ang="0">
                  <a:pos x="144" y="192"/>
                </a:cxn>
                <a:cxn ang="0">
                  <a:pos x="162" y="208"/>
                </a:cxn>
                <a:cxn ang="0">
                  <a:pos x="173" y="192"/>
                </a:cxn>
                <a:cxn ang="0">
                  <a:pos x="173" y="192"/>
                </a:cxn>
                <a:cxn ang="0">
                  <a:pos x="154" y="174"/>
                </a:cxn>
                <a:cxn ang="0">
                  <a:pos x="136" y="155"/>
                </a:cxn>
                <a:cxn ang="0">
                  <a:pos x="119" y="135"/>
                </a:cxn>
                <a:cxn ang="0">
                  <a:pos x="103" y="114"/>
                </a:cxn>
                <a:cxn ang="0">
                  <a:pos x="103" y="114"/>
                </a:cxn>
              </a:cxnLst>
              <a:rect l="0" t="0" r="r" b="b"/>
              <a:pathLst>
                <a:path w="173" h="228">
                  <a:moveTo>
                    <a:pt x="103" y="114"/>
                  </a:moveTo>
                  <a:lnTo>
                    <a:pt x="171" y="114"/>
                  </a:lnTo>
                  <a:lnTo>
                    <a:pt x="171" y="97"/>
                  </a:lnTo>
                  <a:lnTo>
                    <a:pt x="97" y="97"/>
                  </a:lnTo>
                  <a:lnTo>
                    <a:pt x="97" y="54"/>
                  </a:lnTo>
                  <a:lnTo>
                    <a:pt x="159" y="54"/>
                  </a:lnTo>
                  <a:lnTo>
                    <a:pt x="159" y="36"/>
                  </a:lnTo>
                  <a:lnTo>
                    <a:pt x="97" y="36"/>
                  </a:lnTo>
                  <a:lnTo>
                    <a:pt x="97" y="0"/>
                  </a:lnTo>
                  <a:lnTo>
                    <a:pt x="76" y="0"/>
                  </a:lnTo>
                  <a:lnTo>
                    <a:pt x="76" y="36"/>
                  </a:lnTo>
                  <a:lnTo>
                    <a:pt x="14" y="36"/>
                  </a:lnTo>
                  <a:lnTo>
                    <a:pt x="14" y="54"/>
                  </a:lnTo>
                  <a:lnTo>
                    <a:pt x="76" y="54"/>
                  </a:lnTo>
                  <a:lnTo>
                    <a:pt x="76" y="97"/>
                  </a:lnTo>
                  <a:lnTo>
                    <a:pt x="3" y="97"/>
                  </a:lnTo>
                  <a:lnTo>
                    <a:pt x="3" y="114"/>
                  </a:lnTo>
                  <a:lnTo>
                    <a:pt x="70" y="114"/>
                  </a:lnTo>
                  <a:lnTo>
                    <a:pt x="70" y="114"/>
                  </a:lnTo>
                  <a:lnTo>
                    <a:pt x="54" y="135"/>
                  </a:lnTo>
                  <a:lnTo>
                    <a:pt x="38" y="155"/>
                  </a:lnTo>
                  <a:lnTo>
                    <a:pt x="19" y="174"/>
                  </a:lnTo>
                  <a:lnTo>
                    <a:pt x="0" y="192"/>
                  </a:lnTo>
                  <a:lnTo>
                    <a:pt x="11" y="208"/>
                  </a:lnTo>
                  <a:lnTo>
                    <a:pt x="11" y="208"/>
                  </a:lnTo>
                  <a:lnTo>
                    <a:pt x="29" y="192"/>
                  </a:lnTo>
                  <a:lnTo>
                    <a:pt x="46" y="173"/>
                  </a:lnTo>
                  <a:lnTo>
                    <a:pt x="62" y="154"/>
                  </a:lnTo>
                  <a:lnTo>
                    <a:pt x="76" y="133"/>
                  </a:lnTo>
                  <a:lnTo>
                    <a:pt x="76" y="228"/>
                  </a:lnTo>
                  <a:lnTo>
                    <a:pt x="97" y="228"/>
                  </a:lnTo>
                  <a:lnTo>
                    <a:pt x="97" y="133"/>
                  </a:lnTo>
                  <a:lnTo>
                    <a:pt x="97" y="133"/>
                  </a:lnTo>
                  <a:lnTo>
                    <a:pt x="111" y="154"/>
                  </a:lnTo>
                  <a:lnTo>
                    <a:pt x="127" y="173"/>
                  </a:lnTo>
                  <a:lnTo>
                    <a:pt x="144" y="192"/>
                  </a:lnTo>
                  <a:lnTo>
                    <a:pt x="162" y="208"/>
                  </a:lnTo>
                  <a:lnTo>
                    <a:pt x="173" y="192"/>
                  </a:lnTo>
                  <a:lnTo>
                    <a:pt x="173" y="192"/>
                  </a:lnTo>
                  <a:lnTo>
                    <a:pt x="154" y="174"/>
                  </a:lnTo>
                  <a:lnTo>
                    <a:pt x="136" y="155"/>
                  </a:lnTo>
                  <a:lnTo>
                    <a:pt x="119" y="135"/>
                  </a:lnTo>
                  <a:lnTo>
                    <a:pt x="103" y="114"/>
                  </a:lnTo>
                  <a:lnTo>
                    <a:pt x="103" y="1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" name="Freeform 293"/>
            <p:cNvSpPr>
              <a:spLocks noChangeAspect="1"/>
            </p:cNvSpPr>
            <p:nvPr userDrawn="1"/>
          </p:nvSpPr>
          <p:spPr bwMode="auto">
            <a:xfrm>
              <a:off x="5103" y="435"/>
              <a:ext cx="89" cy="115"/>
            </a:xfrm>
            <a:custGeom>
              <a:avLst/>
              <a:gdLst/>
              <a:ahLst/>
              <a:cxnLst>
                <a:cxn ang="0">
                  <a:pos x="108" y="125"/>
                </a:cxn>
                <a:cxn ang="0">
                  <a:pos x="172" y="125"/>
                </a:cxn>
                <a:cxn ang="0">
                  <a:pos x="172" y="108"/>
                </a:cxn>
                <a:cxn ang="0">
                  <a:pos x="143" y="108"/>
                </a:cxn>
                <a:cxn ang="0">
                  <a:pos x="143" y="63"/>
                </a:cxn>
                <a:cxn ang="0">
                  <a:pos x="124" y="63"/>
                </a:cxn>
                <a:cxn ang="0">
                  <a:pos x="124" y="108"/>
                </a:cxn>
                <a:cxn ang="0">
                  <a:pos x="97" y="108"/>
                </a:cxn>
                <a:cxn ang="0">
                  <a:pos x="97" y="46"/>
                </a:cxn>
                <a:cxn ang="0">
                  <a:pos x="164" y="46"/>
                </a:cxn>
                <a:cxn ang="0">
                  <a:pos x="164" y="30"/>
                </a:cxn>
                <a:cxn ang="0">
                  <a:pos x="97" y="30"/>
                </a:cxn>
                <a:cxn ang="0">
                  <a:pos x="97" y="0"/>
                </a:cxn>
                <a:cxn ang="0">
                  <a:pos x="78" y="0"/>
                </a:cxn>
                <a:cxn ang="0">
                  <a:pos x="78" y="30"/>
                </a:cxn>
                <a:cxn ang="0">
                  <a:pos x="12" y="30"/>
                </a:cxn>
                <a:cxn ang="0">
                  <a:pos x="12" y="46"/>
                </a:cxn>
                <a:cxn ang="0">
                  <a:pos x="78" y="46"/>
                </a:cxn>
                <a:cxn ang="0">
                  <a:pos x="78" y="108"/>
                </a:cxn>
                <a:cxn ang="0">
                  <a:pos x="50" y="108"/>
                </a:cxn>
                <a:cxn ang="0">
                  <a:pos x="50" y="63"/>
                </a:cxn>
                <a:cxn ang="0">
                  <a:pos x="32" y="63"/>
                </a:cxn>
                <a:cxn ang="0">
                  <a:pos x="32" y="108"/>
                </a:cxn>
                <a:cxn ang="0">
                  <a:pos x="4" y="108"/>
                </a:cxn>
                <a:cxn ang="0">
                  <a:pos x="4" y="125"/>
                </a:cxn>
                <a:cxn ang="0">
                  <a:pos x="67" y="125"/>
                </a:cxn>
                <a:cxn ang="0">
                  <a:pos x="67" y="125"/>
                </a:cxn>
                <a:cxn ang="0">
                  <a:pos x="51" y="144"/>
                </a:cxn>
                <a:cxn ang="0">
                  <a:pos x="35" y="162"/>
                </a:cxn>
                <a:cxn ang="0">
                  <a:pos x="18" y="179"/>
                </a:cxn>
                <a:cxn ang="0">
                  <a:pos x="0" y="195"/>
                </a:cxn>
                <a:cxn ang="0">
                  <a:pos x="12" y="211"/>
                </a:cxn>
                <a:cxn ang="0">
                  <a:pos x="12" y="211"/>
                </a:cxn>
                <a:cxn ang="0">
                  <a:pos x="29" y="195"/>
                </a:cxn>
                <a:cxn ang="0">
                  <a:pos x="46" y="176"/>
                </a:cxn>
                <a:cxn ang="0">
                  <a:pos x="64" y="157"/>
                </a:cxn>
                <a:cxn ang="0">
                  <a:pos x="78" y="138"/>
                </a:cxn>
                <a:cxn ang="0">
                  <a:pos x="78" y="228"/>
                </a:cxn>
                <a:cxn ang="0">
                  <a:pos x="97" y="228"/>
                </a:cxn>
                <a:cxn ang="0">
                  <a:pos x="97" y="138"/>
                </a:cxn>
                <a:cxn ang="0">
                  <a:pos x="97" y="138"/>
                </a:cxn>
                <a:cxn ang="0">
                  <a:pos x="112" y="157"/>
                </a:cxn>
                <a:cxn ang="0">
                  <a:pos x="129" y="176"/>
                </a:cxn>
                <a:cxn ang="0">
                  <a:pos x="147" y="195"/>
                </a:cxn>
                <a:cxn ang="0">
                  <a:pos x="164" y="211"/>
                </a:cxn>
                <a:cxn ang="0">
                  <a:pos x="175" y="195"/>
                </a:cxn>
                <a:cxn ang="0">
                  <a:pos x="175" y="195"/>
                </a:cxn>
                <a:cxn ang="0">
                  <a:pos x="158" y="179"/>
                </a:cxn>
                <a:cxn ang="0">
                  <a:pos x="140" y="162"/>
                </a:cxn>
                <a:cxn ang="0">
                  <a:pos x="124" y="144"/>
                </a:cxn>
                <a:cxn ang="0">
                  <a:pos x="108" y="125"/>
                </a:cxn>
                <a:cxn ang="0">
                  <a:pos x="108" y="125"/>
                </a:cxn>
              </a:cxnLst>
              <a:rect l="0" t="0" r="r" b="b"/>
              <a:pathLst>
                <a:path w="175" h="228">
                  <a:moveTo>
                    <a:pt x="108" y="125"/>
                  </a:moveTo>
                  <a:lnTo>
                    <a:pt x="172" y="125"/>
                  </a:lnTo>
                  <a:lnTo>
                    <a:pt x="172" y="108"/>
                  </a:lnTo>
                  <a:lnTo>
                    <a:pt x="143" y="108"/>
                  </a:lnTo>
                  <a:lnTo>
                    <a:pt x="143" y="63"/>
                  </a:lnTo>
                  <a:lnTo>
                    <a:pt x="124" y="63"/>
                  </a:lnTo>
                  <a:lnTo>
                    <a:pt x="124" y="108"/>
                  </a:lnTo>
                  <a:lnTo>
                    <a:pt x="97" y="108"/>
                  </a:lnTo>
                  <a:lnTo>
                    <a:pt x="97" y="46"/>
                  </a:lnTo>
                  <a:lnTo>
                    <a:pt x="164" y="46"/>
                  </a:lnTo>
                  <a:lnTo>
                    <a:pt x="164" y="30"/>
                  </a:lnTo>
                  <a:lnTo>
                    <a:pt x="97" y="30"/>
                  </a:lnTo>
                  <a:lnTo>
                    <a:pt x="97" y="0"/>
                  </a:lnTo>
                  <a:lnTo>
                    <a:pt x="78" y="0"/>
                  </a:lnTo>
                  <a:lnTo>
                    <a:pt x="78" y="30"/>
                  </a:lnTo>
                  <a:lnTo>
                    <a:pt x="12" y="30"/>
                  </a:lnTo>
                  <a:lnTo>
                    <a:pt x="12" y="46"/>
                  </a:lnTo>
                  <a:lnTo>
                    <a:pt x="78" y="46"/>
                  </a:lnTo>
                  <a:lnTo>
                    <a:pt x="78" y="108"/>
                  </a:lnTo>
                  <a:lnTo>
                    <a:pt x="50" y="108"/>
                  </a:lnTo>
                  <a:lnTo>
                    <a:pt x="50" y="63"/>
                  </a:lnTo>
                  <a:lnTo>
                    <a:pt x="32" y="63"/>
                  </a:lnTo>
                  <a:lnTo>
                    <a:pt x="32" y="108"/>
                  </a:lnTo>
                  <a:lnTo>
                    <a:pt x="4" y="108"/>
                  </a:lnTo>
                  <a:lnTo>
                    <a:pt x="4" y="125"/>
                  </a:lnTo>
                  <a:lnTo>
                    <a:pt x="67" y="125"/>
                  </a:lnTo>
                  <a:lnTo>
                    <a:pt x="67" y="125"/>
                  </a:lnTo>
                  <a:lnTo>
                    <a:pt x="51" y="144"/>
                  </a:lnTo>
                  <a:lnTo>
                    <a:pt x="35" y="162"/>
                  </a:lnTo>
                  <a:lnTo>
                    <a:pt x="18" y="179"/>
                  </a:lnTo>
                  <a:lnTo>
                    <a:pt x="0" y="195"/>
                  </a:lnTo>
                  <a:lnTo>
                    <a:pt x="12" y="211"/>
                  </a:lnTo>
                  <a:lnTo>
                    <a:pt x="12" y="211"/>
                  </a:lnTo>
                  <a:lnTo>
                    <a:pt x="29" y="195"/>
                  </a:lnTo>
                  <a:lnTo>
                    <a:pt x="46" y="176"/>
                  </a:lnTo>
                  <a:lnTo>
                    <a:pt x="64" y="157"/>
                  </a:lnTo>
                  <a:lnTo>
                    <a:pt x="78" y="138"/>
                  </a:lnTo>
                  <a:lnTo>
                    <a:pt x="78" y="228"/>
                  </a:lnTo>
                  <a:lnTo>
                    <a:pt x="97" y="228"/>
                  </a:lnTo>
                  <a:lnTo>
                    <a:pt x="97" y="138"/>
                  </a:lnTo>
                  <a:lnTo>
                    <a:pt x="97" y="138"/>
                  </a:lnTo>
                  <a:lnTo>
                    <a:pt x="112" y="157"/>
                  </a:lnTo>
                  <a:lnTo>
                    <a:pt x="129" y="176"/>
                  </a:lnTo>
                  <a:lnTo>
                    <a:pt x="147" y="195"/>
                  </a:lnTo>
                  <a:lnTo>
                    <a:pt x="164" y="211"/>
                  </a:lnTo>
                  <a:lnTo>
                    <a:pt x="175" y="195"/>
                  </a:lnTo>
                  <a:lnTo>
                    <a:pt x="175" y="195"/>
                  </a:lnTo>
                  <a:lnTo>
                    <a:pt x="158" y="179"/>
                  </a:lnTo>
                  <a:lnTo>
                    <a:pt x="140" y="162"/>
                  </a:lnTo>
                  <a:lnTo>
                    <a:pt x="124" y="144"/>
                  </a:lnTo>
                  <a:lnTo>
                    <a:pt x="108" y="125"/>
                  </a:lnTo>
                  <a:lnTo>
                    <a:pt x="108" y="12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" name="Rectangle 294"/>
            <p:cNvSpPr>
              <a:spLocks noChangeAspect="1" noChangeArrowheads="1"/>
            </p:cNvSpPr>
            <p:nvPr userDrawn="1"/>
          </p:nvSpPr>
          <p:spPr bwMode="auto">
            <a:xfrm>
              <a:off x="5270" y="447"/>
              <a:ext cx="11" cy="6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4" name="Freeform 295"/>
            <p:cNvSpPr>
              <a:spLocks noChangeAspect="1"/>
            </p:cNvSpPr>
            <p:nvPr userDrawn="1"/>
          </p:nvSpPr>
          <p:spPr bwMode="auto">
            <a:xfrm>
              <a:off x="5213" y="439"/>
              <a:ext cx="52" cy="33"/>
            </a:xfrm>
            <a:custGeom>
              <a:avLst/>
              <a:gdLst/>
              <a:ahLst/>
              <a:cxnLst>
                <a:cxn ang="0">
                  <a:pos x="70" y="8"/>
                </a:cxn>
                <a:cxn ang="0">
                  <a:pos x="70" y="8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57" y="0"/>
                </a:cxn>
                <a:cxn ang="0">
                  <a:pos x="57" y="0"/>
                </a:cxn>
                <a:cxn ang="0">
                  <a:pos x="54" y="0"/>
                </a:cxn>
                <a:cxn ang="0">
                  <a:pos x="49" y="3"/>
                </a:cxn>
                <a:cxn ang="0">
                  <a:pos x="44" y="8"/>
                </a:cxn>
                <a:cxn ang="0">
                  <a:pos x="44" y="8"/>
                </a:cxn>
                <a:cxn ang="0">
                  <a:pos x="24" y="30"/>
                </a:cxn>
                <a:cxn ang="0">
                  <a:pos x="0" y="51"/>
                </a:cxn>
                <a:cxn ang="0">
                  <a:pos x="9" y="67"/>
                </a:cxn>
                <a:cxn ang="0">
                  <a:pos x="9" y="67"/>
                </a:cxn>
                <a:cxn ang="0">
                  <a:pos x="35" y="43"/>
                </a:cxn>
                <a:cxn ang="0">
                  <a:pos x="57" y="17"/>
                </a:cxn>
                <a:cxn ang="0">
                  <a:pos x="57" y="17"/>
                </a:cxn>
                <a:cxn ang="0">
                  <a:pos x="74" y="35"/>
                </a:cxn>
                <a:cxn ang="0">
                  <a:pos x="97" y="56"/>
                </a:cxn>
                <a:cxn ang="0">
                  <a:pos x="106" y="41"/>
                </a:cxn>
                <a:cxn ang="0">
                  <a:pos x="106" y="41"/>
                </a:cxn>
                <a:cxn ang="0">
                  <a:pos x="89" y="25"/>
                </a:cxn>
                <a:cxn ang="0">
                  <a:pos x="70" y="8"/>
                </a:cxn>
                <a:cxn ang="0">
                  <a:pos x="70" y="8"/>
                </a:cxn>
              </a:cxnLst>
              <a:rect l="0" t="0" r="r" b="b"/>
              <a:pathLst>
                <a:path w="106" h="67">
                  <a:moveTo>
                    <a:pt x="70" y="8"/>
                  </a:moveTo>
                  <a:lnTo>
                    <a:pt x="70" y="8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57" y="0"/>
                  </a:lnTo>
                  <a:lnTo>
                    <a:pt x="57" y="0"/>
                  </a:lnTo>
                  <a:lnTo>
                    <a:pt x="54" y="0"/>
                  </a:lnTo>
                  <a:lnTo>
                    <a:pt x="49" y="3"/>
                  </a:lnTo>
                  <a:lnTo>
                    <a:pt x="44" y="8"/>
                  </a:lnTo>
                  <a:lnTo>
                    <a:pt x="44" y="8"/>
                  </a:lnTo>
                  <a:lnTo>
                    <a:pt x="24" y="30"/>
                  </a:lnTo>
                  <a:lnTo>
                    <a:pt x="0" y="51"/>
                  </a:lnTo>
                  <a:lnTo>
                    <a:pt x="9" y="67"/>
                  </a:lnTo>
                  <a:lnTo>
                    <a:pt x="9" y="67"/>
                  </a:lnTo>
                  <a:lnTo>
                    <a:pt x="35" y="43"/>
                  </a:lnTo>
                  <a:lnTo>
                    <a:pt x="57" y="17"/>
                  </a:lnTo>
                  <a:lnTo>
                    <a:pt x="57" y="17"/>
                  </a:lnTo>
                  <a:lnTo>
                    <a:pt x="74" y="35"/>
                  </a:lnTo>
                  <a:lnTo>
                    <a:pt x="97" y="56"/>
                  </a:lnTo>
                  <a:lnTo>
                    <a:pt x="106" y="41"/>
                  </a:lnTo>
                  <a:lnTo>
                    <a:pt x="106" y="41"/>
                  </a:lnTo>
                  <a:lnTo>
                    <a:pt x="89" y="25"/>
                  </a:lnTo>
                  <a:lnTo>
                    <a:pt x="70" y="8"/>
                  </a:lnTo>
                  <a:lnTo>
                    <a:pt x="70" y="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5" name="Freeform 296"/>
            <p:cNvSpPr>
              <a:spLocks noChangeAspect="1"/>
            </p:cNvSpPr>
            <p:nvPr userDrawn="1"/>
          </p:nvSpPr>
          <p:spPr bwMode="auto">
            <a:xfrm>
              <a:off x="5278" y="440"/>
              <a:ext cx="22" cy="10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23" y="189"/>
                </a:cxn>
                <a:cxn ang="0">
                  <a:pos x="23" y="189"/>
                </a:cxn>
                <a:cxn ang="0">
                  <a:pos x="21" y="194"/>
                </a:cxn>
                <a:cxn ang="0">
                  <a:pos x="19" y="196"/>
                </a:cxn>
                <a:cxn ang="0">
                  <a:pos x="16" y="196"/>
                </a:cxn>
                <a:cxn ang="0">
                  <a:pos x="0" y="196"/>
                </a:cxn>
                <a:cxn ang="0">
                  <a:pos x="0" y="213"/>
                </a:cxn>
                <a:cxn ang="0">
                  <a:pos x="23" y="213"/>
                </a:cxn>
                <a:cxn ang="0">
                  <a:pos x="23" y="213"/>
                </a:cxn>
                <a:cxn ang="0">
                  <a:pos x="30" y="213"/>
                </a:cxn>
                <a:cxn ang="0">
                  <a:pos x="37" y="208"/>
                </a:cxn>
                <a:cxn ang="0">
                  <a:pos x="40" y="202"/>
                </a:cxn>
                <a:cxn ang="0">
                  <a:pos x="42" y="194"/>
                </a:cxn>
                <a:cxn ang="0">
                  <a:pos x="42" y="0"/>
                </a:cxn>
                <a:cxn ang="0">
                  <a:pos x="23" y="0"/>
                </a:cxn>
              </a:cxnLst>
              <a:rect l="0" t="0" r="r" b="b"/>
              <a:pathLst>
                <a:path w="42" h="213">
                  <a:moveTo>
                    <a:pt x="23" y="0"/>
                  </a:moveTo>
                  <a:lnTo>
                    <a:pt x="23" y="189"/>
                  </a:lnTo>
                  <a:lnTo>
                    <a:pt x="23" y="189"/>
                  </a:lnTo>
                  <a:lnTo>
                    <a:pt x="21" y="194"/>
                  </a:lnTo>
                  <a:lnTo>
                    <a:pt x="19" y="196"/>
                  </a:lnTo>
                  <a:lnTo>
                    <a:pt x="16" y="196"/>
                  </a:lnTo>
                  <a:lnTo>
                    <a:pt x="0" y="196"/>
                  </a:lnTo>
                  <a:lnTo>
                    <a:pt x="0" y="213"/>
                  </a:lnTo>
                  <a:lnTo>
                    <a:pt x="23" y="213"/>
                  </a:lnTo>
                  <a:lnTo>
                    <a:pt x="23" y="213"/>
                  </a:lnTo>
                  <a:lnTo>
                    <a:pt x="30" y="213"/>
                  </a:lnTo>
                  <a:lnTo>
                    <a:pt x="37" y="208"/>
                  </a:lnTo>
                  <a:lnTo>
                    <a:pt x="40" y="202"/>
                  </a:lnTo>
                  <a:lnTo>
                    <a:pt x="42" y="194"/>
                  </a:lnTo>
                  <a:lnTo>
                    <a:pt x="42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6" name="Freeform 297"/>
            <p:cNvSpPr>
              <a:spLocks noChangeAspect="1" noEditPoints="1"/>
            </p:cNvSpPr>
            <p:nvPr userDrawn="1"/>
          </p:nvSpPr>
          <p:spPr bwMode="auto">
            <a:xfrm>
              <a:off x="5213" y="458"/>
              <a:ext cx="52" cy="86"/>
            </a:xfrm>
            <a:custGeom>
              <a:avLst/>
              <a:gdLst/>
              <a:ahLst/>
              <a:cxnLst>
                <a:cxn ang="0">
                  <a:pos x="40" y="114"/>
                </a:cxn>
                <a:cxn ang="0">
                  <a:pos x="35" y="116"/>
                </a:cxn>
                <a:cxn ang="0">
                  <a:pos x="30" y="117"/>
                </a:cxn>
                <a:cxn ang="0">
                  <a:pos x="84" y="100"/>
                </a:cxn>
                <a:cxn ang="0">
                  <a:pos x="89" y="100"/>
                </a:cxn>
                <a:cxn ang="0">
                  <a:pos x="96" y="92"/>
                </a:cxn>
                <a:cxn ang="0">
                  <a:pos x="97" y="38"/>
                </a:cxn>
                <a:cxn ang="0">
                  <a:pos x="96" y="31"/>
                </a:cxn>
                <a:cxn ang="0">
                  <a:pos x="89" y="25"/>
                </a:cxn>
                <a:cxn ang="0">
                  <a:pos x="65" y="24"/>
                </a:cxn>
                <a:cxn ang="0">
                  <a:pos x="48" y="0"/>
                </a:cxn>
                <a:cxn ang="0">
                  <a:pos x="27" y="24"/>
                </a:cxn>
                <a:cxn ang="0">
                  <a:pos x="23" y="25"/>
                </a:cxn>
                <a:cxn ang="0">
                  <a:pos x="16" y="31"/>
                </a:cxn>
                <a:cxn ang="0">
                  <a:pos x="15" y="79"/>
                </a:cxn>
                <a:cxn ang="0">
                  <a:pos x="15" y="105"/>
                </a:cxn>
                <a:cxn ang="0">
                  <a:pos x="7" y="143"/>
                </a:cxn>
                <a:cxn ang="0">
                  <a:pos x="15" y="170"/>
                </a:cxn>
                <a:cxn ang="0">
                  <a:pos x="21" y="154"/>
                </a:cxn>
                <a:cxn ang="0">
                  <a:pos x="27" y="160"/>
                </a:cxn>
                <a:cxn ang="0">
                  <a:pos x="27" y="166"/>
                </a:cxn>
                <a:cxn ang="0">
                  <a:pos x="34" y="173"/>
                </a:cxn>
                <a:cxn ang="0">
                  <a:pos x="88" y="173"/>
                </a:cxn>
                <a:cxn ang="0">
                  <a:pos x="94" y="173"/>
                </a:cxn>
                <a:cxn ang="0">
                  <a:pos x="100" y="166"/>
                </a:cxn>
                <a:cxn ang="0">
                  <a:pos x="102" y="128"/>
                </a:cxn>
                <a:cxn ang="0">
                  <a:pos x="100" y="122"/>
                </a:cxn>
                <a:cxn ang="0">
                  <a:pos x="94" y="116"/>
                </a:cxn>
                <a:cxn ang="0">
                  <a:pos x="88" y="114"/>
                </a:cxn>
                <a:cxn ang="0">
                  <a:pos x="32" y="85"/>
                </a:cxn>
                <a:cxn ang="0">
                  <a:pos x="78" y="68"/>
                </a:cxn>
                <a:cxn ang="0">
                  <a:pos x="78" y="81"/>
                </a:cxn>
                <a:cxn ang="0">
                  <a:pos x="75" y="85"/>
                </a:cxn>
                <a:cxn ang="0">
                  <a:pos x="37" y="38"/>
                </a:cxn>
                <a:cxn ang="0">
                  <a:pos x="75" y="38"/>
                </a:cxn>
                <a:cxn ang="0">
                  <a:pos x="78" y="43"/>
                </a:cxn>
                <a:cxn ang="0">
                  <a:pos x="32" y="54"/>
                </a:cxn>
                <a:cxn ang="0">
                  <a:pos x="32" y="43"/>
                </a:cxn>
                <a:cxn ang="0">
                  <a:pos x="37" y="38"/>
                </a:cxn>
                <a:cxn ang="0">
                  <a:pos x="83" y="154"/>
                </a:cxn>
                <a:cxn ang="0">
                  <a:pos x="83" y="157"/>
                </a:cxn>
                <a:cxn ang="0">
                  <a:pos x="48" y="157"/>
                </a:cxn>
                <a:cxn ang="0">
                  <a:pos x="45" y="157"/>
                </a:cxn>
                <a:cxn ang="0">
                  <a:pos x="45" y="133"/>
                </a:cxn>
                <a:cxn ang="0">
                  <a:pos x="45" y="130"/>
                </a:cxn>
                <a:cxn ang="0">
                  <a:pos x="80" y="128"/>
                </a:cxn>
                <a:cxn ang="0">
                  <a:pos x="83" y="130"/>
                </a:cxn>
                <a:cxn ang="0">
                  <a:pos x="83" y="154"/>
                </a:cxn>
              </a:cxnLst>
              <a:rect l="0" t="0" r="r" b="b"/>
              <a:pathLst>
                <a:path w="102" h="173">
                  <a:moveTo>
                    <a:pt x="88" y="114"/>
                  </a:moveTo>
                  <a:lnTo>
                    <a:pt x="40" y="114"/>
                  </a:lnTo>
                  <a:lnTo>
                    <a:pt x="40" y="114"/>
                  </a:lnTo>
                  <a:lnTo>
                    <a:pt x="35" y="116"/>
                  </a:lnTo>
                  <a:lnTo>
                    <a:pt x="30" y="117"/>
                  </a:lnTo>
                  <a:lnTo>
                    <a:pt x="30" y="117"/>
                  </a:lnTo>
                  <a:lnTo>
                    <a:pt x="32" y="100"/>
                  </a:lnTo>
                  <a:lnTo>
                    <a:pt x="84" y="100"/>
                  </a:lnTo>
                  <a:lnTo>
                    <a:pt x="84" y="100"/>
                  </a:lnTo>
                  <a:lnTo>
                    <a:pt x="89" y="100"/>
                  </a:lnTo>
                  <a:lnTo>
                    <a:pt x="94" y="97"/>
                  </a:lnTo>
                  <a:lnTo>
                    <a:pt x="96" y="92"/>
                  </a:lnTo>
                  <a:lnTo>
                    <a:pt x="97" y="87"/>
                  </a:lnTo>
                  <a:lnTo>
                    <a:pt x="97" y="38"/>
                  </a:lnTo>
                  <a:lnTo>
                    <a:pt x="97" y="38"/>
                  </a:lnTo>
                  <a:lnTo>
                    <a:pt x="96" y="31"/>
                  </a:lnTo>
                  <a:lnTo>
                    <a:pt x="94" y="27"/>
                  </a:lnTo>
                  <a:lnTo>
                    <a:pt x="89" y="25"/>
                  </a:lnTo>
                  <a:lnTo>
                    <a:pt x="84" y="24"/>
                  </a:lnTo>
                  <a:lnTo>
                    <a:pt x="65" y="24"/>
                  </a:lnTo>
                  <a:lnTo>
                    <a:pt x="65" y="0"/>
                  </a:lnTo>
                  <a:lnTo>
                    <a:pt x="48" y="0"/>
                  </a:lnTo>
                  <a:lnTo>
                    <a:pt x="48" y="24"/>
                  </a:lnTo>
                  <a:lnTo>
                    <a:pt x="27" y="24"/>
                  </a:lnTo>
                  <a:lnTo>
                    <a:pt x="27" y="24"/>
                  </a:lnTo>
                  <a:lnTo>
                    <a:pt x="23" y="25"/>
                  </a:lnTo>
                  <a:lnTo>
                    <a:pt x="18" y="27"/>
                  </a:lnTo>
                  <a:lnTo>
                    <a:pt x="16" y="31"/>
                  </a:lnTo>
                  <a:lnTo>
                    <a:pt x="15" y="38"/>
                  </a:lnTo>
                  <a:lnTo>
                    <a:pt x="15" y="79"/>
                  </a:lnTo>
                  <a:lnTo>
                    <a:pt x="15" y="79"/>
                  </a:lnTo>
                  <a:lnTo>
                    <a:pt x="15" y="105"/>
                  </a:lnTo>
                  <a:lnTo>
                    <a:pt x="11" y="125"/>
                  </a:lnTo>
                  <a:lnTo>
                    <a:pt x="7" y="143"/>
                  </a:lnTo>
                  <a:lnTo>
                    <a:pt x="0" y="160"/>
                  </a:lnTo>
                  <a:lnTo>
                    <a:pt x="15" y="170"/>
                  </a:lnTo>
                  <a:lnTo>
                    <a:pt x="15" y="170"/>
                  </a:lnTo>
                  <a:lnTo>
                    <a:pt x="21" y="154"/>
                  </a:lnTo>
                  <a:lnTo>
                    <a:pt x="27" y="138"/>
                  </a:lnTo>
                  <a:lnTo>
                    <a:pt x="27" y="160"/>
                  </a:lnTo>
                  <a:lnTo>
                    <a:pt x="27" y="160"/>
                  </a:lnTo>
                  <a:lnTo>
                    <a:pt x="27" y="166"/>
                  </a:lnTo>
                  <a:lnTo>
                    <a:pt x="30" y="170"/>
                  </a:lnTo>
                  <a:lnTo>
                    <a:pt x="34" y="173"/>
                  </a:lnTo>
                  <a:lnTo>
                    <a:pt x="40" y="173"/>
                  </a:lnTo>
                  <a:lnTo>
                    <a:pt x="88" y="173"/>
                  </a:lnTo>
                  <a:lnTo>
                    <a:pt x="88" y="173"/>
                  </a:lnTo>
                  <a:lnTo>
                    <a:pt x="94" y="173"/>
                  </a:lnTo>
                  <a:lnTo>
                    <a:pt x="97" y="170"/>
                  </a:lnTo>
                  <a:lnTo>
                    <a:pt x="100" y="166"/>
                  </a:lnTo>
                  <a:lnTo>
                    <a:pt x="102" y="160"/>
                  </a:lnTo>
                  <a:lnTo>
                    <a:pt x="102" y="128"/>
                  </a:lnTo>
                  <a:lnTo>
                    <a:pt x="102" y="128"/>
                  </a:lnTo>
                  <a:lnTo>
                    <a:pt x="100" y="122"/>
                  </a:lnTo>
                  <a:lnTo>
                    <a:pt x="97" y="117"/>
                  </a:lnTo>
                  <a:lnTo>
                    <a:pt x="94" y="116"/>
                  </a:lnTo>
                  <a:lnTo>
                    <a:pt x="88" y="114"/>
                  </a:lnTo>
                  <a:lnTo>
                    <a:pt x="88" y="114"/>
                  </a:lnTo>
                  <a:close/>
                  <a:moveTo>
                    <a:pt x="75" y="85"/>
                  </a:moveTo>
                  <a:lnTo>
                    <a:pt x="32" y="85"/>
                  </a:lnTo>
                  <a:lnTo>
                    <a:pt x="32" y="68"/>
                  </a:lnTo>
                  <a:lnTo>
                    <a:pt x="78" y="68"/>
                  </a:lnTo>
                  <a:lnTo>
                    <a:pt x="78" y="81"/>
                  </a:lnTo>
                  <a:lnTo>
                    <a:pt x="78" y="81"/>
                  </a:lnTo>
                  <a:lnTo>
                    <a:pt x="78" y="84"/>
                  </a:lnTo>
                  <a:lnTo>
                    <a:pt x="75" y="85"/>
                  </a:lnTo>
                  <a:lnTo>
                    <a:pt x="75" y="85"/>
                  </a:lnTo>
                  <a:close/>
                  <a:moveTo>
                    <a:pt x="37" y="38"/>
                  </a:moveTo>
                  <a:lnTo>
                    <a:pt x="75" y="38"/>
                  </a:lnTo>
                  <a:lnTo>
                    <a:pt x="75" y="38"/>
                  </a:lnTo>
                  <a:lnTo>
                    <a:pt x="78" y="39"/>
                  </a:lnTo>
                  <a:lnTo>
                    <a:pt x="78" y="43"/>
                  </a:lnTo>
                  <a:lnTo>
                    <a:pt x="78" y="54"/>
                  </a:lnTo>
                  <a:lnTo>
                    <a:pt x="32" y="54"/>
                  </a:lnTo>
                  <a:lnTo>
                    <a:pt x="32" y="43"/>
                  </a:lnTo>
                  <a:lnTo>
                    <a:pt x="32" y="43"/>
                  </a:lnTo>
                  <a:lnTo>
                    <a:pt x="34" y="39"/>
                  </a:lnTo>
                  <a:lnTo>
                    <a:pt x="37" y="38"/>
                  </a:lnTo>
                  <a:lnTo>
                    <a:pt x="37" y="38"/>
                  </a:lnTo>
                  <a:close/>
                  <a:moveTo>
                    <a:pt x="83" y="154"/>
                  </a:moveTo>
                  <a:lnTo>
                    <a:pt x="83" y="154"/>
                  </a:lnTo>
                  <a:lnTo>
                    <a:pt x="83" y="157"/>
                  </a:lnTo>
                  <a:lnTo>
                    <a:pt x="80" y="157"/>
                  </a:lnTo>
                  <a:lnTo>
                    <a:pt x="48" y="157"/>
                  </a:lnTo>
                  <a:lnTo>
                    <a:pt x="48" y="157"/>
                  </a:lnTo>
                  <a:lnTo>
                    <a:pt x="45" y="157"/>
                  </a:lnTo>
                  <a:lnTo>
                    <a:pt x="45" y="154"/>
                  </a:lnTo>
                  <a:lnTo>
                    <a:pt x="45" y="133"/>
                  </a:lnTo>
                  <a:lnTo>
                    <a:pt x="45" y="133"/>
                  </a:lnTo>
                  <a:lnTo>
                    <a:pt x="45" y="130"/>
                  </a:lnTo>
                  <a:lnTo>
                    <a:pt x="48" y="128"/>
                  </a:lnTo>
                  <a:lnTo>
                    <a:pt x="80" y="128"/>
                  </a:lnTo>
                  <a:lnTo>
                    <a:pt x="80" y="128"/>
                  </a:lnTo>
                  <a:lnTo>
                    <a:pt x="83" y="130"/>
                  </a:lnTo>
                  <a:lnTo>
                    <a:pt x="83" y="133"/>
                  </a:lnTo>
                  <a:lnTo>
                    <a:pt x="83" y="1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7" name="Freeform 298"/>
            <p:cNvSpPr>
              <a:spLocks noChangeAspect="1" noEditPoints="1"/>
            </p:cNvSpPr>
            <p:nvPr userDrawn="1"/>
          </p:nvSpPr>
          <p:spPr bwMode="auto">
            <a:xfrm>
              <a:off x="5323" y="440"/>
              <a:ext cx="88" cy="107"/>
            </a:xfrm>
            <a:custGeom>
              <a:avLst/>
              <a:gdLst/>
              <a:ahLst/>
              <a:cxnLst>
                <a:cxn ang="0">
                  <a:pos x="155" y="184"/>
                </a:cxn>
                <a:cxn ang="0">
                  <a:pos x="152" y="192"/>
                </a:cxn>
                <a:cxn ang="0">
                  <a:pos x="146" y="196"/>
                </a:cxn>
                <a:cxn ang="0">
                  <a:pos x="136" y="196"/>
                </a:cxn>
                <a:cxn ang="0">
                  <a:pos x="127" y="196"/>
                </a:cxn>
                <a:cxn ang="0">
                  <a:pos x="122" y="196"/>
                </a:cxn>
                <a:cxn ang="0">
                  <a:pos x="119" y="189"/>
                </a:cxn>
                <a:cxn ang="0">
                  <a:pos x="117" y="142"/>
                </a:cxn>
                <a:cxn ang="0">
                  <a:pos x="166" y="126"/>
                </a:cxn>
                <a:cxn ang="0">
                  <a:pos x="117" y="86"/>
                </a:cxn>
                <a:cxn ang="0">
                  <a:pos x="139" y="75"/>
                </a:cxn>
                <a:cxn ang="0">
                  <a:pos x="166" y="95"/>
                </a:cxn>
                <a:cxn ang="0">
                  <a:pos x="176" y="78"/>
                </a:cxn>
                <a:cxn ang="0">
                  <a:pos x="144" y="56"/>
                </a:cxn>
                <a:cxn ang="0">
                  <a:pos x="165" y="34"/>
                </a:cxn>
                <a:cxn ang="0">
                  <a:pos x="152" y="22"/>
                </a:cxn>
                <a:cxn ang="0">
                  <a:pos x="132" y="45"/>
                </a:cxn>
                <a:cxn ang="0">
                  <a:pos x="119" y="34"/>
                </a:cxn>
                <a:cxn ang="0">
                  <a:pos x="127" y="0"/>
                </a:cxn>
                <a:cxn ang="0">
                  <a:pos x="108" y="22"/>
                </a:cxn>
                <a:cxn ang="0">
                  <a:pos x="98" y="11"/>
                </a:cxn>
                <a:cxn ang="0">
                  <a:pos x="95" y="7"/>
                </a:cxn>
                <a:cxn ang="0">
                  <a:pos x="85" y="3"/>
                </a:cxn>
                <a:cxn ang="0">
                  <a:pos x="32" y="2"/>
                </a:cxn>
                <a:cxn ang="0">
                  <a:pos x="70" y="18"/>
                </a:cxn>
                <a:cxn ang="0">
                  <a:pos x="57" y="32"/>
                </a:cxn>
                <a:cxn ang="0">
                  <a:pos x="43" y="46"/>
                </a:cxn>
                <a:cxn ang="0">
                  <a:pos x="11" y="34"/>
                </a:cxn>
                <a:cxn ang="0">
                  <a:pos x="30" y="57"/>
                </a:cxn>
                <a:cxn ang="0">
                  <a:pos x="14" y="68"/>
                </a:cxn>
                <a:cxn ang="0">
                  <a:pos x="8" y="95"/>
                </a:cxn>
                <a:cxn ang="0">
                  <a:pos x="35" y="75"/>
                </a:cxn>
                <a:cxn ang="0">
                  <a:pos x="54" y="86"/>
                </a:cxn>
                <a:cxn ang="0">
                  <a:pos x="54" y="95"/>
                </a:cxn>
                <a:cxn ang="0">
                  <a:pos x="8" y="126"/>
                </a:cxn>
                <a:cxn ang="0">
                  <a:pos x="49" y="142"/>
                </a:cxn>
                <a:cxn ang="0">
                  <a:pos x="43" y="159"/>
                </a:cxn>
                <a:cxn ang="0">
                  <a:pos x="35" y="175"/>
                </a:cxn>
                <a:cxn ang="0">
                  <a:pos x="6" y="199"/>
                </a:cxn>
                <a:cxn ang="0">
                  <a:pos x="16" y="215"/>
                </a:cxn>
                <a:cxn ang="0">
                  <a:pos x="35" y="200"/>
                </a:cxn>
                <a:cxn ang="0">
                  <a:pos x="51" y="184"/>
                </a:cxn>
                <a:cxn ang="0">
                  <a:pos x="62" y="164"/>
                </a:cxn>
                <a:cxn ang="0">
                  <a:pos x="68" y="142"/>
                </a:cxn>
                <a:cxn ang="0">
                  <a:pos x="100" y="191"/>
                </a:cxn>
                <a:cxn ang="0">
                  <a:pos x="100" y="200"/>
                </a:cxn>
                <a:cxn ang="0">
                  <a:pos x="108" y="210"/>
                </a:cxn>
                <a:cxn ang="0">
                  <a:pos x="122" y="213"/>
                </a:cxn>
                <a:cxn ang="0">
                  <a:pos x="136" y="213"/>
                </a:cxn>
                <a:cxn ang="0">
                  <a:pos x="149" y="213"/>
                </a:cxn>
                <a:cxn ang="0">
                  <a:pos x="160" y="211"/>
                </a:cxn>
                <a:cxn ang="0">
                  <a:pos x="166" y="207"/>
                </a:cxn>
                <a:cxn ang="0">
                  <a:pos x="171" y="191"/>
                </a:cxn>
                <a:cxn ang="0">
                  <a:pos x="155" y="165"/>
                </a:cxn>
                <a:cxn ang="0">
                  <a:pos x="87" y="24"/>
                </a:cxn>
                <a:cxn ang="0">
                  <a:pos x="97" y="35"/>
                </a:cxn>
                <a:cxn ang="0">
                  <a:pos x="133" y="70"/>
                </a:cxn>
                <a:cxn ang="0">
                  <a:pos x="41" y="70"/>
                </a:cxn>
                <a:cxn ang="0">
                  <a:pos x="87" y="24"/>
                </a:cxn>
                <a:cxn ang="0">
                  <a:pos x="71" y="126"/>
                </a:cxn>
                <a:cxn ang="0">
                  <a:pos x="73" y="97"/>
                </a:cxn>
                <a:cxn ang="0">
                  <a:pos x="100" y="86"/>
                </a:cxn>
                <a:cxn ang="0">
                  <a:pos x="71" y="126"/>
                </a:cxn>
              </a:cxnLst>
              <a:rect l="0" t="0" r="r" b="b"/>
              <a:pathLst>
                <a:path w="176" h="215">
                  <a:moveTo>
                    <a:pt x="155" y="184"/>
                  </a:moveTo>
                  <a:lnTo>
                    <a:pt x="155" y="184"/>
                  </a:lnTo>
                  <a:lnTo>
                    <a:pt x="154" y="189"/>
                  </a:lnTo>
                  <a:lnTo>
                    <a:pt x="152" y="192"/>
                  </a:lnTo>
                  <a:lnTo>
                    <a:pt x="151" y="196"/>
                  </a:lnTo>
                  <a:lnTo>
                    <a:pt x="146" y="196"/>
                  </a:lnTo>
                  <a:lnTo>
                    <a:pt x="146" y="196"/>
                  </a:lnTo>
                  <a:lnTo>
                    <a:pt x="136" y="196"/>
                  </a:lnTo>
                  <a:lnTo>
                    <a:pt x="136" y="196"/>
                  </a:lnTo>
                  <a:lnTo>
                    <a:pt x="127" y="196"/>
                  </a:lnTo>
                  <a:lnTo>
                    <a:pt x="127" y="196"/>
                  </a:lnTo>
                  <a:lnTo>
                    <a:pt x="122" y="196"/>
                  </a:lnTo>
                  <a:lnTo>
                    <a:pt x="120" y="192"/>
                  </a:lnTo>
                  <a:lnTo>
                    <a:pt x="119" y="189"/>
                  </a:lnTo>
                  <a:lnTo>
                    <a:pt x="117" y="184"/>
                  </a:lnTo>
                  <a:lnTo>
                    <a:pt x="117" y="142"/>
                  </a:lnTo>
                  <a:lnTo>
                    <a:pt x="166" y="142"/>
                  </a:lnTo>
                  <a:lnTo>
                    <a:pt x="166" y="126"/>
                  </a:lnTo>
                  <a:lnTo>
                    <a:pt x="117" y="126"/>
                  </a:lnTo>
                  <a:lnTo>
                    <a:pt x="117" y="86"/>
                  </a:lnTo>
                  <a:lnTo>
                    <a:pt x="139" y="86"/>
                  </a:lnTo>
                  <a:lnTo>
                    <a:pt x="139" y="75"/>
                  </a:lnTo>
                  <a:lnTo>
                    <a:pt x="139" y="75"/>
                  </a:lnTo>
                  <a:lnTo>
                    <a:pt x="166" y="95"/>
                  </a:lnTo>
                  <a:lnTo>
                    <a:pt x="176" y="78"/>
                  </a:lnTo>
                  <a:lnTo>
                    <a:pt x="176" y="78"/>
                  </a:lnTo>
                  <a:lnTo>
                    <a:pt x="159" y="68"/>
                  </a:lnTo>
                  <a:lnTo>
                    <a:pt x="144" y="56"/>
                  </a:lnTo>
                  <a:lnTo>
                    <a:pt x="144" y="56"/>
                  </a:lnTo>
                  <a:lnTo>
                    <a:pt x="165" y="34"/>
                  </a:lnTo>
                  <a:lnTo>
                    <a:pt x="152" y="22"/>
                  </a:lnTo>
                  <a:lnTo>
                    <a:pt x="152" y="22"/>
                  </a:lnTo>
                  <a:lnTo>
                    <a:pt x="132" y="45"/>
                  </a:lnTo>
                  <a:lnTo>
                    <a:pt x="132" y="45"/>
                  </a:lnTo>
                  <a:lnTo>
                    <a:pt x="119" y="34"/>
                  </a:lnTo>
                  <a:lnTo>
                    <a:pt x="119" y="34"/>
                  </a:lnTo>
                  <a:lnTo>
                    <a:pt x="139" y="11"/>
                  </a:lnTo>
                  <a:lnTo>
                    <a:pt x="127" y="0"/>
                  </a:lnTo>
                  <a:lnTo>
                    <a:pt x="127" y="0"/>
                  </a:lnTo>
                  <a:lnTo>
                    <a:pt x="108" y="22"/>
                  </a:lnTo>
                  <a:lnTo>
                    <a:pt x="108" y="22"/>
                  </a:lnTo>
                  <a:lnTo>
                    <a:pt x="98" y="11"/>
                  </a:lnTo>
                  <a:lnTo>
                    <a:pt x="98" y="11"/>
                  </a:lnTo>
                  <a:lnTo>
                    <a:pt x="95" y="7"/>
                  </a:lnTo>
                  <a:lnTo>
                    <a:pt x="90" y="3"/>
                  </a:lnTo>
                  <a:lnTo>
                    <a:pt x="85" y="3"/>
                  </a:lnTo>
                  <a:lnTo>
                    <a:pt x="79" y="2"/>
                  </a:lnTo>
                  <a:lnTo>
                    <a:pt x="32" y="2"/>
                  </a:lnTo>
                  <a:lnTo>
                    <a:pt x="32" y="18"/>
                  </a:lnTo>
                  <a:lnTo>
                    <a:pt x="70" y="18"/>
                  </a:lnTo>
                  <a:lnTo>
                    <a:pt x="70" y="18"/>
                  </a:lnTo>
                  <a:lnTo>
                    <a:pt x="57" y="32"/>
                  </a:lnTo>
                  <a:lnTo>
                    <a:pt x="43" y="46"/>
                  </a:lnTo>
                  <a:lnTo>
                    <a:pt x="43" y="46"/>
                  </a:lnTo>
                  <a:lnTo>
                    <a:pt x="24" y="22"/>
                  </a:lnTo>
                  <a:lnTo>
                    <a:pt x="11" y="34"/>
                  </a:lnTo>
                  <a:lnTo>
                    <a:pt x="11" y="34"/>
                  </a:lnTo>
                  <a:lnTo>
                    <a:pt x="30" y="57"/>
                  </a:lnTo>
                  <a:lnTo>
                    <a:pt x="30" y="57"/>
                  </a:lnTo>
                  <a:lnTo>
                    <a:pt x="14" y="68"/>
                  </a:lnTo>
                  <a:lnTo>
                    <a:pt x="0" y="78"/>
                  </a:lnTo>
                  <a:lnTo>
                    <a:pt x="8" y="95"/>
                  </a:lnTo>
                  <a:lnTo>
                    <a:pt x="8" y="95"/>
                  </a:lnTo>
                  <a:lnTo>
                    <a:pt x="35" y="75"/>
                  </a:lnTo>
                  <a:lnTo>
                    <a:pt x="35" y="86"/>
                  </a:lnTo>
                  <a:lnTo>
                    <a:pt x="54" y="86"/>
                  </a:lnTo>
                  <a:lnTo>
                    <a:pt x="54" y="95"/>
                  </a:lnTo>
                  <a:lnTo>
                    <a:pt x="54" y="95"/>
                  </a:lnTo>
                  <a:lnTo>
                    <a:pt x="52" y="126"/>
                  </a:lnTo>
                  <a:lnTo>
                    <a:pt x="8" y="126"/>
                  </a:lnTo>
                  <a:lnTo>
                    <a:pt x="8" y="142"/>
                  </a:lnTo>
                  <a:lnTo>
                    <a:pt x="49" y="142"/>
                  </a:lnTo>
                  <a:lnTo>
                    <a:pt x="49" y="142"/>
                  </a:lnTo>
                  <a:lnTo>
                    <a:pt x="43" y="159"/>
                  </a:lnTo>
                  <a:lnTo>
                    <a:pt x="39" y="167"/>
                  </a:lnTo>
                  <a:lnTo>
                    <a:pt x="35" y="175"/>
                  </a:lnTo>
                  <a:lnTo>
                    <a:pt x="22" y="188"/>
                  </a:lnTo>
                  <a:lnTo>
                    <a:pt x="6" y="199"/>
                  </a:lnTo>
                  <a:lnTo>
                    <a:pt x="16" y="215"/>
                  </a:lnTo>
                  <a:lnTo>
                    <a:pt x="16" y="215"/>
                  </a:lnTo>
                  <a:lnTo>
                    <a:pt x="25" y="208"/>
                  </a:lnTo>
                  <a:lnTo>
                    <a:pt x="35" y="200"/>
                  </a:lnTo>
                  <a:lnTo>
                    <a:pt x="43" y="192"/>
                  </a:lnTo>
                  <a:lnTo>
                    <a:pt x="51" y="184"/>
                  </a:lnTo>
                  <a:lnTo>
                    <a:pt x="57" y="175"/>
                  </a:lnTo>
                  <a:lnTo>
                    <a:pt x="62" y="164"/>
                  </a:lnTo>
                  <a:lnTo>
                    <a:pt x="65" y="154"/>
                  </a:lnTo>
                  <a:lnTo>
                    <a:pt x="68" y="142"/>
                  </a:lnTo>
                  <a:lnTo>
                    <a:pt x="100" y="142"/>
                  </a:lnTo>
                  <a:lnTo>
                    <a:pt x="100" y="191"/>
                  </a:lnTo>
                  <a:lnTo>
                    <a:pt x="100" y="191"/>
                  </a:lnTo>
                  <a:lnTo>
                    <a:pt x="100" y="200"/>
                  </a:lnTo>
                  <a:lnTo>
                    <a:pt x="105" y="207"/>
                  </a:lnTo>
                  <a:lnTo>
                    <a:pt x="108" y="210"/>
                  </a:lnTo>
                  <a:lnTo>
                    <a:pt x="111" y="211"/>
                  </a:lnTo>
                  <a:lnTo>
                    <a:pt x="122" y="213"/>
                  </a:lnTo>
                  <a:lnTo>
                    <a:pt x="122" y="213"/>
                  </a:lnTo>
                  <a:lnTo>
                    <a:pt x="136" y="213"/>
                  </a:lnTo>
                  <a:lnTo>
                    <a:pt x="136" y="213"/>
                  </a:lnTo>
                  <a:lnTo>
                    <a:pt x="149" y="213"/>
                  </a:lnTo>
                  <a:lnTo>
                    <a:pt x="149" y="213"/>
                  </a:lnTo>
                  <a:lnTo>
                    <a:pt x="160" y="211"/>
                  </a:lnTo>
                  <a:lnTo>
                    <a:pt x="163" y="210"/>
                  </a:lnTo>
                  <a:lnTo>
                    <a:pt x="166" y="207"/>
                  </a:lnTo>
                  <a:lnTo>
                    <a:pt x="171" y="200"/>
                  </a:lnTo>
                  <a:lnTo>
                    <a:pt x="171" y="191"/>
                  </a:lnTo>
                  <a:lnTo>
                    <a:pt x="171" y="165"/>
                  </a:lnTo>
                  <a:lnTo>
                    <a:pt x="155" y="165"/>
                  </a:lnTo>
                  <a:lnTo>
                    <a:pt x="155" y="184"/>
                  </a:lnTo>
                  <a:close/>
                  <a:moveTo>
                    <a:pt x="87" y="24"/>
                  </a:moveTo>
                  <a:lnTo>
                    <a:pt x="87" y="24"/>
                  </a:lnTo>
                  <a:lnTo>
                    <a:pt x="97" y="35"/>
                  </a:lnTo>
                  <a:lnTo>
                    <a:pt x="108" y="48"/>
                  </a:lnTo>
                  <a:lnTo>
                    <a:pt x="133" y="70"/>
                  </a:lnTo>
                  <a:lnTo>
                    <a:pt x="41" y="70"/>
                  </a:lnTo>
                  <a:lnTo>
                    <a:pt x="41" y="70"/>
                  </a:lnTo>
                  <a:lnTo>
                    <a:pt x="66" y="48"/>
                  </a:lnTo>
                  <a:lnTo>
                    <a:pt x="87" y="24"/>
                  </a:lnTo>
                  <a:lnTo>
                    <a:pt x="87" y="24"/>
                  </a:lnTo>
                  <a:close/>
                  <a:moveTo>
                    <a:pt x="71" y="126"/>
                  </a:moveTo>
                  <a:lnTo>
                    <a:pt x="71" y="126"/>
                  </a:lnTo>
                  <a:lnTo>
                    <a:pt x="73" y="97"/>
                  </a:lnTo>
                  <a:lnTo>
                    <a:pt x="73" y="86"/>
                  </a:lnTo>
                  <a:lnTo>
                    <a:pt x="100" y="86"/>
                  </a:lnTo>
                  <a:lnTo>
                    <a:pt x="100" y="126"/>
                  </a:lnTo>
                  <a:lnTo>
                    <a:pt x="71" y="1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8" name="Freeform 299"/>
            <p:cNvSpPr>
              <a:spLocks noChangeAspect="1" noEditPoints="1"/>
            </p:cNvSpPr>
            <p:nvPr userDrawn="1"/>
          </p:nvSpPr>
          <p:spPr bwMode="auto">
            <a:xfrm>
              <a:off x="4814" y="705"/>
              <a:ext cx="33" cy="33"/>
            </a:xfrm>
            <a:custGeom>
              <a:avLst/>
              <a:gdLst/>
              <a:ahLst/>
              <a:cxnLst>
                <a:cxn ang="0">
                  <a:pos x="65" y="39"/>
                </a:cxn>
                <a:cxn ang="0">
                  <a:pos x="19" y="39"/>
                </a:cxn>
                <a:cxn ang="0">
                  <a:pos x="19" y="39"/>
                </a:cxn>
                <a:cxn ang="0">
                  <a:pos x="21" y="44"/>
                </a:cxn>
                <a:cxn ang="0">
                  <a:pos x="24" y="47"/>
                </a:cxn>
                <a:cxn ang="0">
                  <a:pos x="29" y="50"/>
                </a:cxn>
                <a:cxn ang="0">
                  <a:pos x="35" y="52"/>
                </a:cxn>
                <a:cxn ang="0">
                  <a:pos x="35" y="52"/>
                </a:cxn>
                <a:cxn ang="0">
                  <a:pos x="40" y="50"/>
                </a:cxn>
                <a:cxn ang="0">
                  <a:pos x="43" y="49"/>
                </a:cxn>
                <a:cxn ang="0">
                  <a:pos x="49" y="44"/>
                </a:cxn>
                <a:cxn ang="0">
                  <a:pos x="62" y="55"/>
                </a:cxn>
                <a:cxn ang="0">
                  <a:pos x="62" y="55"/>
                </a:cxn>
                <a:cxn ang="0">
                  <a:pos x="56" y="60"/>
                </a:cxn>
                <a:cxn ang="0">
                  <a:pos x="49" y="63"/>
                </a:cxn>
                <a:cxn ang="0">
                  <a:pos x="43" y="66"/>
                </a:cxn>
                <a:cxn ang="0">
                  <a:pos x="35" y="66"/>
                </a:cxn>
                <a:cxn ang="0">
                  <a:pos x="35" y="66"/>
                </a:cxn>
                <a:cxn ang="0">
                  <a:pos x="27" y="66"/>
                </a:cxn>
                <a:cxn ang="0">
                  <a:pos x="21" y="65"/>
                </a:cxn>
                <a:cxn ang="0">
                  <a:pos x="14" y="61"/>
                </a:cxn>
                <a:cxn ang="0">
                  <a:pos x="10" y="57"/>
                </a:cxn>
                <a:cxn ang="0">
                  <a:pos x="5" y="52"/>
                </a:cxn>
                <a:cxn ang="0">
                  <a:pos x="2" y="47"/>
                </a:cxn>
                <a:cxn ang="0">
                  <a:pos x="0" y="41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2" y="20"/>
                </a:cxn>
                <a:cxn ang="0">
                  <a:pos x="5" y="14"/>
                </a:cxn>
                <a:cxn ang="0">
                  <a:pos x="8" y="9"/>
                </a:cxn>
                <a:cxn ang="0">
                  <a:pos x="13" y="4"/>
                </a:cxn>
                <a:cxn ang="0">
                  <a:pos x="19" y="1"/>
                </a:cxn>
                <a:cxn ang="0">
                  <a:pos x="26" y="0"/>
                </a:cxn>
                <a:cxn ang="0">
                  <a:pos x="32" y="0"/>
                </a:cxn>
                <a:cxn ang="0">
                  <a:pos x="32" y="0"/>
                </a:cxn>
                <a:cxn ang="0">
                  <a:pos x="40" y="0"/>
                </a:cxn>
                <a:cxn ang="0">
                  <a:pos x="48" y="1"/>
                </a:cxn>
                <a:cxn ang="0">
                  <a:pos x="53" y="6"/>
                </a:cxn>
                <a:cxn ang="0">
                  <a:pos x="57" y="11"/>
                </a:cxn>
                <a:cxn ang="0">
                  <a:pos x="62" y="15"/>
                </a:cxn>
                <a:cxn ang="0">
                  <a:pos x="64" y="23"/>
                </a:cxn>
                <a:cxn ang="0">
                  <a:pos x="65" y="30"/>
                </a:cxn>
                <a:cxn ang="0">
                  <a:pos x="65" y="39"/>
                </a:cxn>
                <a:cxn ang="0">
                  <a:pos x="65" y="39"/>
                </a:cxn>
                <a:cxn ang="0">
                  <a:pos x="46" y="25"/>
                </a:cxn>
                <a:cxn ang="0">
                  <a:pos x="46" y="25"/>
                </a:cxn>
                <a:cxn ang="0">
                  <a:pos x="45" y="20"/>
                </a:cxn>
                <a:cxn ang="0">
                  <a:pos x="41" y="17"/>
                </a:cxn>
                <a:cxn ang="0">
                  <a:pos x="38" y="14"/>
                </a:cxn>
                <a:cxn ang="0">
                  <a:pos x="34" y="14"/>
                </a:cxn>
                <a:cxn ang="0">
                  <a:pos x="34" y="14"/>
                </a:cxn>
                <a:cxn ang="0">
                  <a:pos x="27" y="14"/>
                </a:cxn>
                <a:cxn ang="0">
                  <a:pos x="24" y="17"/>
                </a:cxn>
                <a:cxn ang="0">
                  <a:pos x="21" y="20"/>
                </a:cxn>
                <a:cxn ang="0">
                  <a:pos x="19" y="25"/>
                </a:cxn>
                <a:cxn ang="0">
                  <a:pos x="46" y="25"/>
                </a:cxn>
              </a:cxnLst>
              <a:rect l="0" t="0" r="r" b="b"/>
              <a:pathLst>
                <a:path w="65" h="66">
                  <a:moveTo>
                    <a:pt x="65" y="39"/>
                  </a:moveTo>
                  <a:lnTo>
                    <a:pt x="19" y="39"/>
                  </a:lnTo>
                  <a:lnTo>
                    <a:pt x="19" y="39"/>
                  </a:lnTo>
                  <a:lnTo>
                    <a:pt x="21" y="44"/>
                  </a:lnTo>
                  <a:lnTo>
                    <a:pt x="24" y="47"/>
                  </a:lnTo>
                  <a:lnTo>
                    <a:pt x="29" y="50"/>
                  </a:lnTo>
                  <a:lnTo>
                    <a:pt x="35" y="52"/>
                  </a:lnTo>
                  <a:lnTo>
                    <a:pt x="35" y="52"/>
                  </a:lnTo>
                  <a:lnTo>
                    <a:pt x="40" y="50"/>
                  </a:lnTo>
                  <a:lnTo>
                    <a:pt x="43" y="49"/>
                  </a:lnTo>
                  <a:lnTo>
                    <a:pt x="49" y="44"/>
                  </a:lnTo>
                  <a:lnTo>
                    <a:pt x="62" y="55"/>
                  </a:lnTo>
                  <a:lnTo>
                    <a:pt x="62" y="55"/>
                  </a:lnTo>
                  <a:lnTo>
                    <a:pt x="56" y="60"/>
                  </a:lnTo>
                  <a:lnTo>
                    <a:pt x="49" y="63"/>
                  </a:lnTo>
                  <a:lnTo>
                    <a:pt x="43" y="66"/>
                  </a:lnTo>
                  <a:lnTo>
                    <a:pt x="35" y="66"/>
                  </a:lnTo>
                  <a:lnTo>
                    <a:pt x="35" y="66"/>
                  </a:lnTo>
                  <a:lnTo>
                    <a:pt x="27" y="66"/>
                  </a:lnTo>
                  <a:lnTo>
                    <a:pt x="21" y="65"/>
                  </a:lnTo>
                  <a:lnTo>
                    <a:pt x="14" y="61"/>
                  </a:lnTo>
                  <a:lnTo>
                    <a:pt x="10" y="57"/>
                  </a:lnTo>
                  <a:lnTo>
                    <a:pt x="5" y="52"/>
                  </a:lnTo>
                  <a:lnTo>
                    <a:pt x="2" y="47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2" y="20"/>
                  </a:lnTo>
                  <a:lnTo>
                    <a:pt x="5" y="14"/>
                  </a:lnTo>
                  <a:lnTo>
                    <a:pt x="8" y="9"/>
                  </a:lnTo>
                  <a:lnTo>
                    <a:pt x="13" y="4"/>
                  </a:lnTo>
                  <a:lnTo>
                    <a:pt x="19" y="1"/>
                  </a:lnTo>
                  <a:lnTo>
                    <a:pt x="26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8" y="1"/>
                  </a:lnTo>
                  <a:lnTo>
                    <a:pt x="53" y="6"/>
                  </a:lnTo>
                  <a:lnTo>
                    <a:pt x="57" y="11"/>
                  </a:lnTo>
                  <a:lnTo>
                    <a:pt x="62" y="15"/>
                  </a:lnTo>
                  <a:lnTo>
                    <a:pt x="64" y="23"/>
                  </a:lnTo>
                  <a:lnTo>
                    <a:pt x="65" y="30"/>
                  </a:lnTo>
                  <a:lnTo>
                    <a:pt x="65" y="39"/>
                  </a:lnTo>
                  <a:lnTo>
                    <a:pt x="65" y="39"/>
                  </a:lnTo>
                  <a:close/>
                  <a:moveTo>
                    <a:pt x="46" y="25"/>
                  </a:moveTo>
                  <a:lnTo>
                    <a:pt x="46" y="25"/>
                  </a:lnTo>
                  <a:lnTo>
                    <a:pt x="45" y="20"/>
                  </a:lnTo>
                  <a:lnTo>
                    <a:pt x="41" y="17"/>
                  </a:lnTo>
                  <a:lnTo>
                    <a:pt x="38" y="14"/>
                  </a:lnTo>
                  <a:lnTo>
                    <a:pt x="34" y="14"/>
                  </a:lnTo>
                  <a:lnTo>
                    <a:pt x="34" y="14"/>
                  </a:lnTo>
                  <a:lnTo>
                    <a:pt x="27" y="14"/>
                  </a:lnTo>
                  <a:lnTo>
                    <a:pt x="24" y="17"/>
                  </a:lnTo>
                  <a:lnTo>
                    <a:pt x="21" y="20"/>
                  </a:lnTo>
                  <a:lnTo>
                    <a:pt x="19" y="25"/>
                  </a:lnTo>
                  <a:lnTo>
                    <a:pt x="46" y="2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9" name="Freeform 300"/>
            <p:cNvSpPr>
              <a:spLocks noChangeAspect="1"/>
            </p:cNvSpPr>
            <p:nvPr userDrawn="1"/>
          </p:nvSpPr>
          <p:spPr bwMode="auto">
            <a:xfrm>
              <a:off x="4782" y="705"/>
              <a:ext cx="22" cy="30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0" y="1"/>
                </a:cxn>
                <a:cxn ang="0">
                  <a:pos x="20" y="11"/>
                </a:cxn>
                <a:cxn ang="0">
                  <a:pos x="20" y="11"/>
                </a:cxn>
                <a:cxn ang="0">
                  <a:pos x="20" y="11"/>
                </a:cxn>
                <a:cxn ang="0">
                  <a:pos x="24" y="6"/>
                </a:cxn>
                <a:cxn ang="0">
                  <a:pos x="28" y="3"/>
                </a:cxn>
                <a:cxn ang="0">
                  <a:pos x="33" y="0"/>
                </a:cxn>
                <a:cxn ang="0">
                  <a:pos x="39" y="0"/>
                </a:cxn>
                <a:cxn ang="0">
                  <a:pos x="39" y="0"/>
                </a:cxn>
                <a:cxn ang="0">
                  <a:pos x="46" y="0"/>
                </a:cxn>
                <a:cxn ang="0">
                  <a:pos x="46" y="19"/>
                </a:cxn>
                <a:cxn ang="0">
                  <a:pos x="46" y="19"/>
                </a:cxn>
                <a:cxn ang="0">
                  <a:pos x="36" y="17"/>
                </a:cxn>
                <a:cxn ang="0">
                  <a:pos x="36" y="17"/>
                </a:cxn>
                <a:cxn ang="0">
                  <a:pos x="30" y="17"/>
                </a:cxn>
                <a:cxn ang="0">
                  <a:pos x="25" y="20"/>
                </a:cxn>
                <a:cxn ang="0">
                  <a:pos x="22" y="27"/>
                </a:cxn>
                <a:cxn ang="0">
                  <a:pos x="20" y="36"/>
                </a:cxn>
                <a:cxn ang="0">
                  <a:pos x="20" y="65"/>
                </a:cxn>
                <a:cxn ang="0">
                  <a:pos x="0" y="65"/>
                </a:cxn>
                <a:cxn ang="0">
                  <a:pos x="0" y="1"/>
                </a:cxn>
              </a:cxnLst>
              <a:rect l="0" t="0" r="r" b="b"/>
              <a:pathLst>
                <a:path w="46" h="65">
                  <a:moveTo>
                    <a:pt x="0" y="1"/>
                  </a:moveTo>
                  <a:lnTo>
                    <a:pt x="20" y="1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24" y="6"/>
                  </a:lnTo>
                  <a:lnTo>
                    <a:pt x="28" y="3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46" y="0"/>
                  </a:lnTo>
                  <a:lnTo>
                    <a:pt x="46" y="19"/>
                  </a:lnTo>
                  <a:lnTo>
                    <a:pt x="46" y="19"/>
                  </a:lnTo>
                  <a:lnTo>
                    <a:pt x="36" y="17"/>
                  </a:lnTo>
                  <a:lnTo>
                    <a:pt x="36" y="17"/>
                  </a:lnTo>
                  <a:lnTo>
                    <a:pt x="30" y="17"/>
                  </a:lnTo>
                  <a:lnTo>
                    <a:pt x="25" y="20"/>
                  </a:lnTo>
                  <a:lnTo>
                    <a:pt x="22" y="27"/>
                  </a:lnTo>
                  <a:lnTo>
                    <a:pt x="20" y="36"/>
                  </a:lnTo>
                  <a:lnTo>
                    <a:pt x="20" y="65"/>
                  </a:lnTo>
                  <a:lnTo>
                    <a:pt x="0" y="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0" name="Freeform 301"/>
            <p:cNvSpPr>
              <a:spLocks noChangeAspect="1"/>
            </p:cNvSpPr>
            <p:nvPr userDrawn="1"/>
          </p:nvSpPr>
          <p:spPr bwMode="auto">
            <a:xfrm>
              <a:off x="5498" y="727"/>
              <a:ext cx="11" cy="12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3" y="0"/>
                </a:cxn>
                <a:cxn ang="0">
                  <a:pos x="16" y="2"/>
                </a:cxn>
                <a:cxn ang="0">
                  <a:pos x="21" y="3"/>
                </a:cxn>
                <a:cxn ang="0">
                  <a:pos x="22" y="8"/>
                </a:cxn>
                <a:cxn ang="0">
                  <a:pos x="24" y="11"/>
                </a:cxn>
                <a:cxn ang="0">
                  <a:pos x="24" y="11"/>
                </a:cxn>
                <a:cxn ang="0">
                  <a:pos x="22" y="16"/>
                </a:cxn>
                <a:cxn ang="0">
                  <a:pos x="21" y="19"/>
                </a:cxn>
                <a:cxn ang="0">
                  <a:pos x="16" y="22"/>
                </a:cxn>
                <a:cxn ang="0">
                  <a:pos x="13" y="24"/>
                </a:cxn>
                <a:cxn ang="0">
                  <a:pos x="13" y="24"/>
                </a:cxn>
                <a:cxn ang="0">
                  <a:pos x="8" y="22"/>
                </a:cxn>
                <a:cxn ang="0">
                  <a:pos x="3" y="21"/>
                </a:cxn>
                <a:cxn ang="0">
                  <a:pos x="2" y="16"/>
                </a:cxn>
                <a:cxn ang="0">
                  <a:pos x="0" y="13"/>
                </a:cxn>
                <a:cxn ang="0">
                  <a:pos x="0" y="13"/>
                </a:cxn>
                <a:cxn ang="0">
                  <a:pos x="2" y="8"/>
                </a:cxn>
                <a:cxn ang="0">
                  <a:pos x="3" y="3"/>
                </a:cxn>
                <a:cxn ang="0">
                  <a:pos x="8" y="2"/>
                </a:cxn>
                <a:cxn ang="0">
                  <a:pos x="13" y="0"/>
                </a:cxn>
                <a:cxn ang="0">
                  <a:pos x="13" y="0"/>
                </a:cxn>
              </a:cxnLst>
              <a:rect l="0" t="0" r="r" b="b"/>
              <a:pathLst>
                <a:path w="24" h="24">
                  <a:moveTo>
                    <a:pt x="13" y="0"/>
                  </a:moveTo>
                  <a:lnTo>
                    <a:pt x="13" y="0"/>
                  </a:lnTo>
                  <a:lnTo>
                    <a:pt x="16" y="2"/>
                  </a:lnTo>
                  <a:lnTo>
                    <a:pt x="21" y="3"/>
                  </a:lnTo>
                  <a:lnTo>
                    <a:pt x="22" y="8"/>
                  </a:lnTo>
                  <a:lnTo>
                    <a:pt x="24" y="11"/>
                  </a:lnTo>
                  <a:lnTo>
                    <a:pt x="24" y="11"/>
                  </a:lnTo>
                  <a:lnTo>
                    <a:pt x="22" y="16"/>
                  </a:lnTo>
                  <a:lnTo>
                    <a:pt x="21" y="19"/>
                  </a:lnTo>
                  <a:lnTo>
                    <a:pt x="16" y="22"/>
                  </a:lnTo>
                  <a:lnTo>
                    <a:pt x="13" y="24"/>
                  </a:lnTo>
                  <a:lnTo>
                    <a:pt x="13" y="24"/>
                  </a:lnTo>
                  <a:lnTo>
                    <a:pt x="8" y="22"/>
                  </a:lnTo>
                  <a:lnTo>
                    <a:pt x="3" y="21"/>
                  </a:lnTo>
                  <a:lnTo>
                    <a:pt x="2" y="16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2" y="8"/>
                  </a:lnTo>
                  <a:lnTo>
                    <a:pt x="3" y="3"/>
                  </a:lnTo>
                  <a:lnTo>
                    <a:pt x="8" y="2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1" name="Freeform 302"/>
            <p:cNvSpPr>
              <a:spLocks noChangeAspect="1"/>
            </p:cNvSpPr>
            <p:nvPr userDrawn="1"/>
          </p:nvSpPr>
          <p:spPr bwMode="auto">
            <a:xfrm>
              <a:off x="5417" y="705"/>
              <a:ext cx="23" cy="30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1" y="1"/>
                </a:cxn>
                <a:cxn ang="0">
                  <a:pos x="21" y="11"/>
                </a:cxn>
                <a:cxn ang="0">
                  <a:pos x="21" y="11"/>
                </a:cxn>
                <a:cxn ang="0">
                  <a:pos x="21" y="11"/>
                </a:cxn>
                <a:cxn ang="0">
                  <a:pos x="24" y="6"/>
                </a:cxn>
                <a:cxn ang="0">
                  <a:pos x="29" y="3"/>
                </a:cxn>
                <a:cxn ang="0">
                  <a:pos x="34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46" y="0"/>
                </a:cxn>
                <a:cxn ang="0">
                  <a:pos x="46" y="19"/>
                </a:cxn>
                <a:cxn ang="0">
                  <a:pos x="46" y="19"/>
                </a:cxn>
                <a:cxn ang="0">
                  <a:pos x="38" y="17"/>
                </a:cxn>
                <a:cxn ang="0">
                  <a:pos x="38" y="17"/>
                </a:cxn>
                <a:cxn ang="0">
                  <a:pos x="32" y="17"/>
                </a:cxn>
                <a:cxn ang="0">
                  <a:pos x="26" y="20"/>
                </a:cxn>
                <a:cxn ang="0">
                  <a:pos x="22" y="27"/>
                </a:cxn>
                <a:cxn ang="0">
                  <a:pos x="21" y="36"/>
                </a:cxn>
                <a:cxn ang="0">
                  <a:pos x="21" y="65"/>
                </a:cxn>
                <a:cxn ang="0">
                  <a:pos x="0" y="65"/>
                </a:cxn>
                <a:cxn ang="0">
                  <a:pos x="0" y="1"/>
                </a:cxn>
              </a:cxnLst>
              <a:rect l="0" t="0" r="r" b="b"/>
              <a:pathLst>
                <a:path w="46" h="65">
                  <a:moveTo>
                    <a:pt x="0" y="1"/>
                  </a:moveTo>
                  <a:lnTo>
                    <a:pt x="21" y="1"/>
                  </a:lnTo>
                  <a:lnTo>
                    <a:pt x="21" y="11"/>
                  </a:lnTo>
                  <a:lnTo>
                    <a:pt x="21" y="11"/>
                  </a:lnTo>
                  <a:lnTo>
                    <a:pt x="21" y="11"/>
                  </a:lnTo>
                  <a:lnTo>
                    <a:pt x="24" y="6"/>
                  </a:lnTo>
                  <a:lnTo>
                    <a:pt x="29" y="3"/>
                  </a:lnTo>
                  <a:lnTo>
                    <a:pt x="34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6" y="0"/>
                  </a:lnTo>
                  <a:lnTo>
                    <a:pt x="46" y="19"/>
                  </a:lnTo>
                  <a:lnTo>
                    <a:pt x="46" y="19"/>
                  </a:lnTo>
                  <a:lnTo>
                    <a:pt x="38" y="17"/>
                  </a:lnTo>
                  <a:lnTo>
                    <a:pt x="38" y="17"/>
                  </a:lnTo>
                  <a:lnTo>
                    <a:pt x="32" y="17"/>
                  </a:lnTo>
                  <a:lnTo>
                    <a:pt x="26" y="20"/>
                  </a:lnTo>
                  <a:lnTo>
                    <a:pt x="22" y="27"/>
                  </a:lnTo>
                  <a:lnTo>
                    <a:pt x="21" y="36"/>
                  </a:lnTo>
                  <a:lnTo>
                    <a:pt x="21" y="65"/>
                  </a:lnTo>
                  <a:lnTo>
                    <a:pt x="0" y="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" name="Freeform 303"/>
            <p:cNvSpPr>
              <a:spLocks noChangeAspect="1" noEditPoints="1"/>
            </p:cNvSpPr>
            <p:nvPr userDrawn="1"/>
          </p:nvSpPr>
          <p:spPr bwMode="auto">
            <a:xfrm>
              <a:off x="5450" y="705"/>
              <a:ext cx="33" cy="33"/>
            </a:xfrm>
            <a:custGeom>
              <a:avLst/>
              <a:gdLst/>
              <a:ahLst/>
              <a:cxnLst>
                <a:cxn ang="0">
                  <a:pos x="66" y="39"/>
                </a:cxn>
                <a:cxn ang="0">
                  <a:pos x="20" y="39"/>
                </a:cxn>
                <a:cxn ang="0">
                  <a:pos x="20" y="39"/>
                </a:cxn>
                <a:cxn ang="0">
                  <a:pos x="22" y="44"/>
                </a:cxn>
                <a:cxn ang="0">
                  <a:pos x="25" y="47"/>
                </a:cxn>
                <a:cxn ang="0">
                  <a:pos x="30" y="50"/>
                </a:cxn>
                <a:cxn ang="0">
                  <a:pos x="35" y="52"/>
                </a:cxn>
                <a:cxn ang="0">
                  <a:pos x="35" y="52"/>
                </a:cxn>
                <a:cxn ang="0">
                  <a:pos x="39" y="50"/>
                </a:cxn>
                <a:cxn ang="0">
                  <a:pos x="44" y="49"/>
                </a:cxn>
                <a:cxn ang="0">
                  <a:pos x="49" y="44"/>
                </a:cxn>
                <a:cxn ang="0">
                  <a:pos x="62" y="55"/>
                </a:cxn>
                <a:cxn ang="0">
                  <a:pos x="62" y="55"/>
                </a:cxn>
                <a:cxn ang="0">
                  <a:pos x="57" y="60"/>
                </a:cxn>
                <a:cxn ang="0">
                  <a:pos x="51" y="63"/>
                </a:cxn>
                <a:cxn ang="0">
                  <a:pos x="43" y="66"/>
                </a:cxn>
                <a:cxn ang="0">
                  <a:pos x="35" y="66"/>
                </a:cxn>
                <a:cxn ang="0">
                  <a:pos x="35" y="66"/>
                </a:cxn>
                <a:cxn ang="0">
                  <a:pos x="28" y="66"/>
                </a:cxn>
                <a:cxn ang="0">
                  <a:pos x="20" y="65"/>
                </a:cxn>
                <a:cxn ang="0">
                  <a:pos x="16" y="61"/>
                </a:cxn>
                <a:cxn ang="0">
                  <a:pos x="9" y="57"/>
                </a:cxn>
                <a:cxn ang="0">
                  <a:pos x="6" y="52"/>
                </a:cxn>
                <a:cxn ang="0">
                  <a:pos x="3" y="47"/>
                </a:cxn>
                <a:cxn ang="0">
                  <a:pos x="0" y="41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1" y="20"/>
                </a:cxn>
                <a:cxn ang="0">
                  <a:pos x="5" y="14"/>
                </a:cxn>
                <a:cxn ang="0">
                  <a:pos x="9" y="9"/>
                </a:cxn>
                <a:cxn ang="0">
                  <a:pos x="14" y="4"/>
                </a:cxn>
                <a:cxn ang="0">
                  <a:pos x="19" y="1"/>
                </a:cxn>
                <a:cxn ang="0">
                  <a:pos x="25" y="0"/>
                </a:cxn>
                <a:cxn ang="0">
                  <a:pos x="33" y="0"/>
                </a:cxn>
                <a:cxn ang="0">
                  <a:pos x="33" y="0"/>
                </a:cxn>
                <a:cxn ang="0">
                  <a:pos x="41" y="0"/>
                </a:cxn>
                <a:cxn ang="0">
                  <a:pos x="47" y="1"/>
                </a:cxn>
                <a:cxn ang="0">
                  <a:pos x="54" y="6"/>
                </a:cxn>
                <a:cxn ang="0">
                  <a:pos x="59" y="11"/>
                </a:cxn>
                <a:cxn ang="0">
                  <a:pos x="62" y="15"/>
                </a:cxn>
                <a:cxn ang="0">
                  <a:pos x="65" y="23"/>
                </a:cxn>
                <a:cxn ang="0">
                  <a:pos x="66" y="30"/>
                </a:cxn>
                <a:cxn ang="0">
                  <a:pos x="66" y="39"/>
                </a:cxn>
                <a:cxn ang="0">
                  <a:pos x="66" y="39"/>
                </a:cxn>
                <a:cxn ang="0">
                  <a:pos x="46" y="25"/>
                </a:cxn>
                <a:cxn ang="0">
                  <a:pos x="46" y="25"/>
                </a:cxn>
                <a:cxn ang="0">
                  <a:pos x="44" y="20"/>
                </a:cxn>
                <a:cxn ang="0">
                  <a:pos x="43" y="17"/>
                </a:cxn>
                <a:cxn ang="0">
                  <a:pos x="38" y="14"/>
                </a:cxn>
                <a:cxn ang="0">
                  <a:pos x="33" y="14"/>
                </a:cxn>
                <a:cxn ang="0">
                  <a:pos x="33" y="14"/>
                </a:cxn>
                <a:cxn ang="0">
                  <a:pos x="28" y="14"/>
                </a:cxn>
                <a:cxn ang="0">
                  <a:pos x="24" y="17"/>
                </a:cxn>
                <a:cxn ang="0">
                  <a:pos x="20" y="20"/>
                </a:cxn>
                <a:cxn ang="0">
                  <a:pos x="20" y="25"/>
                </a:cxn>
                <a:cxn ang="0">
                  <a:pos x="46" y="25"/>
                </a:cxn>
              </a:cxnLst>
              <a:rect l="0" t="0" r="r" b="b"/>
              <a:pathLst>
                <a:path w="66" h="66">
                  <a:moveTo>
                    <a:pt x="66" y="39"/>
                  </a:moveTo>
                  <a:lnTo>
                    <a:pt x="20" y="39"/>
                  </a:lnTo>
                  <a:lnTo>
                    <a:pt x="20" y="39"/>
                  </a:lnTo>
                  <a:lnTo>
                    <a:pt x="22" y="44"/>
                  </a:lnTo>
                  <a:lnTo>
                    <a:pt x="25" y="47"/>
                  </a:lnTo>
                  <a:lnTo>
                    <a:pt x="30" y="50"/>
                  </a:lnTo>
                  <a:lnTo>
                    <a:pt x="35" y="52"/>
                  </a:lnTo>
                  <a:lnTo>
                    <a:pt x="35" y="52"/>
                  </a:lnTo>
                  <a:lnTo>
                    <a:pt x="39" y="50"/>
                  </a:lnTo>
                  <a:lnTo>
                    <a:pt x="44" y="49"/>
                  </a:lnTo>
                  <a:lnTo>
                    <a:pt x="49" y="44"/>
                  </a:lnTo>
                  <a:lnTo>
                    <a:pt x="62" y="55"/>
                  </a:lnTo>
                  <a:lnTo>
                    <a:pt x="62" y="55"/>
                  </a:lnTo>
                  <a:lnTo>
                    <a:pt x="57" y="60"/>
                  </a:lnTo>
                  <a:lnTo>
                    <a:pt x="51" y="63"/>
                  </a:lnTo>
                  <a:lnTo>
                    <a:pt x="43" y="66"/>
                  </a:lnTo>
                  <a:lnTo>
                    <a:pt x="35" y="66"/>
                  </a:lnTo>
                  <a:lnTo>
                    <a:pt x="35" y="66"/>
                  </a:lnTo>
                  <a:lnTo>
                    <a:pt x="28" y="66"/>
                  </a:lnTo>
                  <a:lnTo>
                    <a:pt x="20" y="65"/>
                  </a:lnTo>
                  <a:lnTo>
                    <a:pt x="16" y="61"/>
                  </a:lnTo>
                  <a:lnTo>
                    <a:pt x="9" y="57"/>
                  </a:lnTo>
                  <a:lnTo>
                    <a:pt x="6" y="52"/>
                  </a:lnTo>
                  <a:lnTo>
                    <a:pt x="3" y="47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1" y="20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9" y="1"/>
                  </a:lnTo>
                  <a:lnTo>
                    <a:pt x="25" y="0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41" y="0"/>
                  </a:lnTo>
                  <a:lnTo>
                    <a:pt x="47" y="1"/>
                  </a:lnTo>
                  <a:lnTo>
                    <a:pt x="54" y="6"/>
                  </a:lnTo>
                  <a:lnTo>
                    <a:pt x="59" y="11"/>
                  </a:lnTo>
                  <a:lnTo>
                    <a:pt x="62" y="15"/>
                  </a:lnTo>
                  <a:lnTo>
                    <a:pt x="65" y="23"/>
                  </a:lnTo>
                  <a:lnTo>
                    <a:pt x="66" y="30"/>
                  </a:lnTo>
                  <a:lnTo>
                    <a:pt x="66" y="39"/>
                  </a:lnTo>
                  <a:lnTo>
                    <a:pt x="66" y="39"/>
                  </a:lnTo>
                  <a:close/>
                  <a:moveTo>
                    <a:pt x="46" y="25"/>
                  </a:moveTo>
                  <a:lnTo>
                    <a:pt x="46" y="25"/>
                  </a:lnTo>
                  <a:lnTo>
                    <a:pt x="44" y="20"/>
                  </a:lnTo>
                  <a:lnTo>
                    <a:pt x="43" y="17"/>
                  </a:lnTo>
                  <a:lnTo>
                    <a:pt x="38" y="14"/>
                  </a:lnTo>
                  <a:lnTo>
                    <a:pt x="33" y="14"/>
                  </a:lnTo>
                  <a:lnTo>
                    <a:pt x="33" y="14"/>
                  </a:lnTo>
                  <a:lnTo>
                    <a:pt x="28" y="14"/>
                  </a:lnTo>
                  <a:lnTo>
                    <a:pt x="24" y="17"/>
                  </a:lnTo>
                  <a:lnTo>
                    <a:pt x="20" y="20"/>
                  </a:lnTo>
                  <a:lnTo>
                    <a:pt x="20" y="25"/>
                  </a:lnTo>
                  <a:lnTo>
                    <a:pt x="46" y="2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3" name="Freeform 304"/>
            <p:cNvSpPr>
              <a:spLocks noChangeAspect="1" noEditPoints="1"/>
            </p:cNvSpPr>
            <p:nvPr userDrawn="1"/>
          </p:nvSpPr>
          <p:spPr bwMode="auto">
            <a:xfrm>
              <a:off x="5192" y="705"/>
              <a:ext cx="33" cy="33"/>
            </a:xfrm>
            <a:custGeom>
              <a:avLst/>
              <a:gdLst/>
              <a:ahLst/>
              <a:cxnLst>
                <a:cxn ang="0">
                  <a:pos x="65" y="39"/>
                </a:cxn>
                <a:cxn ang="0">
                  <a:pos x="19" y="39"/>
                </a:cxn>
                <a:cxn ang="0">
                  <a:pos x="19" y="39"/>
                </a:cxn>
                <a:cxn ang="0">
                  <a:pos x="20" y="44"/>
                </a:cxn>
                <a:cxn ang="0">
                  <a:pos x="25" y="47"/>
                </a:cxn>
                <a:cxn ang="0">
                  <a:pos x="30" y="50"/>
                </a:cxn>
                <a:cxn ang="0">
                  <a:pos x="35" y="52"/>
                </a:cxn>
                <a:cxn ang="0">
                  <a:pos x="35" y="52"/>
                </a:cxn>
                <a:cxn ang="0">
                  <a:pos x="40" y="50"/>
                </a:cxn>
                <a:cxn ang="0">
                  <a:pos x="43" y="49"/>
                </a:cxn>
                <a:cxn ang="0">
                  <a:pos x="49" y="44"/>
                </a:cxn>
                <a:cxn ang="0">
                  <a:pos x="62" y="55"/>
                </a:cxn>
                <a:cxn ang="0">
                  <a:pos x="62" y="55"/>
                </a:cxn>
                <a:cxn ang="0">
                  <a:pos x="57" y="60"/>
                </a:cxn>
                <a:cxn ang="0">
                  <a:pos x="49" y="63"/>
                </a:cxn>
                <a:cxn ang="0">
                  <a:pos x="43" y="66"/>
                </a:cxn>
                <a:cxn ang="0">
                  <a:pos x="35" y="66"/>
                </a:cxn>
                <a:cxn ang="0">
                  <a:pos x="35" y="66"/>
                </a:cxn>
                <a:cxn ang="0">
                  <a:pos x="27" y="66"/>
                </a:cxn>
                <a:cxn ang="0">
                  <a:pos x="20" y="65"/>
                </a:cxn>
                <a:cxn ang="0">
                  <a:pos x="14" y="61"/>
                </a:cxn>
                <a:cxn ang="0">
                  <a:pos x="9" y="57"/>
                </a:cxn>
                <a:cxn ang="0">
                  <a:pos x="5" y="52"/>
                </a:cxn>
                <a:cxn ang="0">
                  <a:pos x="1" y="47"/>
                </a:cxn>
                <a:cxn ang="0">
                  <a:pos x="0" y="41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1" y="20"/>
                </a:cxn>
                <a:cxn ang="0">
                  <a:pos x="5" y="14"/>
                </a:cxn>
                <a:cxn ang="0">
                  <a:pos x="8" y="9"/>
                </a:cxn>
                <a:cxn ang="0">
                  <a:pos x="13" y="4"/>
                </a:cxn>
                <a:cxn ang="0">
                  <a:pos x="19" y="1"/>
                </a:cxn>
                <a:cxn ang="0">
                  <a:pos x="25" y="0"/>
                </a:cxn>
                <a:cxn ang="0">
                  <a:pos x="33" y="0"/>
                </a:cxn>
                <a:cxn ang="0">
                  <a:pos x="33" y="0"/>
                </a:cxn>
                <a:cxn ang="0">
                  <a:pos x="40" y="0"/>
                </a:cxn>
                <a:cxn ang="0">
                  <a:pos x="47" y="1"/>
                </a:cxn>
                <a:cxn ang="0">
                  <a:pos x="52" y="6"/>
                </a:cxn>
                <a:cxn ang="0">
                  <a:pos x="57" y="11"/>
                </a:cxn>
                <a:cxn ang="0">
                  <a:pos x="62" y="15"/>
                </a:cxn>
                <a:cxn ang="0">
                  <a:pos x="63" y="23"/>
                </a:cxn>
                <a:cxn ang="0">
                  <a:pos x="65" y="30"/>
                </a:cxn>
                <a:cxn ang="0">
                  <a:pos x="65" y="39"/>
                </a:cxn>
                <a:cxn ang="0">
                  <a:pos x="65" y="39"/>
                </a:cxn>
                <a:cxn ang="0">
                  <a:pos x="46" y="25"/>
                </a:cxn>
                <a:cxn ang="0">
                  <a:pos x="46" y="25"/>
                </a:cxn>
                <a:cxn ang="0">
                  <a:pos x="44" y="20"/>
                </a:cxn>
                <a:cxn ang="0">
                  <a:pos x="41" y="17"/>
                </a:cxn>
                <a:cxn ang="0">
                  <a:pos x="38" y="14"/>
                </a:cxn>
                <a:cxn ang="0">
                  <a:pos x="33" y="14"/>
                </a:cxn>
                <a:cxn ang="0">
                  <a:pos x="33" y="14"/>
                </a:cxn>
                <a:cxn ang="0">
                  <a:pos x="27" y="14"/>
                </a:cxn>
                <a:cxn ang="0">
                  <a:pos x="24" y="17"/>
                </a:cxn>
                <a:cxn ang="0">
                  <a:pos x="20" y="20"/>
                </a:cxn>
                <a:cxn ang="0">
                  <a:pos x="19" y="25"/>
                </a:cxn>
                <a:cxn ang="0">
                  <a:pos x="46" y="25"/>
                </a:cxn>
              </a:cxnLst>
              <a:rect l="0" t="0" r="r" b="b"/>
              <a:pathLst>
                <a:path w="65" h="66">
                  <a:moveTo>
                    <a:pt x="65" y="39"/>
                  </a:moveTo>
                  <a:lnTo>
                    <a:pt x="19" y="39"/>
                  </a:lnTo>
                  <a:lnTo>
                    <a:pt x="19" y="39"/>
                  </a:lnTo>
                  <a:lnTo>
                    <a:pt x="20" y="44"/>
                  </a:lnTo>
                  <a:lnTo>
                    <a:pt x="25" y="47"/>
                  </a:lnTo>
                  <a:lnTo>
                    <a:pt x="30" y="50"/>
                  </a:lnTo>
                  <a:lnTo>
                    <a:pt x="35" y="52"/>
                  </a:lnTo>
                  <a:lnTo>
                    <a:pt x="35" y="52"/>
                  </a:lnTo>
                  <a:lnTo>
                    <a:pt x="40" y="50"/>
                  </a:lnTo>
                  <a:lnTo>
                    <a:pt x="43" y="49"/>
                  </a:lnTo>
                  <a:lnTo>
                    <a:pt x="49" y="44"/>
                  </a:lnTo>
                  <a:lnTo>
                    <a:pt x="62" y="55"/>
                  </a:lnTo>
                  <a:lnTo>
                    <a:pt x="62" y="55"/>
                  </a:lnTo>
                  <a:lnTo>
                    <a:pt x="57" y="60"/>
                  </a:lnTo>
                  <a:lnTo>
                    <a:pt x="49" y="63"/>
                  </a:lnTo>
                  <a:lnTo>
                    <a:pt x="43" y="66"/>
                  </a:lnTo>
                  <a:lnTo>
                    <a:pt x="35" y="66"/>
                  </a:lnTo>
                  <a:lnTo>
                    <a:pt x="35" y="66"/>
                  </a:lnTo>
                  <a:lnTo>
                    <a:pt x="27" y="66"/>
                  </a:lnTo>
                  <a:lnTo>
                    <a:pt x="20" y="65"/>
                  </a:lnTo>
                  <a:lnTo>
                    <a:pt x="14" y="61"/>
                  </a:lnTo>
                  <a:lnTo>
                    <a:pt x="9" y="57"/>
                  </a:lnTo>
                  <a:lnTo>
                    <a:pt x="5" y="52"/>
                  </a:lnTo>
                  <a:lnTo>
                    <a:pt x="1" y="47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1" y="20"/>
                  </a:lnTo>
                  <a:lnTo>
                    <a:pt x="5" y="14"/>
                  </a:lnTo>
                  <a:lnTo>
                    <a:pt x="8" y="9"/>
                  </a:lnTo>
                  <a:lnTo>
                    <a:pt x="13" y="4"/>
                  </a:lnTo>
                  <a:lnTo>
                    <a:pt x="19" y="1"/>
                  </a:lnTo>
                  <a:lnTo>
                    <a:pt x="25" y="0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40" y="0"/>
                  </a:lnTo>
                  <a:lnTo>
                    <a:pt x="47" y="1"/>
                  </a:lnTo>
                  <a:lnTo>
                    <a:pt x="52" y="6"/>
                  </a:lnTo>
                  <a:lnTo>
                    <a:pt x="57" y="11"/>
                  </a:lnTo>
                  <a:lnTo>
                    <a:pt x="62" y="15"/>
                  </a:lnTo>
                  <a:lnTo>
                    <a:pt x="63" y="23"/>
                  </a:lnTo>
                  <a:lnTo>
                    <a:pt x="65" y="30"/>
                  </a:lnTo>
                  <a:lnTo>
                    <a:pt x="65" y="39"/>
                  </a:lnTo>
                  <a:lnTo>
                    <a:pt x="65" y="39"/>
                  </a:lnTo>
                  <a:close/>
                  <a:moveTo>
                    <a:pt x="46" y="25"/>
                  </a:moveTo>
                  <a:lnTo>
                    <a:pt x="46" y="25"/>
                  </a:lnTo>
                  <a:lnTo>
                    <a:pt x="44" y="20"/>
                  </a:lnTo>
                  <a:lnTo>
                    <a:pt x="41" y="17"/>
                  </a:lnTo>
                  <a:lnTo>
                    <a:pt x="38" y="14"/>
                  </a:lnTo>
                  <a:lnTo>
                    <a:pt x="33" y="14"/>
                  </a:lnTo>
                  <a:lnTo>
                    <a:pt x="33" y="14"/>
                  </a:lnTo>
                  <a:lnTo>
                    <a:pt x="27" y="14"/>
                  </a:lnTo>
                  <a:lnTo>
                    <a:pt x="24" y="17"/>
                  </a:lnTo>
                  <a:lnTo>
                    <a:pt x="20" y="20"/>
                  </a:lnTo>
                  <a:lnTo>
                    <a:pt x="19" y="25"/>
                  </a:lnTo>
                  <a:lnTo>
                    <a:pt x="46" y="2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4" name="Freeform 305"/>
            <p:cNvSpPr>
              <a:spLocks noChangeAspect="1" noEditPoints="1"/>
            </p:cNvSpPr>
            <p:nvPr userDrawn="1"/>
          </p:nvSpPr>
          <p:spPr bwMode="auto">
            <a:xfrm>
              <a:off x="4859" y="705"/>
              <a:ext cx="36" cy="33"/>
            </a:xfrm>
            <a:custGeom>
              <a:avLst/>
              <a:gdLst/>
              <a:ahLst/>
              <a:cxnLst>
                <a:cxn ang="0">
                  <a:pos x="70" y="65"/>
                </a:cxn>
                <a:cxn ang="0">
                  <a:pos x="52" y="65"/>
                </a:cxn>
                <a:cxn ang="0">
                  <a:pos x="52" y="57"/>
                </a:cxn>
                <a:cxn ang="0">
                  <a:pos x="52" y="57"/>
                </a:cxn>
                <a:cxn ang="0">
                  <a:pos x="52" y="57"/>
                </a:cxn>
                <a:cxn ang="0">
                  <a:pos x="47" y="60"/>
                </a:cxn>
                <a:cxn ang="0">
                  <a:pos x="43" y="63"/>
                </a:cxn>
                <a:cxn ang="0">
                  <a:pos x="36" y="66"/>
                </a:cxn>
                <a:cxn ang="0">
                  <a:pos x="30" y="66"/>
                </a:cxn>
                <a:cxn ang="0">
                  <a:pos x="30" y="66"/>
                </a:cxn>
                <a:cxn ang="0">
                  <a:pos x="24" y="66"/>
                </a:cxn>
                <a:cxn ang="0">
                  <a:pos x="19" y="65"/>
                </a:cxn>
                <a:cxn ang="0">
                  <a:pos x="12" y="61"/>
                </a:cxn>
                <a:cxn ang="0">
                  <a:pos x="8" y="57"/>
                </a:cxn>
                <a:cxn ang="0">
                  <a:pos x="4" y="52"/>
                </a:cxn>
                <a:cxn ang="0">
                  <a:pos x="1" y="47"/>
                </a:cxn>
                <a:cxn ang="0">
                  <a:pos x="0" y="41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1" y="20"/>
                </a:cxn>
                <a:cxn ang="0">
                  <a:pos x="4" y="14"/>
                </a:cxn>
                <a:cxn ang="0">
                  <a:pos x="9" y="9"/>
                </a:cxn>
                <a:cxn ang="0">
                  <a:pos x="12" y="4"/>
                </a:cxn>
                <a:cxn ang="0">
                  <a:pos x="19" y="1"/>
                </a:cxn>
                <a:cxn ang="0">
                  <a:pos x="25" y="0"/>
                </a:cxn>
                <a:cxn ang="0">
                  <a:pos x="31" y="0"/>
                </a:cxn>
                <a:cxn ang="0">
                  <a:pos x="31" y="0"/>
                </a:cxn>
                <a:cxn ang="0">
                  <a:pos x="36" y="0"/>
                </a:cxn>
                <a:cxn ang="0">
                  <a:pos x="43" y="1"/>
                </a:cxn>
                <a:cxn ang="0">
                  <a:pos x="46" y="4"/>
                </a:cxn>
                <a:cxn ang="0">
                  <a:pos x="50" y="7"/>
                </a:cxn>
                <a:cxn ang="0">
                  <a:pos x="50" y="7"/>
                </a:cxn>
                <a:cxn ang="0">
                  <a:pos x="50" y="1"/>
                </a:cxn>
                <a:cxn ang="0">
                  <a:pos x="70" y="1"/>
                </a:cxn>
                <a:cxn ang="0">
                  <a:pos x="70" y="65"/>
                </a:cxn>
                <a:cxn ang="0">
                  <a:pos x="36" y="15"/>
                </a:cxn>
                <a:cxn ang="0">
                  <a:pos x="36" y="15"/>
                </a:cxn>
                <a:cxn ang="0">
                  <a:pos x="30" y="17"/>
                </a:cxn>
                <a:cxn ang="0">
                  <a:pos x="24" y="20"/>
                </a:cxn>
                <a:cxn ang="0">
                  <a:pos x="20" y="25"/>
                </a:cxn>
                <a:cxn ang="0">
                  <a:pos x="20" y="33"/>
                </a:cxn>
                <a:cxn ang="0">
                  <a:pos x="20" y="33"/>
                </a:cxn>
                <a:cxn ang="0">
                  <a:pos x="20" y="39"/>
                </a:cxn>
                <a:cxn ang="0">
                  <a:pos x="24" y="46"/>
                </a:cxn>
                <a:cxn ang="0">
                  <a:pos x="30" y="49"/>
                </a:cxn>
                <a:cxn ang="0">
                  <a:pos x="36" y="50"/>
                </a:cxn>
                <a:cxn ang="0">
                  <a:pos x="36" y="50"/>
                </a:cxn>
                <a:cxn ang="0">
                  <a:pos x="43" y="49"/>
                </a:cxn>
                <a:cxn ang="0">
                  <a:pos x="47" y="46"/>
                </a:cxn>
                <a:cxn ang="0">
                  <a:pos x="50" y="39"/>
                </a:cxn>
                <a:cxn ang="0">
                  <a:pos x="52" y="33"/>
                </a:cxn>
                <a:cxn ang="0">
                  <a:pos x="52" y="33"/>
                </a:cxn>
                <a:cxn ang="0">
                  <a:pos x="50" y="25"/>
                </a:cxn>
                <a:cxn ang="0">
                  <a:pos x="47" y="20"/>
                </a:cxn>
                <a:cxn ang="0">
                  <a:pos x="43" y="17"/>
                </a:cxn>
                <a:cxn ang="0">
                  <a:pos x="36" y="15"/>
                </a:cxn>
                <a:cxn ang="0">
                  <a:pos x="36" y="15"/>
                </a:cxn>
              </a:cxnLst>
              <a:rect l="0" t="0" r="r" b="b"/>
              <a:pathLst>
                <a:path w="70" h="66">
                  <a:moveTo>
                    <a:pt x="70" y="65"/>
                  </a:moveTo>
                  <a:lnTo>
                    <a:pt x="52" y="65"/>
                  </a:lnTo>
                  <a:lnTo>
                    <a:pt x="52" y="57"/>
                  </a:lnTo>
                  <a:lnTo>
                    <a:pt x="52" y="57"/>
                  </a:lnTo>
                  <a:lnTo>
                    <a:pt x="52" y="57"/>
                  </a:lnTo>
                  <a:lnTo>
                    <a:pt x="47" y="60"/>
                  </a:lnTo>
                  <a:lnTo>
                    <a:pt x="43" y="63"/>
                  </a:lnTo>
                  <a:lnTo>
                    <a:pt x="36" y="66"/>
                  </a:lnTo>
                  <a:lnTo>
                    <a:pt x="30" y="66"/>
                  </a:lnTo>
                  <a:lnTo>
                    <a:pt x="30" y="66"/>
                  </a:lnTo>
                  <a:lnTo>
                    <a:pt x="24" y="66"/>
                  </a:lnTo>
                  <a:lnTo>
                    <a:pt x="19" y="65"/>
                  </a:lnTo>
                  <a:lnTo>
                    <a:pt x="12" y="61"/>
                  </a:lnTo>
                  <a:lnTo>
                    <a:pt x="8" y="57"/>
                  </a:lnTo>
                  <a:lnTo>
                    <a:pt x="4" y="52"/>
                  </a:lnTo>
                  <a:lnTo>
                    <a:pt x="1" y="47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1" y="20"/>
                  </a:lnTo>
                  <a:lnTo>
                    <a:pt x="4" y="14"/>
                  </a:lnTo>
                  <a:lnTo>
                    <a:pt x="9" y="9"/>
                  </a:lnTo>
                  <a:lnTo>
                    <a:pt x="12" y="4"/>
                  </a:lnTo>
                  <a:lnTo>
                    <a:pt x="19" y="1"/>
                  </a:lnTo>
                  <a:lnTo>
                    <a:pt x="25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43" y="1"/>
                  </a:lnTo>
                  <a:lnTo>
                    <a:pt x="46" y="4"/>
                  </a:lnTo>
                  <a:lnTo>
                    <a:pt x="50" y="7"/>
                  </a:lnTo>
                  <a:lnTo>
                    <a:pt x="50" y="7"/>
                  </a:lnTo>
                  <a:lnTo>
                    <a:pt x="50" y="1"/>
                  </a:lnTo>
                  <a:lnTo>
                    <a:pt x="70" y="1"/>
                  </a:lnTo>
                  <a:lnTo>
                    <a:pt x="70" y="65"/>
                  </a:lnTo>
                  <a:close/>
                  <a:moveTo>
                    <a:pt x="36" y="15"/>
                  </a:moveTo>
                  <a:lnTo>
                    <a:pt x="36" y="15"/>
                  </a:lnTo>
                  <a:lnTo>
                    <a:pt x="30" y="17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20" y="33"/>
                  </a:lnTo>
                  <a:lnTo>
                    <a:pt x="20" y="33"/>
                  </a:lnTo>
                  <a:lnTo>
                    <a:pt x="20" y="39"/>
                  </a:lnTo>
                  <a:lnTo>
                    <a:pt x="24" y="46"/>
                  </a:lnTo>
                  <a:lnTo>
                    <a:pt x="30" y="49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43" y="49"/>
                  </a:lnTo>
                  <a:lnTo>
                    <a:pt x="47" y="46"/>
                  </a:lnTo>
                  <a:lnTo>
                    <a:pt x="50" y="39"/>
                  </a:lnTo>
                  <a:lnTo>
                    <a:pt x="52" y="33"/>
                  </a:lnTo>
                  <a:lnTo>
                    <a:pt x="52" y="33"/>
                  </a:lnTo>
                  <a:lnTo>
                    <a:pt x="50" y="25"/>
                  </a:lnTo>
                  <a:lnTo>
                    <a:pt x="47" y="20"/>
                  </a:lnTo>
                  <a:lnTo>
                    <a:pt x="43" y="17"/>
                  </a:lnTo>
                  <a:lnTo>
                    <a:pt x="36" y="15"/>
                  </a:lnTo>
                  <a:lnTo>
                    <a:pt x="36" y="1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5" name="Freeform 306"/>
            <p:cNvSpPr>
              <a:spLocks noChangeAspect="1" noEditPoints="1"/>
            </p:cNvSpPr>
            <p:nvPr userDrawn="1"/>
          </p:nvSpPr>
          <p:spPr bwMode="auto">
            <a:xfrm>
              <a:off x="5044" y="705"/>
              <a:ext cx="36" cy="4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9" y="1"/>
                </a:cxn>
                <a:cxn ang="0">
                  <a:pos x="19" y="9"/>
                </a:cxn>
                <a:cxn ang="0">
                  <a:pos x="19" y="9"/>
                </a:cxn>
                <a:cxn ang="0">
                  <a:pos x="19" y="9"/>
                </a:cxn>
                <a:cxn ang="0">
                  <a:pos x="22" y="4"/>
                </a:cxn>
                <a:cxn ang="0">
                  <a:pos x="27" y="1"/>
                </a:cxn>
                <a:cxn ang="0">
                  <a:pos x="33" y="0"/>
                </a:cxn>
                <a:cxn ang="0">
                  <a:pos x="39" y="0"/>
                </a:cxn>
                <a:cxn ang="0">
                  <a:pos x="39" y="0"/>
                </a:cxn>
                <a:cxn ang="0">
                  <a:pos x="46" y="0"/>
                </a:cxn>
                <a:cxn ang="0">
                  <a:pos x="52" y="1"/>
                </a:cxn>
                <a:cxn ang="0">
                  <a:pos x="57" y="4"/>
                </a:cxn>
                <a:cxn ang="0">
                  <a:pos x="61" y="7"/>
                </a:cxn>
                <a:cxn ang="0">
                  <a:pos x="65" y="12"/>
                </a:cxn>
                <a:cxn ang="0">
                  <a:pos x="68" y="19"/>
                </a:cxn>
                <a:cxn ang="0">
                  <a:pos x="69" y="25"/>
                </a:cxn>
                <a:cxn ang="0">
                  <a:pos x="69" y="33"/>
                </a:cxn>
                <a:cxn ang="0">
                  <a:pos x="69" y="33"/>
                </a:cxn>
                <a:cxn ang="0">
                  <a:pos x="69" y="39"/>
                </a:cxn>
                <a:cxn ang="0">
                  <a:pos x="68" y="46"/>
                </a:cxn>
                <a:cxn ang="0">
                  <a:pos x="65" y="52"/>
                </a:cxn>
                <a:cxn ang="0">
                  <a:pos x="61" y="57"/>
                </a:cxn>
                <a:cxn ang="0">
                  <a:pos x="57" y="61"/>
                </a:cxn>
                <a:cxn ang="0">
                  <a:pos x="50" y="65"/>
                </a:cxn>
                <a:cxn ang="0">
                  <a:pos x="46" y="66"/>
                </a:cxn>
                <a:cxn ang="0">
                  <a:pos x="38" y="66"/>
                </a:cxn>
                <a:cxn ang="0">
                  <a:pos x="38" y="66"/>
                </a:cxn>
                <a:cxn ang="0">
                  <a:pos x="28" y="65"/>
                </a:cxn>
                <a:cxn ang="0">
                  <a:pos x="23" y="63"/>
                </a:cxn>
                <a:cxn ang="0">
                  <a:pos x="20" y="60"/>
                </a:cxn>
                <a:cxn ang="0">
                  <a:pos x="20" y="60"/>
                </a:cxn>
                <a:cxn ang="0">
                  <a:pos x="20" y="95"/>
                </a:cxn>
                <a:cxn ang="0">
                  <a:pos x="0" y="95"/>
                </a:cxn>
                <a:cxn ang="0">
                  <a:pos x="0" y="1"/>
                </a:cxn>
                <a:cxn ang="0">
                  <a:pos x="34" y="50"/>
                </a:cxn>
                <a:cxn ang="0">
                  <a:pos x="34" y="50"/>
                </a:cxn>
                <a:cxn ang="0">
                  <a:pos x="41" y="49"/>
                </a:cxn>
                <a:cxn ang="0">
                  <a:pos x="46" y="46"/>
                </a:cxn>
                <a:cxn ang="0">
                  <a:pos x="49" y="39"/>
                </a:cxn>
                <a:cxn ang="0">
                  <a:pos x="50" y="33"/>
                </a:cxn>
                <a:cxn ang="0">
                  <a:pos x="50" y="33"/>
                </a:cxn>
                <a:cxn ang="0">
                  <a:pos x="49" y="25"/>
                </a:cxn>
                <a:cxn ang="0">
                  <a:pos x="46" y="20"/>
                </a:cxn>
                <a:cxn ang="0">
                  <a:pos x="41" y="17"/>
                </a:cxn>
                <a:cxn ang="0">
                  <a:pos x="34" y="15"/>
                </a:cxn>
                <a:cxn ang="0">
                  <a:pos x="34" y="15"/>
                </a:cxn>
                <a:cxn ang="0">
                  <a:pos x="28" y="17"/>
                </a:cxn>
                <a:cxn ang="0">
                  <a:pos x="23" y="20"/>
                </a:cxn>
                <a:cxn ang="0">
                  <a:pos x="20" y="25"/>
                </a:cxn>
                <a:cxn ang="0">
                  <a:pos x="19" y="33"/>
                </a:cxn>
                <a:cxn ang="0">
                  <a:pos x="19" y="33"/>
                </a:cxn>
                <a:cxn ang="0">
                  <a:pos x="20" y="39"/>
                </a:cxn>
                <a:cxn ang="0">
                  <a:pos x="23" y="46"/>
                </a:cxn>
                <a:cxn ang="0">
                  <a:pos x="28" y="49"/>
                </a:cxn>
                <a:cxn ang="0">
                  <a:pos x="34" y="50"/>
                </a:cxn>
                <a:cxn ang="0">
                  <a:pos x="34" y="50"/>
                </a:cxn>
              </a:cxnLst>
              <a:rect l="0" t="0" r="r" b="b"/>
              <a:pathLst>
                <a:path w="69" h="95">
                  <a:moveTo>
                    <a:pt x="0" y="1"/>
                  </a:moveTo>
                  <a:lnTo>
                    <a:pt x="19" y="1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22" y="4"/>
                  </a:lnTo>
                  <a:lnTo>
                    <a:pt x="27" y="1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46" y="0"/>
                  </a:lnTo>
                  <a:lnTo>
                    <a:pt x="52" y="1"/>
                  </a:lnTo>
                  <a:lnTo>
                    <a:pt x="57" y="4"/>
                  </a:lnTo>
                  <a:lnTo>
                    <a:pt x="61" y="7"/>
                  </a:lnTo>
                  <a:lnTo>
                    <a:pt x="65" y="12"/>
                  </a:lnTo>
                  <a:lnTo>
                    <a:pt x="68" y="19"/>
                  </a:lnTo>
                  <a:lnTo>
                    <a:pt x="69" y="25"/>
                  </a:lnTo>
                  <a:lnTo>
                    <a:pt x="69" y="33"/>
                  </a:lnTo>
                  <a:lnTo>
                    <a:pt x="69" y="33"/>
                  </a:lnTo>
                  <a:lnTo>
                    <a:pt x="69" y="39"/>
                  </a:lnTo>
                  <a:lnTo>
                    <a:pt x="68" y="46"/>
                  </a:lnTo>
                  <a:lnTo>
                    <a:pt x="65" y="52"/>
                  </a:lnTo>
                  <a:lnTo>
                    <a:pt x="61" y="57"/>
                  </a:lnTo>
                  <a:lnTo>
                    <a:pt x="57" y="61"/>
                  </a:lnTo>
                  <a:lnTo>
                    <a:pt x="50" y="65"/>
                  </a:lnTo>
                  <a:lnTo>
                    <a:pt x="46" y="66"/>
                  </a:lnTo>
                  <a:lnTo>
                    <a:pt x="38" y="66"/>
                  </a:lnTo>
                  <a:lnTo>
                    <a:pt x="38" y="66"/>
                  </a:lnTo>
                  <a:lnTo>
                    <a:pt x="28" y="65"/>
                  </a:lnTo>
                  <a:lnTo>
                    <a:pt x="23" y="63"/>
                  </a:lnTo>
                  <a:lnTo>
                    <a:pt x="20" y="60"/>
                  </a:lnTo>
                  <a:lnTo>
                    <a:pt x="20" y="60"/>
                  </a:lnTo>
                  <a:lnTo>
                    <a:pt x="20" y="95"/>
                  </a:lnTo>
                  <a:lnTo>
                    <a:pt x="0" y="95"/>
                  </a:lnTo>
                  <a:lnTo>
                    <a:pt x="0" y="1"/>
                  </a:lnTo>
                  <a:close/>
                  <a:moveTo>
                    <a:pt x="34" y="50"/>
                  </a:moveTo>
                  <a:lnTo>
                    <a:pt x="34" y="50"/>
                  </a:lnTo>
                  <a:lnTo>
                    <a:pt x="41" y="49"/>
                  </a:lnTo>
                  <a:lnTo>
                    <a:pt x="46" y="46"/>
                  </a:lnTo>
                  <a:lnTo>
                    <a:pt x="49" y="39"/>
                  </a:lnTo>
                  <a:lnTo>
                    <a:pt x="50" y="33"/>
                  </a:lnTo>
                  <a:lnTo>
                    <a:pt x="50" y="33"/>
                  </a:lnTo>
                  <a:lnTo>
                    <a:pt x="49" y="25"/>
                  </a:lnTo>
                  <a:lnTo>
                    <a:pt x="46" y="20"/>
                  </a:lnTo>
                  <a:lnTo>
                    <a:pt x="41" y="17"/>
                  </a:lnTo>
                  <a:lnTo>
                    <a:pt x="34" y="15"/>
                  </a:lnTo>
                  <a:lnTo>
                    <a:pt x="34" y="15"/>
                  </a:lnTo>
                  <a:lnTo>
                    <a:pt x="28" y="17"/>
                  </a:lnTo>
                  <a:lnTo>
                    <a:pt x="23" y="20"/>
                  </a:lnTo>
                  <a:lnTo>
                    <a:pt x="20" y="25"/>
                  </a:lnTo>
                  <a:lnTo>
                    <a:pt x="19" y="33"/>
                  </a:lnTo>
                  <a:lnTo>
                    <a:pt x="19" y="33"/>
                  </a:lnTo>
                  <a:lnTo>
                    <a:pt x="20" y="39"/>
                  </a:lnTo>
                  <a:lnTo>
                    <a:pt x="23" y="46"/>
                  </a:lnTo>
                  <a:lnTo>
                    <a:pt x="28" y="49"/>
                  </a:lnTo>
                  <a:lnTo>
                    <a:pt x="34" y="50"/>
                  </a:lnTo>
                  <a:lnTo>
                    <a:pt x="34" y="50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6" name="Freeform 307"/>
            <p:cNvSpPr>
              <a:spLocks noChangeAspect="1"/>
            </p:cNvSpPr>
            <p:nvPr userDrawn="1"/>
          </p:nvSpPr>
          <p:spPr bwMode="auto">
            <a:xfrm>
              <a:off x="4911" y="705"/>
              <a:ext cx="51" cy="30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9" y="1"/>
                </a:cxn>
                <a:cxn ang="0">
                  <a:pos x="19" y="9"/>
                </a:cxn>
                <a:cxn ang="0">
                  <a:pos x="19" y="9"/>
                </a:cxn>
                <a:cxn ang="0">
                  <a:pos x="19" y="9"/>
                </a:cxn>
                <a:cxn ang="0">
                  <a:pos x="22" y="6"/>
                </a:cxn>
                <a:cxn ang="0">
                  <a:pos x="27" y="3"/>
                </a:cxn>
                <a:cxn ang="0">
                  <a:pos x="32" y="0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4" y="0"/>
                </a:cxn>
                <a:cxn ang="0">
                  <a:pos x="51" y="3"/>
                </a:cxn>
                <a:cxn ang="0">
                  <a:pos x="55" y="6"/>
                </a:cxn>
                <a:cxn ang="0">
                  <a:pos x="57" y="11"/>
                </a:cxn>
                <a:cxn ang="0">
                  <a:pos x="57" y="11"/>
                </a:cxn>
                <a:cxn ang="0">
                  <a:pos x="57" y="11"/>
                </a:cxn>
                <a:cxn ang="0">
                  <a:pos x="57" y="11"/>
                </a:cxn>
                <a:cxn ang="0">
                  <a:pos x="62" y="6"/>
                </a:cxn>
                <a:cxn ang="0">
                  <a:pos x="67" y="1"/>
                </a:cxn>
                <a:cxn ang="0">
                  <a:pos x="71" y="0"/>
                </a:cxn>
                <a:cxn ang="0">
                  <a:pos x="79" y="0"/>
                </a:cxn>
                <a:cxn ang="0">
                  <a:pos x="79" y="0"/>
                </a:cxn>
                <a:cxn ang="0">
                  <a:pos x="84" y="0"/>
                </a:cxn>
                <a:cxn ang="0">
                  <a:pos x="89" y="1"/>
                </a:cxn>
                <a:cxn ang="0">
                  <a:pos x="94" y="4"/>
                </a:cxn>
                <a:cxn ang="0">
                  <a:pos x="97" y="7"/>
                </a:cxn>
                <a:cxn ang="0">
                  <a:pos x="100" y="15"/>
                </a:cxn>
                <a:cxn ang="0">
                  <a:pos x="101" y="27"/>
                </a:cxn>
                <a:cxn ang="0">
                  <a:pos x="101" y="65"/>
                </a:cxn>
                <a:cxn ang="0">
                  <a:pos x="81" y="65"/>
                </a:cxn>
                <a:cxn ang="0">
                  <a:pos x="81" y="28"/>
                </a:cxn>
                <a:cxn ang="0">
                  <a:pos x="81" y="28"/>
                </a:cxn>
                <a:cxn ang="0">
                  <a:pos x="81" y="23"/>
                </a:cxn>
                <a:cxn ang="0">
                  <a:pos x="79" y="20"/>
                </a:cxn>
                <a:cxn ang="0">
                  <a:pos x="76" y="17"/>
                </a:cxn>
                <a:cxn ang="0">
                  <a:pos x="71" y="17"/>
                </a:cxn>
                <a:cxn ang="0">
                  <a:pos x="71" y="17"/>
                </a:cxn>
                <a:cxn ang="0">
                  <a:pos x="67" y="17"/>
                </a:cxn>
                <a:cxn ang="0">
                  <a:pos x="63" y="20"/>
                </a:cxn>
                <a:cxn ang="0">
                  <a:pos x="62" y="25"/>
                </a:cxn>
                <a:cxn ang="0">
                  <a:pos x="60" y="31"/>
                </a:cxn>
                <a:cxn ang="0">
                  <a:pos x="60" y="65"/>
                </a:cxn>
                <a:cxn ang="0">
                  <a:pos x="40" y="65"/>
                </a:cxn>
                <a:cxn ang="0">
                  <a:pos x="40" y="31"/>
                </a:cxn>
                <a:cxn ang="0">
                  <a:pos x="40" y="31"/>
                </a:cxn>
                <a:cxn ang="0">
                  <a:pos x="40" y="27"/>
                </a:cxn>
                <a:cxn ang="0">
                  <a:pos x="40" y="22"/>
                </a:cxn>
                <a:cxn ang="0">
                  <a:pos x="36" y="19"/>
                </a:cxn>
                <a:cxn ang="0">
                  <a:pos x="33" y="17"/>
                </a:cxn>
                <a:cxn ang="0">
                  <a:pos x="32" y="17"/>
                </a:cxn>
                <a:cxn ang="0">
                  <a:pos x="32" y="17"/>
                </a:cxn>
                <a:cxn ang="0">
                  <a:pos x="27" y="17"/>
                </a:cxn>
                <a:cxn ang="0">
                  <a:pos x="22" y="20"/>
                </a:cxn>
                <a:cxn ang="0">
                  <a:pos x="21" y="25"/>
                </a:cxn>
                <a:cxn ang="0">
                  <a:pos x="19" y="31"/>
                </a:cxn>
                <a:cxn ang="0">
                  <a:pos x="19" y="65"/>
                </a:cxn>
                <a:cxn ang="0">
                  <a:pos x="0" y="65"/>
                </a:cxn>
                <a:cxn ang="0">
                  <a:pos x="0" y="1"/>
                </a:cxn>
              </a:cxnLst>
              <a:rect l="0" t="0" r="r" b="b"/>
              <a:pathLst>
                <a:path w="101" h="65">
                  <a:moveTo>
                    <a:pt x="0" y="1"/>
                  </a:moveTo>
                  <a:lnTo>
                    <a:pt x="19" y="1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22" y="6"/>
                  </a:lnTo>
                  <a:lnTo>
                    <a:pt x="27" y="3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4" y="0"/>
                  </a:lnTo>
                  <a:lnTo>
                    <a:pt x="51" y="3"/>
                  </a:lnTo>
                  <a:lnTo>
                    <a:pt x="55" y="6"/>
                  </a:lnTo>
                  <a:lnTo>
                    <a:pt x="57" y="11"/>
                  </a:lnTo>
                  <a:lnTo>
                    <a:pt x="57" y="11"/>
                  </a:lnTo>
                  <a:lnTo>
                    <a:pt x="57" y="11"/>
                  </a:lnTo>
                  <a:lnTo>
                    <a:pt x="57" y="11"/>
                  </a:lnTo>
                  <a:lnTo>
                    <a:pt x="62" y="6"/>
                  </a:lnTo>
                  <a:lnTo>
                    <a:pt x="67" y="1"/>
                  </a:lnTo>
                  <a:lnTo>
                    <a:pt x="71" y="0"/>
                  </a:lnTo>
                  <a:lnTo>
                    <a:pt x="79" y="0"/>
                  </a:lnTo>
                  <a:lnTo>
                    <a:pt x="79" y="0"/>
                  </a:lnTo>
                  <a:lnTo>
                    <a:pt x="84" y="0"/>
                  </a:lnTo>
                  <a:lnTo>
                    <a:pt x="89" y="1"/>
                  </a:lnTo>
                  <a:lnTo>
                    <a:pt x="94" y="4"/>
                  </a:lnTo>
                  <a:lnTo>
                    <a:pt x="97" y="7"/>
                  </a:lnTo>
                  <a:lnTo>
                    <a:pt x="100" y="15"/>
                  </a:lnTo>
                  <a:lnTo>
                    <a:pt x="101" y="27"/>
                  </a:lnTo>
                  <a:lnTo>
                    <a:pt x="101" y="65"/>
                  </a:lnTo>
                  <a:lnTo>
                    <a:pt x="81" y="65"/>
                  </a:lnTo>
                  <a:lnTo>
                    <a:pt x="81" y="28"/>
                  </a:lnTo>
                  <a:lnTo>
                    <a:pt x="81" y="28"/>
                  </a:lnTo>
                  <a:lnTo>
                    <a:pt x="81" y="23"/>
                  </a:lnTo>
                  <a:lnTo>
                    <a:pt x="79" y="20"/>
                  </a:lnTo>
                  <a:lnTo>
                    <a:pt x="76" y="17"/>
                  </a:lnTo>
                  <a:lnTo>
                    <a:pt x="71" y="17"/>
                  </a:lnTo>
                  <a:lnTo>
                    <a:pt x="71" y="17"/>
                  </a:lnTo>
                  <a:lnTo>
                    <a:pt x="67" y="17"/>
                  </a:lnTo>
                  <a:lnTo>
                    <a:pt x="63" y="20"/>
                  </a:lnTo>
                  <a:lnTo>
                    <a:pt x="62" y="25"/>
                  </a:lnTo>
                  <a:lnTo>
                    <a:pt x="60" y="31"/>
                  </a:lnTo>
                  <a:lnTo>
                    <a:pt x="60" y="65"/>
                  </a:lnTo>
                  <a:lnTo>
                    <a:pt x="40" y="65"/>
                  </a:lnTo>
                  <a:lnTo>
                    <a:pt x="40" y="31"/>
                  </a:lnTo>
                  <a:lnTo>
                    <a:pt x="40" y="31"/>
                  </a:lnTo>
                  <a:lnTo>
                    <a:pt x="40" y="27"/>
                  </a:lnTo>
                  <a:lnTo>
                    <a:pt x="40" y="22"/>
                  </a:lnTo>
                  <a:lnTo>
                    <a:pt x="36" y="19"/>
                  </a:lnTo>
                  <a:lnTo>
                    <a:pt x="33" y="17"/>
                  </a:lnTo>
                  <a:lnTo>
                    <a:pt x="32" y="17"/>
                  </a:lnTo>
                  <a:lnTo>
                    <a:pt x="32" y="17"/>
                  </a:lnTo>
                  <a:lnTo>
                    <a:pt x="27" y="17"/>
                  </a:lnTo>
                  <a:lnTo>
                    <a:pt x="22" y="20"/>
                  </a:lnTo>
                  <a:lnTo>
                    <a:pt x="21" y="25"/>
                  </a:lnTo>
                  <a:lnTo>
                    <a:pt x="19" y="31"/>
                  </a:lnTo>
                  <a:lnTo>
                    <a:pt x="19" y="65"/>
                  </a:lnTo>
                  <a:lnTo>
                    <a:pt x="0" y="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7" name="Freeform 308"/>
            <p:cNvSpPr>
              <a:spLocks noChangeAspect="1"/>
            </p:cNvSpPr>
            <p:nvPr userDrawn="1"/>
          </p:nvSpPr>
          <p:spPr bwMode="auto">
            <a:xfrm>
              <a:off x="4997" y="705"/>
              <a:ext cx="30" cy="33"/>
            </a:xfrm>
            <a:custGeom>
              <a:avLst/>
              <a:gdLst/>
              <a:ahLst/>
              <a:cxnLst>
                <a:cxn ang="0">
                  <a:pos x="62" y="64"/>
                </a:cxn>
                <a:cxn ang="0">
                  <a:pos x="43" y="64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0" y="59"/>
                </a:cxn>
                <a:cxn ang="0">
                  <a:pos x="35" y="62"/>
                </a:cxn>
                <a:cxn ang="0">
                  <a:pos x="30" y="65"/>
                </a:cxn>
                <a:cxn ang="0">
                  <a:pos x="24" y="65"/>
                </a:cxn>
                <a:cxn ang="0">
                  <a:pos x="24" y="65"/>
                </a:cxn>
                <a:cxn ang="0">
                  <a:pos x="17" y="65"/>
                </a:cxn>
                <a:cxn ang="0">
                  <a:pos x="13" y="64"/>
                </a:cxn>
                <a:cxn ang="0">
                  <a:pos x="8" y="62"/>
                </a:cxn>
                <a:cxn ang="0">
                  <a:pos x="5" y="57"/>
                </a:cxn>
                <a:cxn ang="0">
                  <a:pos x="3" y="54"/>
                </a:cxn>
                <a:cxn ang="0">
                  <a:pos x="0" y="49"/>
                </a:cxn>
                <a:cxn ang="0">
                  <a:pos x="0" y="37"/>
                </a:cxn>
                <a:cxn ang="0">
                  <a:pos x="0" y="0"/>
                </a:cxn>
                <a:cxn ang="0">
                  <a:pos x="19" y="0"/>
                </a:cxn>
                <a:cxn ang="0">
                  <a:pos x="19" y="35"/>
                </a:cxn>
                <a:cxn ang="0">
                  <a:pos x="19" y="35"/>
                </a:cxn>
                <a:cxn ang="0">
                  <a:pos x="19" y="40"/>
                </a:cxn>
                <a:cxn ang="0">
                  <a:pos x="21" y="45"/>
                </a:cxn>
                <a:cxn ang="0">
                  <a:pos x="24" y="48"/>
                </a:cxn>
                <a:cxn ang="0">
                  <a:pos x="30" y="49"/>
                </a:cxn>
                <a:cxn ang="0">
                  <a:pos x="30" y="49"/>
                </a:cxn>
                <a:cxn ang="0">
                  <a:pos x="35" y="48"/>
                </a:cxn>
                <a:cxn ang="0">
                  <a:pos x="40" y="45"/>
                </a:cxn>
                <a:cxn ang="0">
                  <a:pos x="41" y="40"/>
                </a:cxn>
                <a:cxn ang="0">
                  <a:pos x="41" y="33"/>
                </a:cxn>
                <a:cxn ang="0">
                  <a:pos x="41" y="0"/>
                </a:cxn>
                <a:cxn ang="0">
                  <a:pos x="62" y="0"/>
                </a:cxn>
                <a:cxn ang="0">
                  <a:pos x="62" y="64"/>
                </a:cxn>
              </a:cxnLst>
              <a:rect l="0" t="0" r="r" b="b"/>
              <a:pathLst>
                <a:path w="62" h="65">
                  <a:moveTo>
                    <a:pt x="62" y="64"/>
                  </a:moveTo>
                  <a:lnTo>
                    <a:pt x="43" y="64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0" y="59"/>
                  </a:lnTo>
                  <a:lnTo>
                    <a:pt x="35" y="62"/>
                  </a:lnTo>
                  <a:lnTo>
                    <a:pt x="30" y="65"/>
                  </a:lnTo>
                  <a:lnTo>
                    <a:pt x="24" y="65"/>
                  </a:lnTo>
                  <a:lnTo>
                    <a:pt x="24" y="65"/>
                  </a:lnTo>
                  <a:lnTo>
                    <a:pt x="17" y="65"/>
                  </a:lnTo>
                  <a:lnTo>
                    <a:pt x="13" y="64"/>
                  </a:lnTo>
                  <a:lnTo>
                    <a:pt x="8" y="62"/>
                  </a:lnTo>
                  <a:lnTo>
                    <a:pt x="5" y="57"/>
                  </a:lnTo>
                  <a:lnTo>
                    <a:pt x="3" y="54"/>
                  </a:lnTo>
                  <a:lnTo>
                    <a:pt x="0" y="49"/>
                  </a:lnTo>
                  <a:lnTo>
                    <a:pt x="0" y="37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35"/>
                  </a:lnTo>
                  <a:lnTo>
                    <a:pt x="19" y="35"/>
                  </a:lnTo>
                  <a:lnTo>
                    <a:pt x="19" y="40"/>
                  </a:lnTo>
                  <a:lnTo>
                    <a:pt x="21" y="45"/>
                  </a:lnTo>
                  <a:lnTo>
                    <a:pt x="24" y="48"/>
                  </a:lnTo>
                  <a:lnTo>
                    <a:pt x="30" y="49"/>
                  </a:lnTo>
                  <a:lnTo>
                    <a:pt x="30" y="49"/>
                  </a:lnTo>
                  <a:lnTo>
                    <a:pt x="35" y="48"/>
                  </a:lnTo>
                  <a:lnTo>
                    <a:pt x="40" y="45"/>
                  </a:lnTo>
                  <a:lnTo>
                    <a:pt x="41" y="40"/>
                  </a:lnTo>
                  <a:lnTo>
                    <a:pt x="41" y="33"/>
                  </a:lnTo>
                  <a:lnTo>
                    <a:pt x="41" y="0"/>
                  </a:lnTo>
                  <a:lnTo>
                    <a:pt x="62" y="0"/>
                  </a:lnTo>
                  <a:lnTo>
                    <a:pt x="62" y="64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8" name="Freeform 309"/>
            <p:cNvSpPr>
              <a:spLocks noChangeAspect="1"/>
            </p:cNvSpPr>
            <p:nvPr userDrawn="1"/>
          </p:nvSpPr>
          <p:spPr bwMode="auto">
            <a:xfrm>
              <a:off x="5372" y="705"/>
              <a:ext cx="31" cy="33"/>
            </a:xfrm>
            <a:custGeom>
              <a:avLst/>
              <a:gdLst/>
              <a:ahLst/>
              <a:cxnLst>
                <a:cxn ang="0">
                  <a:pos x="62" y="64"/>
                </a:cxn>
                <a:cxn ang="0">
                  <a:pos x="43" y="64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0" y="59"/>
                </a:cxn>
                <a:cxn ang="0">
                  <a:pos x="35" y="62"/>
                </a:cxn>
                <a:cxn ang="0">
                  <a:pos x="30" y="65"/>
                </a:cxn>
                <a:cxn ang="0">
                  <a:pos x="24" y="65"/>
                </a:cxn>
                <a:cxn ang="0">
                  <a:pos x="24" y="65"/>
                </a:cxn>
                <a:cxn ang="0">
                  <a:pos x="18" y="65"/>
                </a:cxn>
                <a:cxn ang="0">
                  <a:pos x="13" y="64"/>
                </a:cxn>
                <a:cxn ang="0">
                  <a:pos x="10" y="62"/>
                </a:cxn>
                <a:cxn ang="0">
                  <a:pos x="7" y="57"/>
                </a:cxn>
                <a:cxn ang="0">
                  <a:pos x="3" y="54"/>
                </a:cxn>
                <a:cxn ang="0">
                  <a:pos x="2" y="49"/>
                </a:cxn>
                <a:cxn ang="0">
                  <a:pos x="0" y="37"/>
                </a:cxn>
                <a:cxn ang="0">
                  <a:pos x="0" y="0"/>
                </a:cxn>
                <a:cxn ang="0">
                  <a:pos x="19" y="0"/>
                </a:cxn>
                <a:cxn ang="0">
                  <a:pos x="19" y="35"/>
                </a:cxn>
                <a:cxn ang="0">
                  <a:pos x="19" y="35"/>
                </a:cxn>
                <a:cxn ang="0">
                  <a:pos x="21" y="40"/>
                </a:cxn>
                <a:cxn ang="0">
                  <a:pos x="22" y="45"/>
                </a:cxn>
                <a:cxn ang="0">
                  <a:pos x="26" y="48"/>
                </a:cxn>
                <a:cxn ang="0">
                  <a:pos x="30" y="49"/>
                </a:cxn>
                <a:cxn ang="0">
                  <a:pos x="30" y="49"/>
                </a:cxn>
                <a:cxn ang="0">
                  <a:pos x="37" y="48"/>
                </a:cxn>
                <a:cxn ang="0">
                  <a:pos x="40" y="45"/>
                </a:cxn>
                <a:cxn ang="0">
                  <a:pos x="41" y="40"/>
                </a:cxn>
                <a:cxn ang="0">
                  <a:pos x="43" y="33"/>
                </a:cxn>
                <a:cxn ang="0">
                  <a:pos x="43" y="0"/>
                </a:cxn>
                <a:cxn ang="0">
                  <a:pos x="62" y="0"/>
                </a:cxn>
                <a:cxn ang="0">
                  <a:pos x="62" y="64"/>
                </a:cxn>
              </a:cxnLst>
              <a:rect l="0" t="0" r="r" b="b"/>
              <a:pathLst>
                <a:path w="62" h="65">
                  <a:moveTo>
                    <a:pt x="62" y="64"/>
                  </a:moveTo>
                  <a:lnTo>
                    <a:pt x="43" y="64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0" y="59"/>
                  </a:lnTo>
                  <a:lnTo>
                    <a:pt x="35" y="62"/>
                  </a:lnTo>
                  <a:lnTo>
                    <a:pt x="30" y="65"/>
                  </a:lnTo>
                  <a:lnTo>
                    <a:pt x="24" y="65"/>
                  </a:lnTo>
                  <a:lnTo>
                    <a:pt x="24" y="65"/>
                  </a:lnTo>
                  <a:lnTo>
                    <a:pt x="18" y="65"/>
                  </a:lnTo>
                  <a:lnTo>
                    <a:pt x="13" y="64"/>
                  </a:lnTo>
                  <a:lnTo>
                    <a:pt x="10" y="62"/>
                  </a:lnTo>
                  <a:lnTo>
                    <a:pt x="7" y="57"/>
                  </a:lnTo>
                  <a:lnTo>
                    <a:pt x="3" y="54"/>
                  </a:lnTo>
                  <a:lnTo>
                    <a:pt x="2" y="49"/>
                  </a:lnTo>
                  <a:lnTo>
                    <a:pt x="0" y="37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35"/>
                  </a:lnTo>
                  <a:lnTo>
                    <a:pt x="19" y="35"/>
                  </a:lnTo>
                  <a:lnTo>
                    <a:pt x="21" y="40"/>
                  </a:lnTo>
                  <a:lnTo>
                    <a:pt x="22" y="45"/>
                  </a:lnTo>
                  <a:lnTo>
                    <a:pt x="26" y="48"/>
                  </a:lnTo>
                  <a:lnTo>
                    <a:pt x="30" y="49"/>
                  </a:lnTo>
                  <a:lnTo>
                    <a:pt x="30" y="49"/>
                  </a:lnTo>
                  <a:lnTo>
                    <a:pt x="37" y="48"/>
                  </a:lnTo>
                  <a:lnTo>
                    <a:pt x="40" y="45"/>
                  </a:lnTo>
                  <a:lnTo>
                    <a:pt x="41" y="40"/>
                  </a:lnTo>
                  <a:lnTo>
                    <a:pt x="43" y="33"/>
                  </a:lnTo>
                  <a:lnTo>
                    <a:pt x="43" y="0"/>
                  </a:lnTo>
                  <a:lnTo>
                    <a:pt x="62" y="0"/>
                  </a:lnTo>
                  <a:lnTo>
                    <a:pt x="62" y="64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9" name="Freeform 310"/>
            <p:cNvSpPr>
              <a:spLocks noChangeAspect="1"/>
            </p:cNvSpPr>
            <p:nvPr userDrawn="1"/>
          </p:nvSpPr>
          <p:spPr bwMode="auto">
            <a:xfrm>
              <a:off x="5291" y="705"/>
              <a:ext cx="30" cy="33"/>
            </a:xfrm>
            <a:custGeom>
              <a:avLst/>
              <a:gdLst/>
              <a:ahLst/>
              <a:cxnLst>
                <a:cxn ang="0">
                  <a:pos x="62" y="64"/>
                </a:cxn>
                <a:cxn ang="0">
                  <a:pos x="43" y="64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0" y="59"/>
                </a:cxn>
                <a:cxn ang="0">
                  <a:pos x="36" y="62"/>
                </a:cxn>
                <a:cxn ang="0">
                  <a:pos x="30" y="65"/>
                </a:cxn>
                <a:cxn ang="0">
                  <a:pos x="24" y="65"/>
                </a:cxn>
                <a:cxn ang="0">
                  <a:pos x="24" y="65"/>
                </a:cxn>
                <a:cxn ang="0">
                  <a:pos x="19" y="65"/>
                </a:cxn>
                <a:cxn ang="0">
                  <a:pos x="14" y="64"/>
                </a:cxn>
                <a:cxn ang="0">
                  <a:pos x="9" y="62"/>
                </a:cxn>
                <a:cxn ang="0">
                  <a:pos x="6" y="57"/>
                </a:cxn>
                <a:cxn ang="0">
                  <a:pos x="3" y="54"/>
                </a:cxn>
                <a:cxn ang="0">
                  <a:pos x="1" y="49"/>
                </a:cxn>
                <a:cxn ang="0">
                  <a:pos x="0" y="37"/>
                </a:cxn>
                <a:cxn ang="0">
                  <a:pos x="0" y="0"/>
                </a:cxn>
                <a:cxn ang="0">
                  <a:pos x="20" y="0"/>
                </a:cxn>
                <a:cxn ang="0">
                  <a:pos x="20" y="35"/>
                </a:cxn>
                <a:cxn ang="0">
                  <a:pos x="20" y="35"/>
                </a:cxn>
                <a:cxn ang="0">
                  <a:pos x="20" y="40"/>
                </a:cxn>
                <a:cxn ang="0">
                  <a:pos x="22" y="45"/>
                </a:cxn>
                <a:cxn ang="0">
                  <a:pos x="25" y="48"/>
                </a:cxn>
                <a:cxn ang="0">
                  <a:pos x="30" y="49"/>
                </a:cxn>
                <a:cxn ang="0">
                  <a:pos x="30" y="49"/>
                </a:cxn>
                <a:cxn ang="0">
                  <a:pos x="36" y="48"/>
                </a:cxn>
                <a:cxn ang="0">
                  <a:pos x="40" y="45"/>
                </a:cxn>
                <a:cxn ang="0">
                  <a:pos x="41" y="40"/>
                </a:cxn>
                <a:cxn ang="0">
                  <a:pos x="43" y="33"/>
                </a:cxn>
                <a:cxn ang="0">
                  <a:pos x="43" y="0"/>
                </a:cxn>
                <a:cxn ang="0">
                  <a:pos x="62" y="0"/>
                </a:cxn>
                <a:cxn ang="0">
                  <a:pos x="62" y="64"/>
                </a:cxn>
              </a:cxnLst>
              <a:rect l="0" t="0" r="r" b="b"/>
              <a:pathLst>
                <a:path w="62" h="65">
                  <a:moveTo>
                    <a:pt x="62" y="64"/>
                  </a:moveTo>
                  <a:lnTo>
                    <a:pt x="43" y="64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0" y="59"/>
                  </a:lnTo>
                  <a:lnTo>
                    <a:pt x="36" y="62"/>
                  </a:lnTo>
                  <a:lnTo>
                    <a:pt x="30" y="65"/>
                  </a:lnTo>
                  <a:lnTo>
                    <a:pt x="24" y="65"/>
                  </a:lnTo>
                  <a:lnTo>
                    <a:pt x="24" y="65"/>
                  </a:lnTo>
                  <a:lnTo>
                    <a:pt x="19" y="65"/>
                  </a:lnTo>
                  <a:lnTo>
                    <a:pt x="14" y="64"/>
                  </a:lnTo>
                  <a:lnTo>
                    <a:pt x="9" y="62"/>
                  </a:lnTo>
                  <a:lnTo>
                    <a:pt x="6" y="57"/>
                  </a:lnTo>
                  <a:lnTo>
                    <a:pt x="3" y="54"/>
                  </a:lnTo>
                  <a:lnTo>
                    <a:pt x="1" y="49"/>
                  </a:lnTo>
                  <a:lnTo>
                    <a:pt x="0" y="37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35"/>
                  </a:lnTo>
                  <a:lnTo>
                    <a:pt x="20" y="35"/>
                  </a:lnTo>
                  <a:lnTo>
                    <a:pt x="20" y="40"/>
                  </a:lnTo>
                  <a:lnTo>
                    <a:pt x="22" y="45"/>
                  </a:lnTo>
                  <a:lnTo>
                    <a:pt x="25" y="48"/>
                  </a:lnTo>
                  <a:lnTo>
                    <a:pt x="30" y="49"/>
                  </a:lnTo>
                  <a:lnTo>
                    <a:pt x="30" y="49"/>
                  </a:lnTo>
                  <a:lnTo>
                    <a:pt x="36" y="48"/>
                  </a:lnTo>
                  <a:lnTo>
                    <a:pt x="40" y="45"/>
                  </a:lnTo>
                  <a:lnTo>
                    <a:pt x="41" y="40"/>
                  </a:lnTo>
                  <a:lnTo>
                    <a:pt x="43" y="33"/>
                  </a:lnTo>
                  <a:lnTo>
                    <a:pt x="43" y="0"/>
                  </a:lnTo>
                  <a:lnTo>
                    <a:pt x="62" y="0"/>
                  </a:lnTo>
                  <a:lnTo>
                    <a:pt x="62" y="64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0" name="Freeform 311"/>
            <p:cNvSpPr>
              <a:spLocks noChangeAspect="1"/>
            </p:cNvSpPr>
            <p:nvPr userDrawn="1"/>
          </p:nvSpPr>
          <p:spPr bwMode="auto">
            <a:xfrm>
              <a:off x="5146" y="688"/>
              <a:ext cx="30" cy="49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1" y="44"/>
                </a:cxn>
                <a:cxn ang="0">
                  <a:pos x="21" y="44"/>
                </a:cxn>
                <a:cxn ang="0">
                  <a:pos x="21" y="44"/>
                </a:cxn>
                <a:cxn ang="0">
                  <a:pos x="24" y="41"/>
                </a:cxn>
                <a:cxn ang="0">
                  <a:pos x="29" y="36"/>
                </a:cxn>
                <a:cxn ang="0">
                  <a:pos x="33" y="35"/>
                </a:cxn>
                <a:cxn ang="0">
                  <a:pos x="40" y="35"/>
                </a:cxn>
                <a:cxn ang="0">
                  <a:pos x="40" y="35"/>
                </a:cxn>
                <a:cxn ang="0">
                  <a:pos x="46" y="35"/>
                </a:cxn>
                <a:cxn ang="0">
                  <a:pos x="51" y="36"/>
                </a:cxn>
                <a:cxn ang="0">
                  <a:pos x="54" y="39"/>
                </a:cxn>
                <a:cxn ang="0">
                  <a:pos x="57" y="42"/>
                </a:cxn>
                <a:cxn ang="0">
                  <a:pos x="60" y="47"/>
                </a:cxn>
                <a:cxn ang="0">
                  <a:pos x="62" y="52"/>
                </a:cxn>
                <a:cxn ang="0">
                  <a:pos x="62" y="65"/>
                </a:cxn>
                <a:cxn ang="0">
                  <a:pos x="62" y="100"/>
                </a:cxn>
                <a:cxn ang="0">
                  <a:pos x="41" y="100"/>
                </a:cxn>
                <a:cxn ang="0">
                  <a:pos x="41" y="68"/>
                </a:cxn>
                <a:cxn ang="0">
                  <a:pos x="41" y="68"/>
                </a:cxn>
                <a:cxn ang="0">
                  <a:pos x="41" y="63"/>
                </a:cxn>
                <a:cxn ang="0">
                  <a:pos x="41" y="57"/>
                </a:cxn>
                <a:cxn ang="0">
                  <a:pos x="38" y="54"/>
                </a:cxn>
                <a:cxn ang="0">
                  <a:pos x="35" y="52"/>
                </a:cxn>
                <a:cxn ang="0">
                  <a:pos x="32" y="52"/>
                </a:cxn>
                <a:cxn ang="0">
                  <a:pos x="32" y="52"/>
                </a:cxn>
                <a:cxn ang="0">
                  <a:pos x="27" y="52"/>
                </a:cxn>
                <a:cxn ang="0">
                  <a:pos x="22" y="55"/>
                </a:cxn>
                <a:cxn ang="0">
                  <a:pos x="21" y="62"/>
                </a:cxn>
                <a:cxn ang="0">
                  <a:pos x="21" y="68"/>
                </a:cxn>
                <a:cxn ang="0">
                  <a:pos x="21" y="100"/>
                </a:cxn>
                <a:cxn ang="0">
                  <a:pos x="0" y="100"/>
                </a:cxn>
                <a:cxn ang="0">
                  <a:pos x="0" y="0"/>
                </a:cxn>
                <a:cxn ang="0">
                  <a:pos x="21" y="0"/>
                </a:cxn>
              </a:cxnLst>
              <a:rect l="0" t="0" r="r" b="b"/>
              <a:pathLst>
                <a:path w="62" h="100">
                  <a:moveTo>
                    <a:pt x="21" y="0"/>
                  </a:moveTo>
                  <a:lnTo>
                    <a:pt x="21" y="44"/>
                  </a:lnTo>
                  <a:lnTo>
                    <a:pt x="21" y="44"/>
                  </a:lnTo>
                  <a:lnTo>
                    <a:pt x="21" y="44"/>
                  </a:lnTo>
                  <a:lnTo>
                    <a:pt x="24" y="41"/>
                  </a:lnTo>
                  <a:lnTo>
                    <a:pt x="29" y="36"/>
                  </a:lnTo>
                  <a:lnTo>
                    <a:pt x="33" y="35"/>
                  </a:lnTo>
                  <a:lnTo>
                    <a:pt x="40" y="35"/>
                  </a:lnTo>
                  <a:lnTo>
                    <a:pt x="40" y="35"/>
                  </a:lnTo>
                  <a:lnTo>
                    <a:pt x="46" y="35"/>
                  </a:lnTo>
                  <a:lnTo>
                    <a:pt x="51" y="36"/>
                  </a:lnTo>
                  <a:lnTo>
                    <a:pt x="54" y="39"/>
                  </a:lnTo>
                  <a:lnTo>
                    <a:pt x="57" y="42"/>
                  </a:lnTo>
                  <a:lnTo>
                    <a:pt x="60" y="47"/>
                  </a:lnTo>
                  <a:lnTo>
                    <a:pt x="62" y="52"/>
                  </a:lnTo>
                  <a:lnTo>
                    <a:pt x="62" y="65"/>
                  </a:lnTo>
                  <a:lnTo>
                    <a:pt x="62" y="100"/>
                  </a:lnTo>
                  <a:lnTo>
                    <a:pt x="41" y="100"/>
                  </a:lnTo>
                  <a:lnTo>
                    <a:pt x="41" y="68"/>
                  </a:lnTo>
                  <a:lnTo>
                    <a:pt x="41" y="68"/>
                  </a:lnTo>
                  <a:lnTo>
                    <a:pt x="41" y="63"/>
                  </a:lnTo>
                  <a:lnTo>
                    <a:pt x="41" y="57"/>
                  </a:lnTo>
                  <a:lnTo>
                    <a:pt x="38" y="54"/>
                  </a:lnTo>
                  <a:lnTo>
                    <a:pt x="35" y="52"/>
                  </a:lnTo>
                  <a:lnTo>
                    <a:pt x="32" y="52"/>
                  </a:lnTo>
                  <a:lnTo>
                    <a:pt x="32" y="52"/>
                  </a:lnTo>
                  <a:lnTo>
                    <a:pt x="27" y="52"/>
                  </a:lnTo>
                  <a:lnTo>
                    <a:pt x="22" y="55"/>
                  </a:lnTo>
                  <a:lnTo>
                    <a:pt x="21" y="62"/>
                  </a:lnTo>
                  <a:lnTo>
                    <a:pt x="21" y="68"/>
                  </a:lnTo>
                  <a:lnTo>
                    <a:pt x="21" y="100"/>
                  </a:lnTo>
                  <a:lnTo>
                    <a:pt x="0" y="100"/>
                  </a:lnTo>
                  <a:lnTo>
                    <a:pt x="0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" name="Freeform 312"/>
            <p:cNvSpPr>
              <a:spLocks noChangeAspect="1"/>
            </p:cNvSpPr>
            <p:nvPr userDrawn="1"/>
          </p:nvSpPr>
          <p:spPr bwMode="auto">
            <a:xfrm>
              <a:off x="5111" y="696"/>
              <a:ext cx="25" cy="41"/>
            </a:xfrm>
            <a:custGeom>
              <a:avLst/>
              <a:gdLst/>
              <a:ahLst/>
              <a:cxnLst>
                <a:cxn ang="0">
                  <a:pos x="32" y="35"/>
                </a:cxn>
                <a:cxn ang="0">
                  <a:pos x="49" y="35"/>
                </a:cxn>
                <a:cxn ang="0">
                  <a:pos x="49" y="19"/>
                </a:cxn>
                <a:cxn ang="0">
                  <a:pos x="32" y="19"/>
                </a:cxn>
                <a:cxn ang="0">
                  <a:pos x="32" y="0"/>
                </a:cxn>
                <a:cxn ang="0">
                  <a:pos x="13" y="0"/>
                </a:cxn>
                <a:cxn ang="0">
                  <a:pos x="13" y="19"/>
                </a:cxn>
                <a:cxn ang="0">
                  <a:pos x="0" y="19"/>
                </a:cxn>
                <a:cxn ang="0">
                  <a:pos x="0" y="35"/>
                </a:cxn>
                <a:cxn ang="0">
                  <a:pos x="13" y="35"/>
                </a:cxn>
                <a:cxn ang="0">
                  <a:pos x="13" y="83"/>
                </a:cxn>
                <a:cxn ang="0">
                  <a:pos x="32" y="83"/>
                </a:cxn>
                <a:cxn ang="0">
                  <a:pos x="32" y="35"/>
                </a:cxn>
              </a:cxnLst>
              <a:rect l="0" t="0" r="r" b="b"/>
              <a:pathLst>
                <a:path w="49" h="83">
                  <a:moveTo>
                    <a:pt x="32" y="35"/>
                  </a:moveTo>
                  <a:lnTo>
                    <a:pt x="49" y="35"/>
                  </a:lnTo>
                  <a:lnTo>
                    <a:pt x="49" y="19"/>
                  </a:lnTo>
                  <a:lnTo>
                    <a:pt x="32" y="19"/>
                  </a:lnTo>
                  <a:lnTo>
                    <a:pt x="32" y="0"/>
                  </a:lnTo>
                  <a:lnTo>
                    <a:pt x="13" y="0"/>
                  </a:lnTo>
                  <a:lnTo>
                    <a:pt x="13" y="19"/>
                  </a:lnTo>
                  <a:lnTo>
                    <a:pt x="0" y="19"/>
                  </a:lnTo>
                  <a:lnTo>
                    <a:pt x="0" y="35"/>
                  </a:lnTo>
                  <a:lnTo>
                    <a:pt x="13" y="35"/>
                  </a:lnTo>
                  <a:lnTo>
                    <a:pt x="13" y="83"/>
                  </a:lnTo>
                  <a:lnTo>
                    <a:pt x="32" y="83"/>
                  </a:lnTo>
                  <a:lnTo>
                    <a:pt x="32" y="3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" name="Freeform 313"/>
            <p:cNvSpPr>
              <a:spLocks noChangeAspect="1"/>
            </p:cNvSpPr>
            <p:nvPr userDrawn="1"/>
          </p:nvSpPr>
          <p:spPr bwMode="auto">
            <a:xfrm>
              <a:off x="5337" y="696"/>
              <a:ext cx="23" cy="41"/>
            </a:xfrm>
            <a:custGeom>
              <a:avLst/>
              <a:gdLst/>
              <a:ahLst/>
              <a:cxnLst>
                <a:cxn ang="0">
                  <a:pos x="32" y="35"/>
                </a:cxn>
                <a:cxn ang="0">
                  <a:pos x="49" y="35"/>
                </a:cxn>
                <a:cxn ang="0">
                  <a:pos x="49" y="19"/>
                </a:cxn>
                <a:cxn ang="0">
                  <a:pos x="32" y="19"/>
                </a:cxn>
                <a:cxn ang="0">
                  <a:pos x="32" y="0"/>
                </a:cxn>
                <a:cxn ang="0">
                  <a:pos x="13" y="0"/>
                </a:cxn>
                <a:cxn ang="0">
                  <a:pos x="13" y="19"/>
                </a:cxn>
                <a:cxn ang="0">
                  <a:pos x="0" y="19"/>
                </a:cxn>
                <a:cxn ang="0">
                  <a:pos x="0" y="35"/>
                </a:cxn>
                <a:cxn ang="0">
                  <a:pos x="13" y="35"/>
                </a:cxn>
                <a:cxn ang="0">
                  <a:pos x="13" y="83"/>
                </a:cxn>
                <a:cxn ang="0">
                  <a:pos x="32" y="83"/>
                </a:cxn>
                <a:cxn ang="0">
                  <a:pos x="32" y="35"/>
                </a:cxn>
              </a:cxnLst>
              <a:rect l="0" t="0" r="r" b="b"/>
              <a:pathLst>
                <a:path w="49" h="83">
                  <a:moveTo>
                    <a:pt x="32" y="35"/>
                  </a:moveTo>
                  <a:lnTo>
                    <a:pt x="49" y="35"/>
                  </a:lnTo>
                  <a:lnTo>
                    <a:pt x="49" y="19"/>
                  </a:lnTo>
                  <a:lnTo>
                    <a:pt x="32" y="19"/>
                  </a:lnTo>
                  <a:lnTo>
                    <a:pt x="32" y="0"/>
                  </a:lnTo>
                  <a:lnTo>
                    <a:pt x="13" y="0"/>
                  </a:lnTo>
                  <a:lnTo>
                    <a:pt x="13" y="19"/>
                  </a:lnTo>
                  <a:lnTo>
                    <a:pt x="0" y="19"/>
                  </a:lnTo>
                  <a:lnTo>
                    <a:pt x="0" y="35"/>
                  </a:lnTo>
                  <a:lnTo>
                    <a:pt x="13" y="35"/>
                  </a:lnTo>
                  <a:lnTo>
                    <a:pt x="13" y="83"/>
                  </a:lnTo>
                  <a:lnTo>
                    <a:pt x="32" y="83"/>
                  </a:lnTo>
                  <a:lnTo>
                    <a:pt x="32" y="3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" name="Freeform 314"/>
            <p:cNvSpPr>
              <a:spLocks noChangeAspect="1"/>
            </p:cNvSpPr>
            <p:nvPr userDrawn="1"/>
          </p:nvSpPr>
          <p:spPr bwMode="auto">
            <a:xfrm>
              <a:off x="5256" y="688"/>
              <a:ext cx="25" cy="49"/>
            </a:xfrm>
            <a:custGeom>
              <a:avLst/>
              <a:gdLst/>
              <a:ahLst/>
              <a:cxnLst>
                <a:cxn ang="0">
                  <a:pos x="13" y="54"/>
                </a:cxn>
                <a:cxn ang="0">
                  <a:pos x="0" y="54"/>
                </a:cxn>
                <a:cxn ang="0">
                  <a:pos x="0" y="38"/>
                </a:cxn>
                <a:cxn ang="0">
                  <a:pos x="13" y="38"/>
                </a:cxn>
                <a:cxn ang="0">
                  <a:pos x="13" y="25"/>
                </a:cxn>
                <a:cxn ang="0">
                  <a:pos x="13" y="25"/>
                </a:cxn>
                <a:cxn ang="0">
                  <a:pos x="13" y="21"/>
                </a:cxn>
                <a:cxn ang="0">
                  <a:pos x="15" y="14"/>
                </a:cxn>
                <a:cxn ang="0">
                  <a:pos x="18" y="10"/>
                </a:cxn>
                <a:cxn ang="0">
                  <a:pos x="21" y="6"/>
                </a:cxn>
                <a:cxn ang="0">
                  <a:pos x="24" y="3"/>
                </a:cxn>
                <a:cxn ang="0">
                  <a:pos x="29" y="2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50" y="2"/>
                </a:cxn>
                <a:cxn ang="0">
                  <a:pos x="50" y="17"/>
                </a:cxn>
                <a:cxn ang="0">
                  <a:pos x="50" y="17"/>
                </a:cxn>
                <a:cxn ang="0">
                  <a:pos x="43" y="16"/>
                </a:cxn>
                <a:cxn ang="0">
                  <a:pos x="43" y="16"/>
                </a:cxn>
                <a:cxn ang="0">
                  <a:pos x="40" y="17"/>
                </a:cxn>
                <a:cxn ang="0">
                  <a:pos x="37" y="19"/>
                </a:cxn>
                <a:cxn ang="0">
                  <a:pos x="34" y="22"/>
                </a:cxn>
                <a:cxn ang="0">
                  <a:pos x="34" y="27"/>
                </a:cxn>
                <a:cxn ang="0">
                  <a:pos x="34" y="38"/>
                </a:cxn>
                <a:cxn ang="0">
                  <a:pos x="48" y="38"/>
                </a:cxn>
                <a:cxn ang="0">
                  <a:pos x="48" y="54"/>
                </a:cxn>
                <a:cxn ang="0">
                  <a:pos x="34" y="54"/>
                </a:cxn>
                <a:cxn ang="0">
                  <a:pos x="34" y="102"/>
                </a:cxn>
                <a:cxn ang="0">
                  <a:pos x="13" y="102"/>
                </a:cxn>
                <a:cxn ang="0">
                  <a:pos x="13" y="54"/>
                </a:cxn>
              </a:cxnLst>
              <a:rect l="0" t="0" r="r" b="b"/>
              <a:pathLst>
                <a:path w="50" h="102">
                  <a:moveTo>
                    <a:pt x="13" y="54"/>
                  </a:moveTo>
                  <a:lnTo>
                    <a:pt x="0" y="54"/>
                  </a:lnTo>
                  <a:lnTo>
                    <a:pt x="0" y="38"/>
                  </a:lnTo>
                  <a:lnTo>
                    <a:pt x="13" y="38"/>
                  </a:lnTo>
                  <a:lnTo>
                    <a:pt x="13" y="25"/>
                  </a:lnTo>
                  <a:lnTo>
                    <a:pt x="13" y="25"/>
                  </a:lnTo>
                  <a:lnTo>
                    <a:pt x="13" y="21"/>
                  </a:lnTo>
                  <a:lnTo>
                    <a:pt x="15" y="14"/>
                  </a:lnTo>
                  <a:lnTo>
                    <a:pt x="18" y="10"/>
                  </a:lnTo>
                  <a:lnTo>
                    <a:pt x="21" y="6"/>
                  </a:lnTo>
                  <a:lnTo>
                    <a:pt x="24" y="3"/>
                  </a:lnTo>
                  <a:lnTo>
                    <a:pt x="29" y="2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50" y="2"/>
                  </a:lnTo>
                  <a:lnTo>
                    <a:pt x="50" y="17"/>
                  </a:lnTo>
                  <a:lnTo>
                    <a:pt x="50" y="17"/>
                  </a:lnTo>
                  <a:lnTo>
                    <a:pt x="43" y="16"/>
                  </a:lnTo>
                  <a:lnTo>
                    <a:pt x="43" y="16"/>
                  </a:lnTo>
                  <a:lnTo>
                    <a:pt x="40" y="17"/>
                  </a:lnTo>
                  <a:lnTo>
                    <a:pt x="37" y="19"/>
                  </a:lnTo>
                  <a:lnTo>
                    <a:pt x="34" y="22"/>
                  </a:lnTo>
                  <a:lnTo>
                    <a:pt x="34" y="27"/>
                  </a:lnTo>
                  <a:lnTo>
                    <a:pt x="34" y="38"/>
                  </a:lnTo>
                  <a:lnTo>
                    <a:pt x="48" y="38"/>
                  </a:lnTo>
                  <a:lnTo>
                    <a:pt x="48" y="54"/>
                  </a:lnTo>
                  <a:lnTo>
                    <a:pt x="34" y="54"/>
                  </a:lnTo>
                  <a:lnTo>
                    <a:pt x="34" y="102"/>
                  </a:lnTo>
                  <a:lnTo>
                    <a:pt x="13" y="102"/>
                  </a:lnTo>
                  <a:lnTo>
                    <a:pt x="13" y="54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" name="Freeform 315"/>
            <p:cNvSpPr>
              <a:spLocks noChangeAspect="1" noEditPoints="1"/>
            </p:cNvSpPr>
            <p:nvPr userDrawn="1"/>
          </p:nvSpPr>
          <p:spPr bwMode="auto">
            <a:xfrm>
              <a:off x="4726" y="690"/>
              <a:ext cx="41" cy="47"/>
            </a:xfrm>
            <a:custGeom>
              <a:avLst/>
              <a:gdLst/>
              <a:ahLst/>
              <a:cxnLst>
                <a:cxn ang="0">
                  <a:pos x="82" y="48"/>
                </a:cxn>
                <a:cxn ang="0">
                  <a:pos x="82" y="48"/>
                </a:cxn>
                <a:cxn ang="0">
                  <a:pos x="82" y="57"/>
                </a:cxn>
                <a:cxn ang="0">
                  <a:pos x="79" y="67"/>
                </a:cxn>
                <a:cxn ang="0">
                  <a:pos x="74" y="75"/>
                </a:cxn>
                <a:cxn ang="0">
                  <a:pos x="69" y="81"/>
                </a:cxn>
                <a:cxn ang="0">
                  <a:pos x="61" y="86"/>
                </a:cxn>
                <a:cxn ang="0">
                  <a:pos x="52" y="90"/>
                </a:cxn>
                <a:cxn ang="0">
                  <a:pos x="41" y="94"/>
                </a:cxn>
                <a:cxn ang="0">
                  <a:pos x="30" y="94"/>
                </a:cxn>
                <a:cxn ang="0">
                  <a:pos x="0" y="9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41" y="2"/>
                </a:cxn>
                <a:cxn ang="0">
                  <a:pos x="52" y="3"/>
                </a:cxn>
                <a:cxn ang="0">
                  <a:pos x="61" y="8"/>
                </a:cxn>
                <a:cxn ang="0">
                  <a:pos x="69" y="13"/>
                </a:cxn>
                <a:cxn ang="0">
                  <a:pos x="74" y="21"/>
                </a:cxn>
                <a:cxn ang="0">
                  <a:pos x="79" y="29"/>
                </a:cxn>
                <a:cxn ang="0">
                  <a:pos x="82" y="36"/>
                </a:cxn>
                <a:cxn ang="0">
                  <a:pos x="82" y="48"/>
                </a:cxn>
                <a:cxn ang="0">
                  <a:pos x="82" y="48"/>
                </a:cxn>
                <a:cxn ang="0">
                  <a:pos x="30" y="19"/>
                </a:cxn>
                <a:cxn ang="0">
                  <a:pos x="20" y="19"/>
                </a:cxn>
                <a:cxn ang="0">
                  <a:pos x="20" y="75"/>
                </a:cxn>
                <a:cxn ang="0">
                  <a:pos x="30" y="75"/>
                </a:cxn>
                <a:cxn ang="0">
                  <a:pos x="30" y="75"/>
                </a:cxn>
                <a:cxn ang="0">
                  <a:pos x="42" y="73"/>
                </a:cxn>
                <a:cxn ang="0">
                  <a:pos x="47" y="71"/>
                </a:cxn>
                <a:cxn ang="0">
                  <a:pos x="52" y="68"/>
                </a:cxn>
                <a:cxn ang="0">
                  <a:pos x="55" y="63"/>
                </a:cxn>
                <a:cxn ang="0">
                  <a:pos x="58" y="59"/>
                </a:cxn>
                <a:cxn ang="0">
                  <a:pos x="60" y="54"/>
                </a:cxn>
                <a:cxn ang="0">
                  <a:pos x="61" y="48"/>
                </a:cxn>
                <a:cxn ang="0">
                  <a:pos x="61" y="48"/>
                </a:cxn>
                <a:cxn ang="0">
                  <a:pos x="60" y="41"/>
                </a:cxn>
                <a:cxn ang="0">
                  <a:pos x="58" y="35"/>
                </a:cxn>
                <a:cxn ang="0">
                  <a:pos x="55" y="30"/>
                </a:cxn>
                <a:cxn ang="0">
                  <a:pos x="52" y="25"/>
                </a:cxn>
                <a:cxn ang="0">
                  <a:pos x="47" y="24"/>
                </a:cxn>
                <a:cxn ang="0">
                  <a:pos x="42" y="21"/>
                </a:cxn>
                <a:cxn ang="0">
                  <a:pos x="30" y="19"/>
                </a:cxn>
                <a:cxn ang="0">
                  <a:pos x="30" y="19"/>
                </a:cxn>
              </a:cxnLst>
              <a:rect l="0" t="0" r="r" b="b"/>
              <a:pathLst>
                <a:path w="82" h="94">
                  <a:moveTo>
                    <a:pt x="82" y="48"/>
                  </a:moveTo>
                  <a:lnTo>
                    <a:pt x="82" y="48"/>
                  </a:lnTo>
                  <a:lnTo>
                    <a:pt x="82" y="57"/>
                  </a:lnTo>
                  <a:lnTo>
                    <a:pt x="79" y="67"/>
                  </a:lnTo>
                  <a:lnTo>
                    <a:pt x="74" y="75"/>
                  </a:lnTo>
                  <a:lnTo>
                    <a:pt x="69" y="81"/>
                  </a:lnTo>
                  <a:lnTo>
                    <a:pt x="61" y="86"/>
                  </a:lnTo>
                  <a:lnTo>
                    <a:pt x="52" y="90"/>
                  </a:lnTo>
                  <a:lnTo>
                    <a:pt x="41" y="94"/>
                  </a:lnTo>
                  <a:lnTo>
                    <a:pt x="30" y="94"/>
                  </a:lnTo>
                  <a:lnTo>
                    <a:pt x="0" y="9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41" y="2"/>
                  </a:lnTo>
                  <a:lnTo>
                    <a:pt x="52" y="3"/>
                  </a:lnTo>
                  <a:lnTo>
                    <a:pt x="61" y="8"/>
                  </a:lnTo>
                  <a:lnTo>
                    <a:pt x="69" y="13"/>
                  </a:lnTo>
                  <a:lnTo>
                    <a:pt x="74" y="21"/>
                  </a:lnTo>
                  <a:lnTo>
                    <a:pt x="79" y="29"/>
                  </a:lnTo>
                  <a:lnTo>
                    <a:pt x="82" y="36"/>
                  </a:lnTo>
                  <a:lnTo>
                    <a:pt x="82" y="48"/>
                  </a:lnTo>
                  <a:lnTo>
                    <a:pt x="82" y="48"/>
                  </a:lnTo>
                  <a:close/>
                  <a:moveTo>
                    <a:pt x="30" y="19"/>
                  </a:moveTo>
                  <a:lnTo>
                    <a:pt x="20" y="19"/>
                  </a:lnTo>
                  <a:lnTo>
                    <a:pt x="20" y="75"/>
                  </a:lnTo>
                  <a:lnTo>
                    <a:pt x="30" y="75"/>
                  </a:lnTo>
                  <a:lnTo>
                    <a:pt x="30" y="75"/>
                  </a:lnTo>
                  <a:lnTo>
                    <a:pt x="42" y="73"/>
                  </a:lnTo>
                  <a:lnTo>
                    <a:pt x="47" y="71"/>
                  </a:lnTo>
                  <a:lnTo>
                    <a:pt x="52" y="68"/>
                  </a:lnTo>
                  <a:lnTo>
                    <a:pt x="55" y="63"/>
                  </a:lnTo>
                  <a:lnTo>
                    <a:pt x="58" y="59"/>
                  </a:lnTo>
                  <a:lnTo>
                    <a:pt x="60" y="54"/>
                  </a:lnTo>
                  <a:lnTo>
                    <a:pt x="61" y="48"/>
                  </a:lnTo>
                  <a:lnTo>
                    <a:pt x="61" y="48"/>
                  </a:lnTo>
                  <a:lnTo>
                    <a:pt x="60" y="41"/>
                  </a:lnTo>
                  <a:lnTo>
                    <a:pt x="58" y="35"/>
                  </a:lnTo>
                  <a:lnTo>
                    <a:pt x="55" y="30"/>
                  </a:lnTo>
                  <a:lnTo>
                    <a:pt x="52" y="25"/>
                  </a:lnTo>
                  <a:lnTo>
                    <a:pt x="47" y="24"/>
                  </a:lnTo>
                  <a:lnTo>
                    <a:pt x="42" y="21"/>
                  </a:lnTo>
                  <a:lnTo>
                    <a:pt x="30" y="19"/>
                  </a:lnTo>
                  <a:lnTo>
                    <a:pt x="30" y="19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grpSp>
        <p:nvGrpSpPr>
          <p:cNvPr id="3" name="Group 316"/>
          <p:cNvGrpSpPr>
            <a:grpSpLocks noChangeAspect="1"/>
          </p:cNvGrpSpPr>
          <p:nvPr/>
        </p:nvGrpSpPr>
        <p:grpSpPr bwMode="auto">
          <a:xfrm>
            <a:off x="7030915" y="152400"/>
            <a:ext cx="996462" cy="157163"/>
            <a:chOff x="2562" y="2341"/>
            <a:chExt cx="843" cy="123"/>
          </a:xfrm>
        </p:grpSpPr>
        <p:sp>
          <p:nvSpPr>
            <p:cNvPr id="36" name="Freeform 317"/>
            <p:cNvSpPr>
              <a:spLocks noChangeAspect="1"/>
            </p:cNvSpPr>
            <p:nvPr userDrawn="1"/>
          </p:nvSpPr>
          <p:spPr bwMode="auto">
            <a:xfrm>
              <a:off x="3302" y="2350"/>
              <a:ext cx="46" cy="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6" y="0"/>
                </a:cxn>
                <a:cxn ang="0">
                  <a:pos x="46" y="10"/>
                </a:cxn>
                <a:cxn ang="0">
                  <a:pos x="0" y="1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6" h="10">
                  <a:moveTo>
                    <a:pt x="0" y="0"/>
                  </a:moveTo>
                  <a:lnTo>
                    <a:pt x="46" y="0"/>
                  </a:lnTo>
                  <a:lnTo>
                    <a:pt x="46" y="1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" name="Freeform 318"/>
            <p:cNvSpPr>
              <a:spLocks noChangeAspect="1" noEditPoints="1"/>
            </p:cNvSpPr>
            <p:nvPr userDrawn="1"/>
          </p:nvSpPr>
          <p:spPr bwMode="auto">
            <a:xfrm>
              <a:off x="3297" y="2373"/>
              <a:ext cx="48" cy="91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9" y="0"/>
                </a:cxn>
                <a:cxn ang="0">
                  <a:pos x="9" y="36"/>
                </a:cxn>
                <a:cxn ang="0">
                  <a:pos x="9" y="36"/>
                </a:cxn>
                <a:cxn ang="0">
                  <a:pos x="7" y="65"/>
                </a:cxn>
                <a:cxn ang="0">
                  <a:pos x="5" y="78"/>
                </a:cxn>
                <a:cxn ang="0">
                  <a:pos x="0" y="88"/>
                </a:cxn>
                <a:cxn ang="0">
                  <a:pos x="11" y="91"/>
                </a:cxn>
                <a:cxn ang="0">
                  <a:pos x="11" y="91"/>
                </a:cxn>
                <a:cxn ang="0">
                  <a:pos x="17" y="69"/>
                </a:cxn>
                <a:cxn ang="0">
                  <a:pos x="19" y="46"/>
                </a:cxn>
                <a:cxn ang="0">
                  <a:pos x="32" y="46"/>
                </a:cxn>
                <a:cxn ang="0">
                  <a:pos x="32" y="46"/>
                </a:cxn>
                <a:cxn ang="0">
                  <a:pos x="41" y="46"/>
                </a:cxn>
                <a:cxn ang="0">
                  <a:pos x="45" y="42"/>
                </a:cxn>
                <a:cxn ang="0">
                  <a:pos x="47" y="36"/>
                </a:cxn>
                <a:cxn ang="0">
                  <a:pos x="49" y="27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36" y="27"/>
                </a:cxn>
                <a:cxn ang="0">
                  <a:pos x="36" y="27"/>
                </a:cxn>
                <a:cxn ang="0">
                  <a:pos x="36" y="34"/>
                </a:cxn>
                <a:cxn ang="0">
                  <a:pos x="34" y="36"/>
                </a:cxn>
                <a:cxn ang="0">
                  <a:pos x="32" y="38"/>
                </a:cxn>
                <a:cxn ang="0">
                  <a:pos x="28" y="38"/>
                </a:cxn>
                <a:cxn ang="0">
                  <a:pos x="19" y="38"/>
                </a:cxn>
                <a:cxn ang="0">
                  <a:pos x="19" y="8"/>
                </a:cxn>
                <a:cxn ang="0">
                  <a:pos x="36" y="8"/>
                </a:cxn>
                <a:cxn ang="0">
                  <a:pos x="36" y="27"/>
                </a:cxn>
                <a:cxn ang="0">
                  <a:pos x="36" y="27"/>
                </a:cxn>
              </a:cxnLst>
              <a:rect l="0" t="0" r="r" b="b"/>
              <a:pathLst>
                <a:path w="49" h="91">
                  <a:moveTo>
                    <a:pt x="49" y="0"/>
                  </a:moveTo>
                  <a:lnTo>
                    <a:pt x="9" y="0"/>
                  </a:lnTo>
                  <a:lnTo>
                    <a:pt x="9" y="36"/>
                  </a:lnTo>
                  <a:lnTo>
                    <a:pt x="9" y="36"/>
                  </a:lnTo>
                  <a:lnTo>
                    <a:pt x="7" y="65"/>
                  </a:lnTo>
                  <a:lnTo>
                    <a:pt x="5" y="78"/>
                  </a:lnTo>
                  <a:lnTo>
                    <a:pt x="0" y="88"/>
                  </a:lnTo>
                  <a:lnTo>
                    <a:pt x="11" y="91"/>
                  </a:lnTo>
                  <a:lnTo>
                    <a:pt x="11" y="91"/>
                  </a:lnTo>
                  <a:lnTo>
                    <a:pt x="17" y="69"/>
                  </a:lnTo>
                  <a:lnTo>
                    <a:pt x="19" y="46"/>
                  </a:lnTo>
                  <a:lnTo>
                    <a:pt x="32" y="46"/>
                  </a:lnTo>
                  <a:lnTo>
                    <a:pt x="32" y="46"/>
                  </a:lnTo>
                  <a:lnTo>
                    <a:pt x="41" y="46"/>
                  </a:lnTo>
                  <a:lnTo>
                    <a:pt x="45" y="42"/>
                  </a:lnTo>
                  <a:lnTo>
                    <a:pt x="47" y="36"/>
                  </a:lnTo>
                  <a:lnTo>
                    <a:pt x="49" y="27"/>
                  </a:lnTo>
                  <a:lnTo>
                    <a:pt x="49" y="0"/>
                  </a:lnTo>
                  <a:lnTo>
                    <a:pt x="49" y="0"/>
                  </a:lnTo>
                  <a:close/>
                  <a:moveTo>
                    <a:pt x="36" y="27"/>
                  </a:moveTo>
                  <a:lnTo>
                    <a:pt x="36" y="27"/>
                  </a:lnTo>
                  <a:lnTo>
                    <a:pt x="36" y="34"/>
                  </a:lnTo>
                  <a:lnTo>
                    <a:pt x="34" y="36"/>
                  </a:lnTo>
                  <a:lnTo>
                    <a:pt x="32" y="38"/>
                  </a:lnTo>
                  <a:lnTo>
                    <a:pt x="28" y="38"/>
                  </a:lnTo>
                  <a:lnTo>
                    <a:pt x="19" y="38"/>
                  </a:lnTo>
                  <a:lnTo>
                    <a:pt x="19" y="8"/>
                  </a:lnTo>
                  <a:lnTo>
                    <a:pt x="36" y="8"/>
                  </a:lnTo>
                  <a:lnTo>
                    <a:pt x="36" y="27"/>
                  </a:lnTo>
                  <a:lnTo>
                    <a:pt x="36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8" name="Freeform 319"/>
            <p:cNvSpPr>
              <a:spLocks noChangeAspect="1"/>
            </p:cNvSpPr>
            <p:nvPr userDrawn="1"/>
          </p:nvSpPr>
          <p:spPr bwMode="auto">
            <a:xfrm>
              <a:off x="3342" y="2348"/>
              <a:ext cx="63" cy="116"/>
            </a:xfrm>
            <a:custGeom>
              <a:avLst/>
              <a:gdLst/>
              <a:ahLst/>
              <a:cxnLst>
                <a:cxn ang="0">
                  <a:pos x="27" y="35"/>
                </a:cxn>
                <a:cxn ang="0">
                  <a:pos x="27" y="12"/>
                </a:cxn>
                <a:cxn ang="0">
                  <a:pos x="27" y="12"/>
                </a:cxn>
                <a:cxn ang="0">
                  <a:pos x="61" y="10"/>
                </a:cxn>
                <a:cxn ang="0">
                  <a:pos x="61" y="0"/>
                </a:cxn>
                <a:cxn ang="0">
                  <a:pos x="61" y="0"/>
                </a:cxn>
                <a:cxn ang="0">
                  <a:pos x="38" y="2"/>
                </a:cxn>
                <a:cxn ang="0">
                  <a:pos x="15" y="4"/>
                </a:cxn>
                <a:cxn ang="0">
                  <a:pos x="15" y="50"/>
                </a:cxn>
                <a:cxn ang="0">
                  <a:pos x="15" y="50"/>
                </a:cxn>
                <a:cxn ang="0">
                  <a:pos x="13" y="65"/>
                </a:cxn>
                <a:cxn ang="0">
                  <a:pos x="11" y="80"/>
                </a:cxn>
                <a:cxn ang="0">
                  <a:pos x="8" y="94"/>
                </a:cxn>
                <a:cxn ang="0">
                  <a:pos x="0" y="109"/>
                </a:cxn>
                <a:cxn ang="0">
                  <a:pos x="8" y="116"/>
                </a:cxn>
                <a:cxn ang="0">
                  <a:pos x="8" y="116"/>
                </a:cxn>
                <a:cxn ang="0">
                  <a:pos x="17" y="101"/>
                </a:cxn>
                <a:cxn ang="0">
                  <a:pos x="23" y="86"/>
                </a:cxn>
                <a:cxn ang="0">
                  <a:pos x="25" y="67"/>
                </a:cxn>
                <a:cxn ang="0">
                  <a:pos x="27" y="46"/>
                </a:cxn>
                <a:cxn ang="0">
                  <a:pos x="40" y="46"/>
                </a:cxn>
                <a:cxn ang="0">
                  <a:pos x="40" y="116"/>
                </a:cxn>
                <a:cxn ang="0">
                  <a:pos x="53" y="116"/>
                </a:cxn>
                <a:cxn ang="0">
                  <a:pos x="53" y="46"/>
                </a:cxn>
                <a:cxn ang="0">
                  <a:pos x="63" y="46"/>
                </a:cxn>
                <a:cxn ang="0">
                  <a:pos x="63" y="35"/>
                </a:cxn>
                <a:cxn ang="0">
                  <a:pos x="27" y="35"/>
                </a:cxn>
                <a:cxn ang="0">
                  <a:pos x="27" y="35"/>
                </a:cxn>
              </a:cxnLst>
              <a:rect l="0" t="0" r="r" b="b"/>
              <a:pathLst>
                <a:path w="63" h="116">
                  <a:moveTo>
                    <a:pt x="27" y="35"/>
                  </a:moveTo>
                  <a:lnTo>
                    <a:pt x="27" y="12"/>
                  </a:lnTo>
                  <a:lnTo>
                    <a:pt x="27" y="12"/>
                  </a:lnTo>
                  <a:lnTo>
                    <a:pt x="61" y="10"/>
                  </a:lnTo>
                  <a:lnTo>
                    <a:pt x="61" y="0"/>
                  </a:lnTo>
                  <a:lnTo>
                    <a:pt x="61" y="0"/>
                  </a:lnTo>
                  <a:lnTo>
                    <a:pt x="38" y="2"/>
                  </a:lnTo>
                  <a:lnTo>
                    <a:pt x="15" y="4"/>
                  </a:lnTo>
                  <a:lnTo>
                    <a:pt x="15" y="50"/>
                  </a:lnTo>
                  <a:lnTo>
                    <a:pt x="15" y="50"/>
                  </a:lnTo>
                  <a:lnTo>
                    <a:pt x="13" y="65"/>
                  </a:lnTo>
                  <a:lnTo>
                    <a:pt x="11" y="80"/>
                  </a:lnTo>
                  <a:lnTo>
                    <a:pt x="8" y="94"/>
                  </a:lnTo>
                  <a:lnTo>
                    <a:pt x="0" y="109"/>
                  </a:lnTo>
                  <a:lnTo>
                    <a:pt x="8" y="116"/>
                  </a:lnTo>
                  <a:lnTo>
                    <a:pt x="8" y="116"/>
                  </a:lnTo>
                  <a:lnTo>
                    <a:pt x="17" y="101"/>
                  </a:lnTo>
                  <a:lnTo>
                    <a:pt x="23" y="86"/>
                  </a:lnTo>
                  <a:lnTo>
                    <a:pt x="25" y="67"/>
                  </a:lnTo>
                  <a:lnTo>
                    <a:pt x="27" y="46"/>
                  </a:lnTo>
                  <a:lnTo>
                    <a:pt x="40" y="46"/>
                  </a:lnTo>
                  <a:lnTo>
                    <a:pt x="40" y="116"/>
                  </a:lnTo>
                  <a:lnTo>
                    <a:pt x="53" y="116"/>
                  </a:lnTo>
                  <a:lnTo>
                    <a:pt x="53" y="46"/>
                  </a:lnTo>
                  <a:lnTo>
                    <a:pt x="63" y="46"/>
                  </a:lnTo>
                  <a:lnTo>
                    <a:pt x="63" y="35"/>
                  </a:lnTo>
                  <a:lnTo>
                    <a:pt x="27" y="35"/>
                  </a:lnTo>
                  <a:lnTo>
                    <a:pt x="27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9" name="Freeform 320"/>
            <p:cNvSpPr>
              <a:spLocks noChangeAspect="1"/>
            </p:cNvSpPr>
            <p:nvPr userDrawn="1"/>
          </p:nvSpPr>
          <p:spPr bwMode="auto">
            <a:xfrm>
              <a:off x="2681" y="2343"/>
              <a:ext cx="51" cy="121"/>
            </a:xfrm>
            <a:custGeom>
              <a:avLst/>
              <a:gdLst/>
              <a:ahLst/>
              <a:cxnLst>
                <a:cxn ang="0">
                  <a:pos x="36" y="32"/>
                </a:cxn>
                <a:cxn ang="0">
                  <a:pos x="51" y="32"/>
                </a:cxn>
                <a:cxn ang="0">
                  <a:pos x="51" y="21"/>
                </a:cxn>
                <a:cxn ang="0">
                  <a:pos x="36" y="21"/>
                </a:cxn>
                <a:cxn ang="0">
                  <a:pos x="36" y="0"/>
                </a:cxn>
                <a:cxn ang="0">
                  <a:pos x="23" y="0"/>
                </a:cxn>
                <a:cxn ang="0">
                  <a:pos x="23" y="21"/>
                </a:cxn>
                <a:cxn ang="0">
                  <a:pos x="2" y="21"/>
                </a:cxn>
                <a:cxn ang="0">
                  <a:pos x="2" y="32"/>
                </a:cxn>
                <a:cxn ang="0">
                  <a:pos x="21" y="32"/>
                </a:cxn>
                <a:cxn ang="0">
                  <a:pos x="21" y="32"/>
                </a:cxn>
                <a:cxn ang="0">
                  <a:pos x="19" y="45"/>
                </a:cxn>
                <a:cxn ang="0">
                  <a:pos x="15" y="57"/>
                </a:cxn>
                <a:cxn ang="0">
                  <a:pos x="8" y="70"/>
                </a:cxn>
                <a:cxn ang="0">
                  <a:pos x="0" y="83"/>
                </a:cxn>
                <a:cxn ang="0">
                  <a:pos x="2" y="93"/>
                </a:cxn>
                <a:cxn ang="0">
                  <a:pos x="2" y="93"/>
                </a:cxn>
                <a:cxn ang="0">
                  <a:pos x="15" y="78"/>
                </a:cxn>
                <a:cxn ang="0">
                  <a:pos x="23" y="61"/>
                </a:cxn>
                <a:cxn ang="0">
                  <a:pos x="23" y="61"/>
                </a:cxn>
                <a:cxn ang="0">
                  <a:pos x="23" y="61"/>
                </a:cxn>
                <a:cxn ang="0">
                  <a:pos x="23" y="83"/>
                </a:cxn>
                <a:cxn ang="0">
                  <a:pos x="23" y="121"/>
                </a:cxn>
                <a:cxn ang="0">
                  <a:pos x="36" y="121"/>
                </a:cxn>
                <a:cxn ang="0">
                  <a:pos x="36" y="78"/>
                </a:cxn>
                <a:cxn ang="0">
                  <a:pos x="36" y="78"/>
                </a:cxn>
                <a:cxn ang="0">
                  <a:pos x="34" y="57"/>
                </a:cxn>
                <a:cxn ang="0">
                  <a:pos x="34" y="57"/>
                </a:cxn>
                <a:cxn ang="0">
                  <a:pos x="34" y="57"/>
                </a:cxn>
                <a:cxn ang="0">
                  <a:pos x="40" y="72"/>
                </a:cxn>
                <a:cxn ang="0">
                  <a:pos x="46" y="85"/>
                </a:cxn>
                <a:cxn ang="0">
                  <a:pos x="51" y="70"/>
                </a:cxn>
                <a:cxn ang="0">
                  <a:pos x="51" y="70"/>
                </a:cxn>
                <a:cxn ang="0">
                  <a:pos x="40" y="51"/>
                </a:cxn>
                <a:cxn ang="0">
                  <a:pos x="38" y="43"/>
                </a:cxn>
                <a:cxn ang="0">
                  <a:pos x="36" y="32"/>
                </a:cxn>
                <a:cxn ang="0">
                  <a:pos x="36" y="32"/>
                </a:cxn>
              </a:cxnLst>
              <a:rect l="0" t="0" r="r" b="b"/>
              <a:pathLst>
                <a:path w="51" h="121">
                  <a:moveTo>
                    <a:pt x="36" y="32"/>
                  </a:moveTo>
                  <a:lnTo>
                    <a:pt x="51" y="32"/>
                  </a:lnTo>
                  <a:lnTo>
                    <a:pt x="51" y="21"/>
                  </a:lnTo>
                  <a:lnTo>
                    <a:pt x="36" y="21"/>
                  </a:lnTo>
                  <a:lnTo>
                    <a:pt x="36" y="0"/>
                  </a:lnTo>
                  <a:lnTo>
                    <a:pt x="23" y="0"/>
                  </a:lnTo>
                  <a:lnTo>
                    <a:pt x="23" y="21"/>
                  </a:lnTo>
                  <a:lnTo>
                    <a:pt x="2" y="21"/>
                  </a:lnTo>
                  <a:lnTo>
                    <a:pt x="2" y="32"/>
                  </a:lnTo>
                  <a:lnTo>
                    <a:pt x="21" y="32"/>
                  </a:lnTo>
                  <a:lnTo>
                    <a:pt x="21" y="32"/>
                  </a:lnTo>
                  <a:lnTo>
                    <a:pt x="19" y="45"/>
                  </a:lnTo>
                  <a:lnTo>
                    <a:pt x="15" y="57"/>
                  </a:lnTo>
                  <a:lnTo>
                    <a:pt x="8" y="70"/>
                  </a:lnTo>
                  <a:lnTo>
                    <a:pt x="0" y="83"/>
                  </a:lnTo>
                  <a:lnTo>
                    <a:pt x="2" y="93"/>
                  </a:lnTo>
                  <a:lnTo>
                    <a:pt x="2" y="93"/>
                  </a:lnTo>
                  <a:lnTo>
                    <a:pt x="15" y="78"/>
                  </a:lnTo>
                  <a:lnTo>
                    <a:pt x="23" y="61"/>
                  </a:lnTo>
                  <a:lnTo>
                    <a:pt x="23" y="61"/>
                  </a:lnTo>
                  <a:lnTo>
                    <a:pt x="23" y="61"/>
                  </a:lnTo>
                  <a:lnTo>
                    <a:pt x="23" y="83"/>
                  </a:lnTo>
                  <a:lnTo>
                    <a:pt x="23" y="121"/>
                  </a:lnTo>
                  <a:lnTo>
                    <a:pt x="36" y="121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34" y="57"/>
                  </a:lnTo>
                  <a:lnTo>
                    <a:pt x="34" y="57"/>
                  </a:lnTo>
                  <a:lnTo>
                    <a:pt x="34" y="57"/>
                  </a:lnTo>
                  <a:lnTo>
                    <a:pt x="40" y="72"/>
                  </a:lnTo>
                  <a:lnTo>
                    <a:pt x="46" y="85"/>
                  </a:lnTo>
                  <a:lnTo>
                    <a:pt x="51" y="70"/>
                  </a:lnTo>
                  <a:lnTo>
                    <a:pt x="51" y="70"/>
                  </a:lnTo>
                  <a:lnTo>
                    <a:pt x="40" y="51"/>
                  </a:lnTo>
                  <a:lnTo>
                    <a:pt x="38" y="43"/>
                  </a:lnTo>
                  <a:lnTo>
                    <a:pt x="36" y="32"/>
                  </a:lnTo>
                  <a:lnTo>
                    <a:pt x="36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0" name="Freeform 321"/>
            <p:cNvSpPr>
              <a:spLocks noChangeAspect="1"/>
            </p:cNvSpPr>
            <p:nvPr userDrawn="1"/>
          </p:nvSpPr>
          <p:spPr bwMode="auto">
            <a:xfrm>
              <a:off x="2741" y="2392"/>
              <a:ext cx="21" cy="31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0"/>
                </a:cxn>
                <a:cxn ang="0">
                  <a:pos x="15" y="15"/>
                </a:cxn>
                <a:cxn ang="0">
                  <a:pos x="19" y="31"/>
                </a:cxn>
                <a:cxn ang="0">
                  <a:pos x="7" y="31"/>
                </a:cxn>
                <a:cxn ang="0">
                  <a:pos x="7" y="31"/>
                </a:cxn>
                <a:cxn ang="0">
                  <a:pos x="4" y="15"/>
                </a:cxn>
                <a:cxn ang="0">
                  <a:pos x="0" y="0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19" h="31">
                  <a:moveTo>
                    <a:pt x="11" y="0"/>
                  </a:moveTo>
                  <a:lnTo>
                    <a:pt x="11" y="0"/>
                  </a:lnTo>
                  <a:lnTo>
                    <a:pt x="15" y="15"/>
                  </a:lnTo>
                  <a:lnTo>
                    <a:pt x="19" y="31"/>
                  </a:lnTo>
                  <a:lnTo>
                    <a:pt x="7" y="31"/>
                  </a:lnTo>
                  <a:lnTo>
                    <a:pt x="7" y="31"/>
                  </a:lnTo>
                  <a:lnTo>
                    <a:pt x="4" y="15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1" name="Freeform 322"/>
            <p:cNvSpPr>
              <a:spLocks noChangeAspect="1"/>
            </p:cNvSpPr>
            <p:nvPr userDrawn="1"/>
          </p:nvSpPr>
          <p:spPr bwMode="auto">
            <a:xfrm>
              <a:off x="2929" y="2341"/>
              <a:ext cx="108" cy="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36" y="13"/>
                </a:cxn>
                <a:cxn ang="0">
                  <a:pos x="25" y="23"/>
                </a:cxn>
                <a:cxn ang="0">
                  <a:pos x="15" y="32"/>
                </a:cxn>
                <a:cxn ang="0">
                  <a:pos x="0" y="42"/>
                </a:cxn>
                <a:cxn ang="0">
                  <a:pos x="0" y="51"/>
                </a:cxn>
                <a:cxn ang="0">
                  <a:pos x="0" y="51"/>
                </a:cxn>
                <a:cxn ang="0">
                  <a:pos x="17" y="42"/>
                </a:cxn>
                <a:cxn ang="0">
                  <a:pos x="32" y="34"/>
                </a:cxn>
                <a:cxn ang="0">
                  <a:pos x="44" y="21"/>
                </a:cxn>
                <a:cxn ang="0">
                  <a:pos x="57" y="9"/>
                </a:cxn>
                <a:cxn ang="0">
                  <a:pos x="57" y="9"/>
                </a:cxn>
                <a:cxn ang="0">
                  <a:pos x="68" y="21"/>
                </a:cxn>
                <a:cxn ang="0">
                  <a:pos x="80" y="32"/>
                </a:cxn>
                <a:cxn ang="0">
                  <a:pos x="93" y="42"/>
                </a:cxn>
                <a:cxn ang="0">
                  <a:pos x="106" y="51"/>
                </a:cxn>
                <a:cxn ang="0">
                  <a:pos x="108" y="36"/>
                </a:cxn>
                <a:cxn ang="0">
                  <a:pos x="108" y="36"/>
                </a:cxn>
                <a:cxn ang="0">
                  <a:pos x="95" y="30"/>
                </a:cxn>
                <a:cxn ang="0">
                  <a:pos x="85" y="21"/>
                </a:cxn>
                <a:cxn ang="0">
                  <a:pos x="72" y="13"/>
                </a:cxn>
                <a:cxn ang="0">
                  <a:pos x="61" y="0"/>
                </a:cxn>
                <a:cxn ang="0">
                  <a:pos x="61" y="0"/>
                </a:cxn>
              </a:cxnLst>
              <a:rect l="0" t="0" r="r" b="b"/>
              <a:pathLst>
                <a:path w="108" h="51">
                  <a:moveTo>
                    <a:pt x="61" y="0"/>
                  </a:moveTo>
                  <a:lnTo>
                    <a:pt x="46" y="0"/>
                  </a:lnTo>
                  <a:lnTo>
                    <a:pt x="46" y="0"/>
                  </a:lnTo>
                  <a:lnTo>
                    <a:pt x="36" y="13"/>
                  </a:lnTo>
                  <a:lnTo>
                    <a:pt x="25" y="23"/>
                  </a:lnTo>
                  <a:lnTo>
                    <a:pt x="15" y="32"/>
                  </a:lnTo>
                  <a:lnTo>
                    <a:pt x="0" y="42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17" y="42"/>
                  </a:lnTo>
                  <a:lnTo>
                    <a:pt x="32" y="34"/>
                  </a:lnTo>
                  <a:lnTo>
                    <a:pt x="44" y="21"/>
                  </a:lnTo>
                  <a:lnTo>
                    <a:pt x="57" y="9"/>
                  </a:lnTo>
                  <a:lnTo>
                    <a:pt x="57" y="9"/>
                  </a:lnTo>
                  <a:lnTo>
                    <a:pt x="68" y="21"/>
                  </a:lnTo>
                  <a:lnTo>
                    <a:pt x="80" y="32"/>
                  </a:lnTo>
                  <a:lnTo>
                    <a:pt x="93" y="42"/>
                  </a:lnTo>
                  <a:lnTo>
                    <a:pt x="106" y="51"/>
                  </a:lnTo>
                  <a:lnTo>
                    <a:pt x="108" y="36"/>
                  </a:lnTo>
                  <a:lnTo>
                    <a:pt x="108" y="36"/>
                  </a:lnTo>
                  <a:lnTo>
                    <a:pt x="95" y="30"/>
                  </a:lnTo>
                  <a:lnTo>
                    <a:pt x="85" y="21"/>
                  </a:lnTo>
                  <a:lnTo>
                    <a:pt x="72" y="13"/>
                  </a:lnTo>
                  <a:lnTo>
                    <a:pt x="61" y="0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2" name="Freeform 323"/>
            <p:cNvSpPr>
              <a:spLocks noChangeAspect="1"/>
            </p:cNvSpPr>
            <p:nvPr userDrawn="1"/>
          </p:nvSpPr>
          <p:spPr bwMode="auto">
            <a:xfrm>
              <a:off x="2953" y="2381"/>
              <a:ext cx="63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" y="0"/>
                </a:cxn>
                <a:cxn ang="0">
                  <a:pos x="64" y="11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64" h="11">
                  <a:moveTo>
                    <a:pt x="0" y="0"/>
                  </a:moveTo>
                  <a:lnTo>
                    <a:pt x="64" y="0"/>
                  </a:lnTo>
                  <a:lnTo>
                    <a:pt x="64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3" name="Freeform 324"/>
            <p:cNvSpPr>
              <a:spLocks noChangeAspect="1" noEditPoints="1"/>
            </p:cNvSpPr>
            <p:nvPr userDrawn="1"/>
          </p:nvSpPr>
          <p:spPr bwMode="auto">
            <a:xfrm>
              <a:off x="2944" y="2407"/>
              <a:ext cx="82" cy="5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4"/>
                </a:cxn>
                <a:cxn ang="0">
                  <a:pos x="48" y="54"/>
                </a:cxn>
                <a:cxn ang="0">
                  <a:pos x="48" y="54"/>
                </a:cxn>
                <a:cxn ang="0">
                  <a:pos x="63" y="54"/>
                </a:cxn>
                <a:cxn ang="0">
                  <a:pos x="74" y="50"/>
                </a:cxn>
                <a:cxn ang="0">
                  <a:pos x="78" y="48"/>
                </a:cxn>
                <a:cxn ang="0">
                  <a:pos x="80" y="44"/>
                </a:cxn>
                <a:cxn ang="0">
                  <a:pos x="82" y="31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7" y="8"/>
                </a:cxn>
                <a:cxn ang="0">
                  <a:pos x="67" y="31"/>
                </a:cxn>
                <a:cxn ang="0">
                  <a:pos x="67" y="31"/>
                </a:cxn>
                <a:cxn ang="0">
                  <a:pos x="65" y="40"/>
                </a:cxn>
                <a:cxn ang="0">
                  <a:pos x="63" y="42"/>
                </a:cxn>
                <a:cxn ang="0">
                  <a:pos x="61" y="44"/>
                </a:cxn>
                <a:cxn ang="0">
                  <a:pos x="53" y="44"/>
                </a:cxn>
                <a:cxn ang="0">
                  <a:pos x="40" y="44"/>
                </a:cxn>
                <a:cxn ang="0">
                  <a:pos x="12" y="44"/>
                </a:cxn>
                <a:cxn ang="0">
                  <a:pos x="12" y="8"/>
                </a:cxn>
                <a:cxn ang="0">
                  <a:pos x="67" y="8"/>
                </a:cxn>
                <a:cxn ang="0">
                  <a:pos x="67" y="8"/>
                </a:cxn>
              </a:cxnLst>
              <a:rect l="0" t="0" r="r" b="b"/>
              <a:pathLst>
                <a:path w="82" h="54">
                  <a:moveTo>
                    <a:pt x="0" y="0"/>
                  </a:moveTo>
                  <a:lnTo>
                    <a:pt x="0" y="54"/>
                  </a:lnTo>
                  <a:lnTo>
                    <a:pt x="48" y="54"/>
                  </a:lnTo>
                  <a:lnTo>
                    <a:pt x="48" y="54"/>
                  </a:lnTo>
                  <a:lnTo>
                    <a:pt x="63" y="54"/>
                  </a:lnTo>
                  <a:lnTo>
                    <a:pt x="74" y="50"/>
                  </a:lnTo>
                  <a:lnTo>
                    <a:pt x="78" y="48"/>
                  </a:lnTo>
                  <a:lnTo>
                    <a:pt x="80" y="44"/>
                  </a:lnTo>
                  <a:lnTo>
                    <a:pt x="82" y="31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67" y="8"/>
                  </a:moveTo>
                  <a:lnTo>
                    <a:pt x="67" y="31"/>
                  </a:lnTo>
                  <a:lnTo>
                    <a:pt x="67" y="31"/>
                  </a:lnTo>
                  <a:lnTo>
                    <a:pt x="65" y="40"/>
                  </a:lnTo>
                  <a:lnTo>
                    <a:pt x="63" y="42"/>
                  </a:lnTo>
                  <a:lnTo>
                    <a:pt x="61" y="44"/>
                  </a:lnTo>
                  <a:lnTo>
                    <a:pt x="53" y="44"/>
                  </a:lnTo>
                  <a:lnTo>
                    <a:pt x="40" y="44"/>
                  </a:lnTo>
                  <a:lnTo>
                    <a:pt x="12" y="44"/>
                  </a:lnTo>
                  <a:lnTo>
                    <a:pt x="12" y="8"/>
                  </a:lnTo>
                  <a:lnTo>
                    <a:pt x="67" y="8"/>
                  </a:lnTo>
                  <a:lnTo>
                    <a:pt x="67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4" name="Freeform 325"/>
            <p:cNvSpPr>
              <a:spLocks noChangeAspect="1"/>
            </p:cNvSpPr>
            <p:nvPr userDrawn="1"/>
          </p:nvSpPr>
          <p:spPr bwMode="auto">
            <a:xfrm>
              <a:off x="2736" y="2343"/>
              <a:ext cx="57" cy="121"/>
            </a:xfrm>
            <a:custGeom>
              <a:avLst/>
              <a:gdLst/>
              <a:ahLst/>
              <a:cxnLst>
                <a:cxn ang="0">
                  <a:pos x="44" y="104"/>
                </a:cxn>
                <a:cxn ang="0">
                  <a:pos x="44" y="104"/>
                </a:cxn>
                <a:cxn ang="0">
                  <a:pos x="44" y="112"/>
                </a:cxn>
                <a:cxn ang="0">
                  <a:pos x="40" y="116"/>
                </a:cxn>
                <a:cxn ang="0">
                  <a:pos x="36" y="118"/>
                </a:cxn>
                <a:cxn ang="0">
                  <a:pos x="30" y="121"/>
                </a:cxn>
                <a:cxn ang="0">
                  <a:pos x="17" y="121"/>
                </a:cxn>
                <a:cxn ang="0">
                  <a:pos x="17" y="110"/>
                </a:cxn>
                <a:cxn ang="0">
                  <a:pos x="25" y="110"/>
                </a:cxn>
                <a:cxn ang="0">
                  <a:pos x="25" y="110"/>
                </a:cxn>
                <a:cxn ang="0">
                  <a:pos x="30" y="108"/>
                </a:cxn>
                <a:cxn ang="0">
                  <a:pos x="32" y="104"/>
                </a:cxn>
                <a:cxn ang="0">
                  <a:pos x="32" y="32"/>
                </a:cxn>
                <a:cxn ang="0">
                  <a:pos x="0" y="32"/>
                </a:cxn>
                <a:cxn ang="0">
                  <a:pos x="0" y="21"/>
                </a:cxn>
                <a:cxn ang="0">
                  <a:pos x="32" y="21"/>
                </a:cxn>
                <a:cxn ang="0">
                  <a:pos x="32" y="0"/>
                </a:cxn>
                <a:cxn ang="0">
                  <a:pos x="44" y="0"/>
                </a:cxn>
                <a:cxn ang="0">
                  <a:pos x="44" y="21"/>
                </a:cxn>
                <a:cxn ang="0">
                  <a:pos x="55" y="21"/>
                </a:cxn>
                <a:cxn ang="0">
                  <a:pos x="55" y="32"/>
                </a:cxn>
                <a:cxn ang="0">
                  <a:pos x="44" y="32"/>
                </a:cxn>
                <a:cxn ang="0">
                  <a:pos x="44" y="104"/>
                </a:cxn>
                <a:cxn ang="0">
                  <a:pos x="44" y="104"/>
                </a:cxn>
              </a:cxnLst>
              <a:rect l="0" t="0" r="r" b="b"/>
              <a:pathLst>
                <a:path w="55" h="121">
                  <a:moveTo>
                    <a:pt x="44" y="104"/>
                  </a:moveTo>
                  <a:lnTo>
                    <a:pt x="44" y="104"/>
                  </a:lnTo>
                  <a:lnTo>
                    <a:pt x="44" y="112"/>
                  </a:lnTo>
                  <a:lnTo>
                    <a:pt x="40" y="116"/>
                  </a:lnTo>
                  <a:lnTo>
                    <a:pt x="36" y="118"/>
                  </a:lnTo>
                  <a:lnTo>
                    <a:pt x="30" y="121"/>
                  </a:lnTo>
                  <a:lnTo>
                    <a:pt x="17" y="121"/>
                  </a:lnTo>
                  <a:lnTo>
                    <a:pt x="17" y="110"/>
                  </a:lnTo>
                  <a:lnTo>
                    <a:pt x="25" y="110"/>
                  </a:lnTo>
                  <a:lnTo>
                    <a:pt x="25" y="110"/>
                  </a:lnTo>
                  <a:lnTo>
                    <a:pt x="30" y="108"/>
                  </a:lnTo>
                  <a:lnTo>
                    <a:pt x="32" y="104"/>
                  </a:lnTo>
                  <a:lnTo>
                    <a:pt x="32" y="32"/>
                  </a:lnTo>
                  <a:lnTo>
                    <a:pt x="0" y="32"/>
                  </a:lnTo>
                  <a:lnTo>
                    <a:pt x="0" y="21"/>
                  </a:lnTo>
                  <a:lnTo>
                    <a:pt x="32" y="21"/>
                  </a:lnTo>
                  <a:lnTo>
                    <a:pt x="32" y="0"/>
                  </a:lnTo>
                  <a:lnTo>
                    <a:pt x="44" y="0"/>
                  </a:lnTo>
                  <a:lnTo>
                    <a:pt x="44" y="21"/>
                  </a:lnTo>
                  <a:lnTo>
                    <a:pt x="55" y="21"/>
                  </a:lnTo>
                  <a:lnTo>
                    <a:pt x="55" y="32"/>
                  </a:lnTo>
                  <a:lnTo>
                    <a:pt x="44" y="32"/>
                  </a:lnTo>
                  <a:lnTo>
                    <a:pt x="44" y="104"/>
                  </a:lnTo>
                  <a:lnTo>
                    <a:pt x="44" y="10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5" name="Freeform 326"/>
            <p:cNvSpPr>
              <a:spLocks noChangeAspect="1" noEditPoints="1"/>
            </p:cNvSpPr>
            <p:nvPr userDrawn="1"/>
          </p:nvSpPr>
          <p:spPr bwMode="auto">
            <a:xfrm>
              <a:off x="3098" y="2350"/>
              <a:ext cx="62" cy="114"/>
            </a:xfrm>
            <a:custGeom>
              <a:avLst/>
              <a:gdLst/>
              <a:ahLst/>
              <a:cxnLst>
                <a:cxn ang="0">
                  <a:pos x="24" y="54"/>
                </a:cxn>
                <a:cxn ang="0">
                  <a:pos x="24" y="50"/>
                </a:cxn>
                <a:cxn ang="0">
                  <a:pos x="38" y="50"/>
                </a:cxn>
                <a:cxn ang="0">
                  <a:pos x="38" y="114"/>
                </a:cxn>
                <a:cxn ang="0">
                  <a:pos x="51" y="114"/>
                </a:cxn>
                <a:cxn ang="0">
                  <a:pos x="51" y="50"/>
                </a:cxn>
                <a:cxn ang="0">
                  <a:pos x="62" y="50"/>
                </a:cxn>
                <a:cxn ang="0">
                  <a:pos x="62" y="40"/>
                </a:cxn>
                <a:cxn ang="0">
                  <a:pos x="51" y="40"/>
                </a:cxn>
                <a:cxn ang="0">
                  <a:pos x="51" y="10"/>
                </a:cxn>
                <a:cxn ang="0">
                  <a:pos x="62" y="10"/>
                </a:cxn>
                <a:cxn ang="0">
                  <a:pos x="62" y="0"/>
                </a:cxn>
                <a:cxn ang="0">
                  <a:pos x="5" y="0"/>
                </a:cxn>
                <a:cxn ang="0">
                  <a:pos x="5" y="10"/>
                </a:cxn>
                <a:cxn ang="0">
                  <a:pos x="13" y="10"/>
                </a:cxn>
                <a:cxn ang="0">
                  <a:pos x="13" y="40"/>
                </a:cxn>
                <a:cxn ang="0">
                  <a:pos x="2" y="40"/>
                </a:cxn>
                <a:cxn ang="0">
                  <a:pos x="2" y="50"/>
                </a:cxn>
                <a:cxn ang="0">
                  <a:pos x="13" y="50"/>
                </a:cxn>
                <a:cxn ang="0">
                  <a:pos x="13" y="52"/>
                </a:cxn>
                <a:cxn ang="0">
                  <a:pos x="13" y="52"/>
                </a:cxn>
                <a:cxn ang="0">
                  <a:pos x="11" y="69"/>
                </a:cxn>
                <a:cxn ang="0">
                  <a:pos x="9" y="84"/>
                </a:cxn>
                <a:cxn ang="0">
                  <a:pos x="5" y="97"/>
                </a:cxn>
                <a:cxn ang="0">
                  <a:pos x="0" y="107"/>
                </a:cxn>
                <a:cxn ang="0">
                  <a:pos x="5" y="114"/>
                </a:cxn>
                <a:cxn ang="0">
                  <a:pos x="5" y="114"/>
                </a:cxn>
                <a:cxn ang="0">
                  <a:pos x="13" y="103"/>
                </a:cxn>
                <a:cxn ang="0">
                  <a:pos x="19" y="90"/>
                </a:cxn>
                <a:cxn ang="0">
                  <a:pos x="24" y="73"/>
                </a:cxn>
                <a:cxn ang="0">
                  <a:pos x="24" y="54"/>
                </a:cxn>
                <a:cxn ang="0">
                  <a:pos x="24" y="54"/>
                </a:cxn>
                <a:cxn ang="0">
                  <a:pos x="38" y="40"/>
                </a:cxn>
                <a:cxn ang="0">
                  <a:pos x="24" y="40"/>
                </a:cxn>
                <a:cxn ang="0">
                  <a:pos x="24" y="8"/>
                </a:cxn>
                <a:cxn ang="0">
                  <a:pos x="38" y="8"/>
                </a:cxn>
                <a:cxn ang="0">
                  <a:pos x="38" y="40"/>
                </a:cxn>
                <a:cxn ang="0">
                  <a:pos x="38" y="40"/>
                </a:cxn>
              </a:cxnLst>
              <a:rect l="0" t="0" r="r" b="b"/>
              <a:pathLst>
                <a:path w="62" h="114">
                  <a:moveTo>
                    <a:pt x="24" y="54"/>
                  </a:moveTo>
                  <a:lnTo>
                    <a:pt x="24" y="50"/>
                  </a:lnTo>
                  <a:lnTo>
                    <a:pt x="38" y="50"/>
                  </a:lnTo>
                  <a:lnTo>
                    <a:pt x="38" y="114"/>
                  </a:lnTo>
                  <a:lnTo>
                    <a:pt x="51" y="114"/>
                  </a:lnTo>
                  <a:lnTo>
                    <a:pt x="51" y="50"/>
                  </a:lnTo>
                  <a:lnTo>
                    <a:pt x="62" y="50"/>
                  </a:lnTo>
                  <a:lnTo>
                    <a:pt x="62" y="40"/>
                  </a:lnTo>
                  <a:lnTo>
                    <a:pt x="51" y="40"/>
                  </a:lnTo>
                  <a:lnTo>
                    <a:pt x="51" y="10"/>
                  </a:lnTo>
                  <a:lnTo>
                    <a:pt x="62" y="10"/>
                  </a:lnTo>
                  <a:lnTo>
                    <a:pt x="62" y="0"/>
                  </a:lnTo>
                  <a:lnTo>
                    <a:pt x="5" y="0"/>
                  </a:lnTo>
                  <a:lnTo>
                    <a:pt x="5" y="10"/>
                  </a:lnTo>
                  <a:lnTo>
                    <a:pt x="13" y="10"/>
                  </a:lnTo>
                  <a:lnTo>
                    <a:pt x="13" y="40"/>
                  </a:lnTo>
                  <a:lnTo>
                    <a:pt x="2" y="40"/>
                  </a:lnTo>
                  <a:lnTo>
                    <a:pt x="2" y="50"/>
                  </a:lnTo>
                  <a:lnTo>
                    <a:pt x="13" y="50"/>
                  </a:lnTo>
                  <a:lnTo>
                    <a:pt x="13" y="52"/>
                  </a:lnTo>
                  <a:lnTo>
                    <a:pt x="13" y="52"/>
                  </a:lnTo>
                  <a:lnTo>
                    <a:pt x="11" y="69"/>
                  </a:lnTo>
                  <a:lnTo>
                    <a:pt x="9" y="84"/>
                  </a:lnTo>
                  <a:lnTo>
                    <a:pt x="5" y="97"/>
                  </a:lnTo>
                  <a:lnTo>
                    <a:pt x="0" y="107"/>
                  </a:lnTo>
                  <a:lnTo>
                    <a:pt x="5" y="114"/>
                  </a:lnTo>
                  <a:lnTo>
                    <a:pt x="5" y="114"/>
                  </a:lnTo>
                  <a:lnTo>
                    <a:pt x="13" y="103"/>
                  </a:lnTo>
                  <a:lnTo>
                    <a:pt x="19" y="90"/>
                  </a:lnTo>
                  <a:lnTo>
                    <a:pt x="24" y="73"/>
                  </a:lnTo>
                  <a:lnTo>
                    <a:pt x="24" y="54"/>
                  </a:lnTo>
                  <a:lnTo>
                    <a:pt x="24" y="54"/>
                  </a:lnTo>
                  <a:close/>
                  <a:moveTo>
                    <a:pt x="38" y="40"/>
                  </a:moveTo>
                  <a:lnTo>
                    <a:pt x="24" y="40"/>
                  </a:lnTo>
                  <a:lnTo>
                    <a:pt x="24" y="8"/>
                  </a:lnTo>
                  <a:lnTo>
                    <a:pt x="38" y="8"/>
                  </a:lnTo>
                  <a:lnTo>
                    <a:pt x="38" y="40"/>
                  </a:lnTo>
                  <a:lnTo>
                    <a:pt x="38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6" name="Freeform 327"/>
            <p:cNvSpPr>
              <a:spLocks noChangeAspect="1" noEditPoints="1"/>
            </p:cNvSpPr>
            <p:nvPr userDrawn="1"/>
          </p:nvSpPr>
          <p:spPr bwMode="auto">
            <a:xfrm>
              <a:off x="3050" y="2350"/>
              <a:ext cx="46" cy="109"/>
            </a:xfrm>
            <a:custGeom>
              <a:avLst/>
              <a:gdLst/>
              <a:ahLst/>
              <a:cxnLst>
                <a:cxn ang="0">
                  <a:pos x="4" y="10"/>
                </a:cxn>
                <a:cxn ang="0">
                  <a:pos x="14" y="10"/>
                </a:cxn>
                <a:cxn ang="0">
                  <a:pos x="14" y="10"/>
                </a:cxn>
                <a:cxn ang="0">
                  <a:pos x="14" y="23"/>
                </a:cxn>
                <a:cxn ang="0">
                  <a:pos x="10" y="36"/>
                </a:cxn>
                <a:cxn ang="0">
                  <a:pos x="6" y="48"/>
                </a:cxn>
                <a:cxn ang="0">
                  <a:pos x="0" y="59"/>
                </a:cxn>
                <a:cxn ang="0">
                  <a:pos x="4" y="69"/>
                </a:cxn>
                <a:cxn ang="0">
                  <a:pos x="4" y="69"/>
                </a:cxn>
                <a:cxn ang="0">
                  <a:pos x="10" y="59"/>
                </a:cxn>
                <a:cxn ang="0">
                  <a:pos x="10" y="57"/>
                </a:cxn>
                <a:cxn ang="0">
                  <a:pos x="10" y="109"/>
                </a:cxn>
                <a:cxn ang="0">
                  <a:pos x="29" y="109"/>
                </a:cxn>
                <a:cxn ang="0">
                  <a:pos x="29" y="109"/>
                </a:cxn>
                <a:cxn ang="0">
                  <a:pos x="36" y="109"/>
                </a:cxn>
                <a:cxn ang="0">
                  <a:pos x="42" y="105"/>
                </a:cxn>
                <a:cxn ang="0">
                  <a:pos x="44" y="99"/>
                </a:cxn>
                <a:cxn ang="0">
                  <a:pos x="44" y="90"/>
                </a:cxn>
                <a:cxn ang="0">
                  <a:pos x="44" y="40"/>
                </a:cxn>
                <a:cxn ang="0">
                  <a:pos x="21" y="40"/>
                </a:cxn>
                <a:cxn ang="0">
                  <a:pos x="21" y="40"/>
                </a:cxn>
                <a:cxn ang="0">
                  <a:pos x="25" y="25"/>
                </a:cxn>
                <a:cxn ang="0">
                  <a:pos x="29" y="10"/>
                </a:cxn>
                <a:cxn ang="0">
                  <a:pos x="46" y="10"/>
                </a:cxn>
                <a:cxn ang="0">
                  <a:pos x="46" y="0"/>
                </a:cxn>
                <a:cxn ang="0">
                  <a:pos x="4" y="0"/>
                </a:cxn>
                <a:cxn ang="0">
                  <a:pos x="4" y="10"/>
                </a:cxn>
                <a:cxn ang="0">
                  <a:pos x="4" y="10"/>
                </a:cxn>
                <a:cxn ang="0">
                  <a:pos x="21" y="48"/>
                </a:cxn>
                <a:cxn ang="0">
                  <a:pos x="33" y="48"/>
                </a:cxn>
                <a:cxn ang="0">
                  <a:pos x="33" y="88"/>
                </a:cxn>
                <a:cxn ang="0">
                  <a:pos x="33" y="88"/>
                </a:cxn>
                <a:cxn ang="0">
                  <a:pos x="33" y="99"/>
                </a:cxn>
                <a:cxn ang="0">
                  <a:pos x="29" y="101"/>
                </a:cxn>
                <a:cxn ang="0">
                  <a:pos x="27" y="101"/>
                </a:cxn>
                <a:cxn ang="0">
                  <a:pos x="21" y="101"/>
                </a:cxn>
                <a:cxn ang="0">
                  <a:pos x="21" y="48"/>
                </a:cxn>
                <a:cxn ang="0">
                  <a:pos x="21" y="48"/>
                </a:cxn>
              </a:cxnLst>
              <a:rect l="0" t="0" r="r" b="b"/>
              <a:pathLst>
                <a:path w="46" h="109">
                  <a:moveTo>
                    <a:pt x="4" y="10"/>
                  </a:moveTo>
                  <a:lnTo>
                    <a:pt x="14" y="10"/>
                  </a:lnTo>
                  <a:lnTo>
                    <a:pt x="14" y="10"/>
                  </a:lnTo>
                  <a:lnTo>
                    <a:pt x="14" y="23"/>
                  </a:lnTo>
                  <a:lnTo>
                    <a:pt x="10" y="36"/>
                  </a:lnTo>
                  <a:lnTo>
                    <a:pt x="6" y="48"/>
                  </a:lnTo>
                  <a:lnTo>
                    <a:pt x="0" y="59"/>
                  </a:lnTo>
                  <a:lnTo>
                    <a:pt x="4" y="69"/>
                  </a:lnTo>
                  <a:lnTo>
                    <a:pt x="4" y="69"/>
                  </a:lnTo>
                  <a:lnTo>
                    <a:pt x="10" y="59"/>
                  </a:lnTo>
                  <a:lnTo>
                    <a:pt x="10" y="57"/>
                  </a:lnTo>
                  <a:lnTo>
                    <a:pt x="10" y="109"/>
                  </a:lnTo>
                  <a:lnTo>
                    <a:pt x="29" y="109"/>
                  </a:lnTo>
                  <a:lnTo>
                    <a:pt x="29" y="109"/>
                  </a:lnTo>
                  <a:lnTo>
                    <a:pt x="36" y="109"/>
                  </a:lnTo>
                  <a:lnTo>
                    <a:pt x="42" y="105"/>
                  </a:lnTo>
                  <a:lnTo>
                    <a:pt x="44" y="99"/>
                  </a:lnTo>
                  <a:lnTo>
                    <a:pt x="44" y="90"/>
                  </a:lnTo>
                  <a:lnTo>
                    <a:pt x="44" y="40"/>
                  </a:lnTo>
                  <a:lnTo>
                    <a:pt x="21" y="40"/>
                  </a:lnTo>
                  <a:lnTo>
                    <a:pt x="21" y="40"/>
                  </a:lnTo>
                  <a:lnTo>
                    <a:pt x="25" y="25"/>
                  </a:lnTo>
                  <a:lnTo>
                    <a:pt x="29" y="10"/>
                  </a:lnTo>
                  <a:lnTo>
                    <a:pt x="46" y="10"/>
                  </a:lnTo>
                  <a:lnTo>
                    <a:pt x="46" y="0"/>
                  </a:lnTo>
                  <a:lnTo>
                    <a:pt x="4" y="0"/>
                  </a:lnTo>
                  <a:lnTo>
                    <a:pt x="4" y="10"/>
                  </a:lnTo>
                  <a:lnTo>
                    <a:pt x="4" y="10"/>
                  </a:lnTo>
                  <a:close/>
                  <a:moveTo>
                    <a:pt x="21" y="48"/>
                  </a:moveTo>
                  <a:lnTo>
                    <a:pt x="33" y="48"/>
                  </a:lnTo>
                  <a:lnTo>
                    <a:pt x="33" y="88"/>
                  </a:lnTo>
                  <a:lnTo>
                    <a:pt x="33" y="88"/>
                  </a:lnTo>
                  <a:lnTo>
                    <a:pt x="33" y="99"/>
                  </a:lnTo>
                  <a:lnTo>
                    <a:pt x="29" y="101"/>
                  </a:lnTo>
                  <a:lnTo>
                    <a:pt x="27" y="101"/>
                  </a:lnTo>
                  <a:lnTo>
                    <a:pt x="21" y="101"/>
                  </a:lnTo>
                  <a:lnTo>
                    <a:pt x="21" y="48"/>
                  </a:lnTo>
                  <a:lnTo>
                    <a:pt x="21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7" name="Freeform 328"/>
            <p:cNvSpPr>
              <a:spLocks noChangeAspect="1"/>
            </p:cNvSpPr>
            <p:nvPr userDrawn="1"/>
          </p:nvSpPr>
          <p:spPr bwMode="auto">
            <a:xfrm>
              <a:off x="2624" y="2348"/>
              <a:ext cx="46" cy="116"/>
            </a:xfrm>
            <a:custGeom>
              <a:avLst/>
              <a:gdLst/>
              <a:ahLst/>
              <a:cxnLst>
                <a:cxn ang="0">
                  <a:pos x="29" y="40"/>
                </a:cxn>
                <a:cxn ang="0">
                  <a:pos x="29" y="40"/>
                </a:cxn>
                <a:cxn ang="0">
                  <a:pos x="25" y="33"/>
                </a:cxn>
                <a:cxn ang="0">
                  <a:pos x="25" y="33"/>
                </a:cxn>
                <a:cxn ang="0">
                  <a:pos x="34" y="27"/>
                </a:cxn>
                <a:cxn ang="0">
                  <a:pos x="40" y="19"/>
                </a:cxn>
                <a:cxn ang="0">
                  <a:pos x="42" y="10"/>
                </a:cxn>
                <a:cxn ang="0">
                  <a:pos x="44" y="0"/>
                </a:cxn>
                <a:cxn ang="0">
                  <a:pos x="2" y="0"/>
                </a:cxn>
                <a:cxn ang="0">
                  <a:pos x="2" y="8"/>
                </a:cxn>
                <a:cxn ang="0">
                  <a:pos x="29" y="8"/>
                </a:cxn>
                <a:cxn ang="0">
                  <a:pos x="29" y="8"/>
                </a:cxn>
                <a:cxn ang="0">
                  <a:pos x="27" y="19"/>
                </a:cxn>
                <a:cxn ang="0">
                  <a:pos x="23" y="27"/>
                </a:cxn>
                <a:cxn ang="0">
                  <a:pos x="23" y="27"/>
                </a:cxn>
                <a:cxn ang="0">
                  <a:pos x="17" y="16"/>
                </a:cxn>
                <a:cxn ang="0">
                  <a:pos x="6" y="16"/>
                </a:cxn>
                <a:cxn ang="0">
                  <a:pos x="6" y="16"/>
                </a:cxn>
                <a:cxn ang="0">
                  <a:pos x="12" y="29"/>
                </a:cxn>
                <a:cxn ang="0">
                  <a:pos x="17" y="40"/>
                </a:cxn>
                <a:cxn ang="0">
                  <a:pos x="0" y="40"/>
                </a:cxn>
                <a:cxn ang="0">
                  <a:pos x="0" y="50"/>
                </a:cxn>
                <a:cxn ang="0">
                  <a:pos x="15" y="50"/>
                </a:cxn>
                <a:cxn ang="0">
                  <a:pos x="15" y="99"/>
                </a:cxn>
                <a:cxn ang="0">
                  <a:pos x="15" y="99"/>
                </a:cxn>
                <a:cxn ang="0">
                  <a:pos x="12" y="103"/>
                </a:cxn>
                <a:cxn ang="0">
                  <a:pos x="8" y="105"/>
                </a:cxn>
                <a:cxn ang="0">
                  <a:pos x="0" y="105"/>
                </a:cxn>
                <a:cxn ang="0">
                  <a:pos x="2" y="116"/>
                </a:cxn>
                <a:cxn ang="0">
                  <a:pos x="12" y="116"/>
                </a:cxn>
                <a:cxn ang="0">
                  <a:pos x="12" y="116"/>
                </a:cxn>
                <a:cxn ang="0">
                  <a:pos x="19" y="116"/>
                </a:cxn>
                <a:cxn ang="0">
                  <a:pos x="23" y="111"/>
                </a:cxn>
                <a:cxn ang="0">
                  <a:pos x="25" y="107"/>
                </a:cxn>
                <a:cxn ang="0">
                  <a:pos x="27" y="99"/>
                </a:cxn>
                <a:cxn ang="0">
                  <a:pos x="27" y="50"/>
                </a:cxn>
                <a:cxn ang="0">
                  <a:pos x="34" y="50"/>
                </a:cxn>
                <a:cxn ang="0">
                  <a:pos x="34" y="50"/>
                </a:cxn>
                <a:cxn ang="0">
                  <a:pos x="34" y="61"/>
                </a:cxn>
                <a:cxn ang="0">
                  <a:pos x="29" y="73"/>
                </a:cxn>
                <a:cxn ang="0">
                  <a:pos x="36" y="80"/>
                </a:cxn>
                <a:cxn ang="0">
                  <a:pos x="36" y="80"/>
                </a:cxn>
                <a:cxn ang="0">
                  <a:pos x="40" y="71"/>
                </a:cxn>
                <a:cxn ang="0">
                  <a:pos x="44" y="63"/>
                </a:cxn>
                <a:cxn ang="0">
                  <a:pos x="46" y="52"/>
                </a:cxn>
                <a:cxn ang="0">
                  <a:pos x="46" y="40"/>
                </a:cxn>
                <a:cxn ang="0">
                  <a:pos x="29" y="40"/>
                </a:cxn>
                <a:cxn ang="0">
                  <a:pos x="29" y="40"/>
                </a:cxn>
              </a:cxnLst>
              <a:rect l="0" t="0" r="r" b="b"/>
              <a:pathLst>
                <a:path w="46" h="116">
                  <a:moveTo>
                    <a:pt x="29" y="40"/>
                  </a:moveTo>
                  <a:lnTo>
                    <a:pt x="29" y="40"/>
                  </a:lnTo>
                  <a:lnTo>
                    <a:pt x="25" y="33"/>
                  </a:lnTo>
                  <a:lnTo>
                    <a:pt x="25" y="33"/>
                  </a:lnTo>
                  <a:lnTo>
                    <a:pt x="34" y="27"/>
                  </a:lnTo>
                  <a:lnTo>
                    <a:pt x="40" y="19"/>
                  </a:lnTo>
                  <a:lnTo>
                    <a:pt x="42" y="10"/>
                  </a:lnTo>
                  <a:lnTo>
                    <a:pt x="44" y="0"/>
                  </a:lnTo>
                  <a:lnTo>
                    <a:pt x="2" y="0"/>
                  </a:lnTo>
                  <a:lnTo>
                    <a:pt x="2" y="8"/>
                  </a:lnTo>
                  <a:lnTo>
                    <a:pt x="29" y="8"/>
                  </a:lnTo>
                  <a:lnTo>
                    <a:pt x="29" y="8"/>
                  </a:lnTo>
                  <a:lnTo>
                    <a:pt x="27" y="19"/>
                  </a:lnTo>
                  <a:lnTo>
                    <a:pt x="23" y="27"/>
                  </a:lnTo>
                  <a:lnTo>
                    <a:pt x="23" y="27"/>
                  </a:lnTo>
                  <a:lnTo>
                    <a:pt x="17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12" y="29"/>
                  </a:lnTo>
                  <a:lnTo>
                    <a:pt x="17" y="40"/>
                  </a:lnTo>
                  <a:lnTo>
                    <a:pt x="0" y="40"/>
                  </a:lnTo>
                  <a:lnTo>
                    <a:pt x="0" y="50"/>
                  </a:lnTo>
                  <a:lnTo>
                    <a:pt x="15" y="50"/>
                  </a:lnTo>
                  <a:lnTo>
                    <a:pt x="15" y="99"/>
                  </a:lnTo>
                  <a:lnTo>
                    <a:pt x="15" y="99"/>
                  </a:lnTo>
                  <a:lnTo>
                    <a:pt x="12" y="103"/>
                  </a:lnTo>
                  <a:lnTo>
                    <a:pt x="8" y="105"/>
                  </a:lnTo>
                  <a:lnTo>
                    <a:pt x="0" y="105"/>
                  </a:lnTo>
                  <a:lnTo>
                    <a:pt x="2" y="116"/>
                  </a:lnTo>
                  <a:lnTo>
                    <a:pt x="12" y="116"/>
                  </a:lnTo>
                  <a:lnTo>
                    <a:pt x="12" y="116"/>
                  </a:lnTo>
                  <a:lnTo>
                    <a:pt x="19" y="116"/>
                  </a:lnTo>
                  <a:lnTo>
                    <a:pt x="23" y="111"/>
                  </a:lnTo>
                  <a:lnTo>
                    <a:pt x="25" y="107"/>
                  </a:lnTo>
                  <a:lnTo>
                    <a:pt x="27" y="99"/>
                  </a:lnTo>
                  <a:lnTo>
                    <a:pt x="27" y="50"/>
                  </a:lnTo>
                  <a:lnTo>
                    <a:pt x="34" y="50"/>
                  </a:lnTo>
                  <a:lnTo>
                    <a:pt x="34" y="50"/>
                  </a:lnTo>
                  <a:lnTo>
                    <a:pt x="34" y="61"/>
                  </a:lnTo>
                  <a:lnTo>
                    <a:pt x="29" y="73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40" y="71"/>
                  </a:lnTo>
                  <a:lnTo>
                    <a:pt x="44" y="63"/>
                  </a:lnTo>
                  <a:lnTo>
                    <a:pt x="46" y="52"/>
                  </a:lnTo>
                  <a:lnTo>
                    <a:pt x="46" y="40"/>
                  </a:lnTo>
                  <a:lnTo>
                    <a:pt x="29" y="40"/>
                  </a:lnTo>
                  <a:lnTo>
                    <a:pt x="29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8" name="Freeform 329"/>
            <p:cNvSpPr>
              <a:spLocks noChangeAspect="1"/>
            </p:cNvSpPr>
            <p:nvPr userDrawn="1"/>
          </p:nvSpPr>
          <p:spPr bwMode="auto">
            <a:xfrm>
              <a:off x="2806" y="2419"/>
              <a:ext cx="15" cy="36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0" y="36"/>
                </a:cxn>
                <a:cxn ang="0">
                  <a:pos x="10" y="36"/>
                </a:cxn>
                <a:cxn ang="0">
                  <a:pos x="15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36"/>
                </a:cxn>
                <a:cxn ang="0">
                  <a:pos x="0" y="36"/>
                </a:cxn>
              </a:cxnLst>
              <a:rect l="0" t="0" r="r" b="b"/>
              <a:pathLst>
                <a:path w="15" h="36">
                  <a:moveTo>
                    <a:pt x="0" y="36"/>
                  </a:moveTo>
                  <a:lnTo>
                    <a:pt x="10" y="36"/>
                  </a:lnTo>
                  <a:lnTo>
                    <a:pt x="10" y="36"/>
                  </a:lnTo>
                  <a:lnTo>
                    <a:pt x="15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36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" name="Freeform 330"/>
            <p:cNvSpPr>
              <a:spLocks noChangeAspect="1"/>
            </p:cNvSpPr>
            <p:nvPr userDrawn="1"/>
          </p:nvSpPr>
          <p:spPr bwMode="auto">
            <a:xfrm>
              <a:off x="2806" y="2345"/>
              <a:ext cx="46" cy="119"/>
            </a:xfrm>
            <a:custGeom>
              <a:avLst/>
              <a:gdLst/>
              <a:ahLst/>
              <a:cxnLst>
                <a:cxn ang="0">
                  <a:pos x="42" y="64"/>
                </a:cxn>
                <a:cxn ang="0">
                  <a:pos x="42" y="64"/>
                </a:cxn>
                <a:cxn ang="0">
                  <a:pos x="44" y="64"/>
                </a:cxn>
                <a:cxn ang="0">
                  <a:pos x="46" y="62"/>
                </a:cxn>
                <a:cxn ang="0">
                  <a:pos x="46" y="57"/>
                </a:cxn>
                <a:cxn ang="0">
                  <a:pos x="46" y="57"/>
                </a:cxn>
                <a:cxn ang="0">
                  <a:pos x="42" y="43"/>
                </a:cxn>
                <a:cxn ang="0">
                  <a:pos x="34" y="43"/>
                </a:cxn>
                <a:cxn ang="0">
                  <a:pos x="34" y="43"/>
                </a:cxn>
                <a:cxn ang="0">
                  <a:pos x="36" y="55"/>
                </a:cxn>
                <a:cxn ang="0">
                  <a:pos x="19" y="55"/>
                </a:cxn>
                <a:cxn ang="0">
                  <a:pos x="19" y="55"/>
                </a:cxn>
                <a:cxn ang="0">
                  <a:pos x="30" y="38"/>
                </a:cxn>
                <a:cxn ang="0">
                  <a:pos x="40" y="19"/>
                </a:cxn>
                <a:cxn ang="0">
                  <a:pos x="27" y="19"/>
                </a:cxn>
                <a:cxn ang="0">
                  <a:pos x="27" y="19"/>
                </a:cxn>
                <a:cxn ang="0">
                  <a:pos x="21" y="32"/>
                </a:cxn>
                <a:cxn ang="0">
                  <a:pos x="21" y="32"/>
                </a:cxn>
                <a:cxn ang="0">
                  <a:pos x="15" y="24"/>
                </a:cxn>
                <a:cxn ang="0">
                  <a:pos x="15" y="24"/>
                </a:cxn>
                <a:cxn ang="0">
                  <a:pos x="32" y="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2" y="24"/>
                </a:cxn>
                <a:cxn ang="0">
                  <a:pos x="2" y="24"/>
                </a:cxn>
                <a:cxn ang="0">
                  <a:pos x="15" y="41"/>
                </a:cxn>
                <a:cxn ang="0">
                  <a:pos x="15" y="41"/>
                </a:cxn>
                <a:cxn ang="0">
                  <a:pos x="6" y="55"/>
                </a:cxn>
                <a:cxn ang="0">
                  <a:pos x="0" y="55"/>
                </a:cxn>
                <a:cxn ang="0">
                  <a:pos x="0" y="66"/>
                </a:cxn>
                <a:cxn ang="0">
                  <a:pos x="19" y="64"/>
                </a:cxn>
                <a:cxn ang="0">
                  <a:pos x="19" y="119"/>
                </a:cxn>
                <a:cxn ang="0">
                  <a:pos x="32" y="119"/>
                </a:cxn>
                <a:cxn ang="0">
                  <a:pos x="32" y="64"/>
                </a:cxn>
                <a:cxn ang="0">
                  <a:pos x="42" y="64"/>
                </a:cxn>
                <a:cxn ang="0">
                  <a:pos x="42" y="64"/>
                </a:cxn>
              </a:cxnLst>
              <a:rect l="0" t="0" r="r" b="b"/>
              <a:pathLst>
                <a:path w="46" h="119">
                  <a:moveTo>
                    <a:pt x="42" y="64"/>
                  </a:moveTo>
                  <a:lnTo>
                    <a:pt x="42" y="64"/>
                  </a:lnTo>
                  <a:lnTo>
                    <a:pt x="44" y="64"/>
                  </a:lnTo>
                  <a:lnTo>
                    <a:pt x="46" y="62"/>
                  </a:lnTo>
                  <a:lnTo>
                    <a:pt x="46" y="57"/>
                  </a:lnTo>
                  <a:lnTo>
                    <a:pt x="46" y="57"/>
                  </a:lnTo>
                  <a:lnTo>
                    <a:pt x="42" y="43"/>
                  </a:lnTo>
                  <a:lnTo>
                    <a:pt x="34" y="43"/>
                  </a:lnTo>
                  <a:lnTo>
                    <a:pt x="34" y="43"/>
                  </a:lnTo>
                  <a:lnTo>
                    <a:pt x="36" y="55"/>
                  </a:lnTo>
                  <a:lnTo>
                    <a:pt x="19" y="55"/>
                  </a:lnTo>
                  <a:lnTo>
                    <a:pt x="19" y="55"/>
                  </a:lnTo>
                  <a:lnTo>
                    <a:pt x="30" y="38"/>
                  </a:lnTo>
                  <a:lnTo>
                    <a:pt x="40" y="19"/>
                  </a:lnTo>
                  <a:lnTo>
                    <a:pt x="27" y="19"/>
                  </a:lnTo>
                  <a:lnTo>
                    <a:pt x="27" y="19"/>
                  </a:lnTo>
                  <a:lnTo>
                    <a:pt x="21" y="32"/>
                  </a:lnTo>
                  <a:lnTo>
                    <a:pt x="21" y="32"/>
                  </a:lnTo>
                  <a:lnTo>
                    <a:pt x="15" y="24"/>
                  </a:lnTo>
                  <a:lnTo>
                    <a:pt x="15" y="24"/>
                  </a:lnTo>
                  <a:lnTo>
                    <a:pt x="32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15" y="41"/>
                  </a:lnTo>
                  <a:lnTo>
                    <a:pt x="15" y="41"/>
                  </a:lnTo>
                  <a:lnTo>
                    <a:pt x="6" y="55"/>
                  </a:lnTo>
                  <a:lnTo>
                    <a:pt x="0" y="55"/>
                  </a:lnTo>
                  <a:lnTo>
                    <a:pt x="0" y="66"/>
                  </a:lnTo>
                  <a:lnTo>
                    <a:pt x="19" y="64"/>
                  </a:lnTo>
                  <a:lnTo>
                    <a:pt x="19" y="119"/>
                  </a:lnTo>
                  <a:lnTo>
                    <a:pt x="32" y="119"/>
                  </a:lnTo>
                  <a:lnTo>
                    <a:pt x="32" y="64"/>
                  </a:lnTo>
                  <a:lnTo>
                    <a:pt x="42" y="64"/>
                  </a:lnTo>
                  <a:lnTo>
                    <a:pt x="42" y="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0" name="Freeform 331"/>
            <p:cNvSpPr>
              <a:spLocks noChangeAspect="1"/>
            </p:cNvSpPr>
            <p:nvPr userDrawn="1"/>
          </p:nvSpPr>
          <p:spPr bwMode="auto">
            <a:xfrm>
              <a:off x="2850" y="2345"/>
              <a:ext cx="31" cy="32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13" y="0"/>
                </a:cxn>
                <a:cxn ang="0">
                  <a:pos x="13" y="0"/>
                </a:cxn>
                <a:cxn ang="0">
                  <a:pos x="9" y="17"/>
                </a:cxn>
                <a:cxn ang="0">
                  <a:pos x="0" y="32"/>
                </a:cxn>
                <a:cxn ang="0">
                  <a:pos x="11" y="32"/>
                </a:cxn>
                <a:cxn ang="0">
                  <a:pos x="11" y="32"/>
                </a:cxn>
                <a:cxn ang="0">
                  <a:pos x="19" y="17"/>
                </a:cxn>
                <a:cxn ang="0">
                  <a:pos x="28" y="0"/>
                </a:cxn>
                <a:cxn ang="0">
                  <a:pos x="28" y="0"/>
                </a:cxn>
              </a:cxnLst>
              <a:rect l="0" t="0" r="r" b="b"/>
              <a:pathLst>
                <a:path w="28" h="32">
                  <a:moveTo>
                    <a:pt x="28" y="0"/>
                  </a:moveTo>
                  <a:lnTo>
                    <a:pt x="13" y="0"/>
                  </a:lnTo>
                  <a:lnTo>
                    <a:pt x="13" y="0"/>
                  </a:lnTo>
                  <a:lnTo>
                    <a:pt x="9" y="17"/>
                  </a:lnTo>
                  <a:lnTo>
                    <a:pt x="0" y="32"/>
                  </a:lnTo>
                  <a:lnTo>
                    <a:pt x="11" y="32"/>
                  </a:lnTo>
                  <a:lnTo>
                    <a:pt x="11" y="32"/>
                  </a:lnTo>
                  <a:lnTo>
                    <a:pt x="19" y="17"/>
                  </a:lnTo>
                  <a:lnTo>
                    <a:pt x="28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1" name="Freeform 332"/>
            <p:cNvSpPr>
              <a:spLocks noChangeAspect="1"/>
            </p:cNvSpPr>
            <p:nvPr userDrawn="1"/>
          </p:nvSpPr>
          <p:spPr bwMode="auto">
            <a:xfrm>
              <a:off x="2889" y="2345"/>
              <a:ext cx="27" cy="32"/>
            </a:xfrm>
            <a:custGeom>
              <a:avLst/>
              <a:gdLst/>
              <a:ahLst/>
              <a:cxnLst>
                <a:cxn ang="0">
                  <a:pos x="27" y="32"/>
                </a:cxn>
                <a:cxn ang="0">
                  <a:pos x="27" y="32"/>
                </a:cxn>
                <a:cxn ang="0">
                  <a:pos x="19" y="17"/>
                </a:cxn>
                <a:cxn ang="0">
                  <a:pos x="1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" y="17"/>
                </a:cxn>
                <a:cxn ang="0">
                  <a:pos x="12" y="32"/>
                </a:cxn>
                <a:cxn ang="0">
                  <a:pos x="27" y="32"/>
                </a:cxn>
                <a:cxn ang="0">
                  <a:pos x="27" y="32"/>
                </a:cxn>
              </a:cxnLst>
              <a:rect l="0" t="0" r="r" b="b"/>
              <a:pathLst>
                <a:path w="27" h="32">
                  <a:moveTo>
                    <a:pt x="27" y="32"/>
                  </a:moveTo>
                  <a:lnTo>
                    <a:pt x="27" y="32"/>
                  </a:lnTo>
                  <a:lnTo>
                    <a:pt x="19" y="17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17"/>
                  </a:lnTo>
                  <a:lnTo>
                    <a:pt x="12" y="32"/>
                  </a:lnTo>
                  <a:lnTo>
                    <a:pt x="27" y="32"/>
                  </a:lnTo>
                  <a:lnTo>
                    <a:pt x="27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2" name="Freeform 333"/>
            <p:cNvSpPr>
              <a:spLocks noChangeAspect="1"/>
            </p:cNvSpPr>
            <p:nvPr userDrawn="1"/>
          </p:nvSpPr>
          <p:spPr bwMode="auto">
            <a:xfrm>
              <a:off x="2843" y="2419"/>
              <a:ext cx="11" cy="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34"/>
                </a:cxn>
                <a:cxn ang="0">
                  <a:pos x="11" y="34"/>
                </a:cxn>
                <a:cxn ang="0">
                  <a:pos x="11" y="34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1" h="34">
                  <a:moveTo>
                    <a:pt x="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11" y="34"/>
                  </a:lnTo>
                  <a:lnTo>
                    <a:pt x="11" y="34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3" name="Freeform 334"/>
            <p:cNvSpPr>
              <a:spLocks noChangeAspect="1"/>
            </p:cNvSpPr>
            <p:nvPr userDrawn="1"/>
          </p:nvSpPr>
          <p:spPr bwMode="auto">
            <a:xfrm>
              <a:off x="2900" y="2419"/>
              <a:ext cx="16" cy="3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" y="17"/>
                </a:cxn>
                <a:cxn ang="0">
                  <a:pos x="4" y="34"/>
                </a:cxn>
                <a:cxn ang="0">
                  <a:pos x="15" y="34"/>
                </a:cxn>
                <a:cxn ang="0">
                  <a:pos x="15" y="34"/>
                </a:cxn>
                <a:cxn ang="0">
                  <a:pos x="13" y="17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15" h="34">
                  <a:moveTo>
                    <a:pt x="11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" y="17"/>
                  </a:lnTo>
                  <a:lnTo>
                    <a:pt x="4" y="34"/>
                  </a:lnTo>
                  <a:lnTo>
                    <a:pt x="15" y="34"/>
                  </a:lnTo>
                  <a:lnTo>
                    <a:pt x="15" y="34"/>
                  </a:lnTo>
                  <a:lnTo>
                    <a:pt x="13" y="17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4" name="Freeform 335"/>
            <p:cNvSpPr>
              <a:spLocks noChangeAspect="1"/>
            </p:cNvSpPr>
            <p:nvPr userDrawn="1"/>
          </p:nvSpPr>
          <p:spPr bwMode="auto">
            <a:xfrm>
              <a:off x="2860" y="2365"/>
              <a:ext cx="52" cy="46"/>
            </a:xfrm>
            <a:custGeom>
              <a:avLst/>
              <a:gdLst/>
              <a:ahLst/>
              <a:cxnLst>
                <a:cxn ang="0">
                  <a:pos x="51" y="40"/>
                </a:cxn>
                <a:cxn ang="0">
                  <a:pos x="51" y="40"/>
                </a:cxn>
                <a:cxn ang="0">
                  <a:pos x="51" y="36"/>
                </a:cxn>
                <a:cxn ang="0">
                  <a:pos x="51" y="36"/>
                </a:cxn>
                <a:cxn ang="0">
                  <a:pos x="40" y="19"/>
                </a:cxn>
                <a:cxn ang="0">
                  <a:pos x="30" y="19"/>
                </a:cxn>
                <a:cxn ang="0">
                  <a:pos x="30" y="19"/>
                </a:cxn>
                <a:cxn ang="0">
                  <a:pos x="38" y="36"/>
                </a:cxn>
                <a:cxn ang="0">
                  <a:pos x="15" y="36"/>
                </a:cxn>
                <a:cxn ang="0">
                  <a:pos x="15" y="36"/>
                </a:cxn>
                <a:cxn ang="0">
                  <a:pos x="27" y="0"/>
                </a:cxn>
                <a:cxn ang="0">
                  <a:pos x="15" y="0"/>
                </a:cxn>
                <a:cxn ang="0">
                  <a:pos x="15" y="0"/>
                </a:cxn>
                <a:cxn ang="0">
                  <a:pos x="8" y="24"/>
                </a:cxn>
                <a:cxn ang="0">
                  <a:pos x="0" y="45"/>
                </a:cxn>
                <a:cxn ang="0">
                  <a:pos x="44" y="45"/>
                </a:cxn>
                <a:cxn ang="0">
                  <a:pos x="44" y="45"/>
                </a:cxn>
                <a:cxn ang="0">
                  <a:pos x="49" y="45"/>
                </a:cxn>
                <a:cxn ang="0">
                  <a:pos x="51" y="40"/>
                </a:cxn>
                <a:cxn ang="0">
                  <a:pos x="51" y="40"/>
                </a:cxn>
              </a:cxnLst>
              <a:rect l="0" t="0" r="r" b="b"/>
              <a:pathLst>
                <a:path w="51" h="45">
                  <a:moveTo>
                    <a:pt x="51" y="40"/>
                  </a:moveTo>
                  <a:lnTo>
                    <a:pt x="51" y="40"/>
                  </a:lnTo>
                  <a:lnTo>
                    <a:pt x="51" y="36"/>
                  </a:lnTo>
                  <a:lnTo>
                    <a:pt x="51" y="36"/>
                  </a:lnTo>
                  <a:lnTo>
                    <a:pt x="40" y="19"/>
                  </a:lnTo>
                  <a:lnTo>
                    <a:pt x="30" y="19"/>
                  </a:lnTo>
                  <a:lnTo>
                    <a:pt x="30" y="19"/>
                  </a:lnTo>
                  <a:lnTo>
                    <a:pt x="38" y="36"/>
                  </a:lnTo>
                  <a:lnTo>
                    <a:pt x="15" y="36"/>
                  </a:lnTo>
                  <a:lnTo>
                    <a:pt x="15" y="36"/>
                  </a:lnTo>
                  <a:lnTo>
                    <a:pt x="27" y="0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8" y="24"/>
                  </a:lnTo>
                  <a:lnTo>
                    <a:pt x="0" y="45"/>
                  </a:lnTo>
                  <a:lnTo>
                    <a:pt x="44" y="45"/>
                  </a:lnTo>
                  <a:lnTo>
                    <a:pt x="44" y="45"/>
                  </a:lnTo>
                  <a:lnTo>
                    <a:pt x="49" y="45"/>
                  </a:lnTo>
                  <a:lnTo>
                    <a:pt x="51" y="40"/>
                  </a:lnTo>
                  <a:lnTo>
                    <a:pt x="51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5" name="Freeform 336"/>
            <p:cNvSpPr>
              <a:spLocks noChangeAspect="1"/>
            </p:cNvSpPr>
            <p:nvPr userDrawn="1"/>
          </p:nvSpPr>
          <p:spPr bwMode="auto">
            <a:xfrm>
              <a:off x="2882" y="2416"/>
              <a:ext cx="11" cy="22"/>
            </a:xfrm>
            <a:custGeom>
              <a:avLst/>
              <a:gdLst/>
              <a:ahLst/>
              <a:cxnLst>
                <a:cxn ang="0">
                  <a:pos x="11" y="23"/>
                </a:cxn>
                <a:cxn ang="0">
                  <a:pos x="11" y="23"/>
                </a:cxn>
                <a:cxn ang="0">
                  <a:pos x="9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3"/>
                </a:cxn>
                <a:cxn ang="0">
                  <a:pos x="11" y="23"/>
                </a:cxn>
                <a:cxn ang="0">
                  <a:pos x="11" y="23"/>
                </a:cxn>
              </a:cxnLst>
              <a:rect l="0" t="0" r="r" b="b"/>
              <a:pathLst>
                <a:path w="11" h="23">
                  <a:moveTo>
                    <a:pt x="11" y="23"/>
                  </a:moveTo>
                  <a:lnTo>
                    <a:pt x="11" y="23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3"/>
                  </a:lnTo>
                  <a:lnTo>
                    <a:pt x="11" y="23"/>
                  </a:lnTo>
                  <a:lnTo>
                    <a:pt x="11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6" name="Freeform 337"/>
            <p:cNvSpPr>
              <a:spLocks noChangeAspect="1"/>
            </p:cNvSpPr>
            <p:nvPr userDrawn="1"/>
          </p:nvSpPr>
          <p:spPr bwMode="auto">
            <a:xfrm>
              <a:off x="2861" y="2416"/>
              <a:ext cx="38" cy="48"/>
            </a:xfrm>
            <a:custGeom>
              <a:avLst/>
              <a:gdLst/>
              <a:ahLst/>
              <a:cxnLst>
                <a:cxn ang="0">
                  <a:pos x="19" y="49"/>
                </a:cxn>
                <a:cxn ang="0">
                  <a:pos x="19" y="49"/>
                </a:cxn>
                <a:cxn ang="0">
                  <a:pos x="13" y="49"/>
                </a:cxn>
                <a:cxn ang="0">
                  <a:pos x="13" y="49"/>
                </a:cxn>
                <a:cxn ang="0">
                  <a:pos x="6" y="46"/>
                </a:cxn>
                <a:cxn ang="0">
                  <a:pos x="2" y="44"/>
                </a:cxn>
                <a:cxn ang="0">
                  <a:pos x="0" y="40"/>
                </a:cxn>
                <a:cxn ang="0">
                  <a:pos x="0" y="34"/>
                </a:cxn>
                <a:cxn ang="0">
                  <a:pos x="0" y="0"/>
                </a:cxn>
                <a:cxn ang="0">
                  <a:pos x="13" y="0"/>
                </a:cxn>
                <a:cxn ang="0">
                  <a:pos x="13" y="34"/>
                </a:cxn>
                <a:cxn ang="0">
                  <a:pos x="13" y="34"/>
                </a:cxn>
                <a:cxn ang="0">
                  <a:pos x="13" y="38"/>
                </a:cxn>
                <a:cxn ang="0">
                  <a:pos x="17" y="38"/>
                </a:cxn>
                <a:cxn ang="0">
                  <a:pos x="17" y="38"/>
                </a:cxn>
                <a:cxn ang="0">
                  <a:pos x="25" y="38"/>
                </a:cxn>
                <a:cxn ang="0">
                  <a:pos x="25" y="38"/>
                </a:cxn>
                <a:cxn ang="0">
                  <a:pos x="28" y="38"/>
                </a:cxn>
                <a:cxn ang="0">
                  <a:pos x="30" y="34"/>
                </a:cxn>
                <a:cxn ang="0">
                  <a:pos x="30" y="27"/>
                </a:cxn>
                <a:cxn ang="0">
                  <a:pos x="38" y="27"/>
                </a:cxn>
                <a:cxn ang="0">
                  <a:pos x="38" y="34"/>
                </a:cxn>
                <a:cxn ang="0">
                  <a:pos x="38" y="34"/>
                </a:cxn>
                <a:cxn ang="0">
                  <a:pos x="38" y="40"/>
                </a:cxn>
                <a:cxn ang="0">
                  <a:pos x="36" y="44"/>
                </a:cxn>
                <a:cxn ang="0">
                  <a:pos x="34" y="46"/>
                </a:cxn>
                <a:cxn ang="0">
                  <a:pos x="28" y="49"/>
                </a:cxn>
                <a:cxn ang="0">
                  <a:pos x="28" y="49"/>
                </a:cxn>
                <a:cxn ang="0">
                  <a:pos x="19" y="49"/>
                </a:cxn>
                <a:cxn ang="0">
                  <a:pos x="19" y="49"/>
                </a:cxn>
              </a:cxnLst>
              <a:rect l="0" t="0" r="r" b="b"/>
              <a:pathLst>
                <a:path w="38" h="49">
                  <a:moveTo>
                    <a:pt x="19" y="49"/>
                  </a:moveTo>
                  <a:lnTo>
                    <a:pt x="19" y="49"/>
                  </a:lnTo>
                  <a:lnTo>
                    <a:pt x="13" y="49"/>
                  </a:lnTo>
                  <a:lnTo>
                    <a:pt x="13" y="49"/>
                  </a:lnTo>
                  <a:lnTo>
                    <a:pt x="6" y="46"/>
                  </a:lnTo>
                  <a:lnTo>
                    <a:pt x="2" y="44"/>
                  </a:lnTo>
                  <a:lnTo>
                    <a:pt x="0" y="40"/>
                  </a:lnTo>
                  <a:lnTo>
                    <a:pt x="0" y="34"/>
                  </a:lnTo>
                  <a:lnTo>
                    <a:pt x="0" y="0"/>
                  </a:lnTo>
                  <a:lnTo>
                    <a:pt x="13" y="0"/>
                  </a:lnTo>
                  <a:lnTo>
                    <a:pt x="13" y="34"/>
                  </a:lnTo>
                  <a:lnTo>
                    <a:pt x="13" y="34"/>
                  </a:lnTo>
                  <a:lnTo>
                    <a:pt x="13" y="38"/>
                  </a:lnTo>
                  <a:lnTo>
                    <a:pt x="17" y="38"/>
                  </a:lnTo>
                  <a:lnTo>
                    <a:pt x="17" y="38"/>
                  </a:lnTo>
                  <a:lnTo>
                    <a:pt x="25" y="38"/>
                  </a:lnTo>
                  <a:lnTo>
                    <a:pt x="25" y="38"/>
                  </a:lnTo>
                  <a:lnTo>
                    <a:pt x="28" y="38"/>
                  </a:lnTo>
                  <a:lnTo>
                    <a:pt x="30" y="34"/>
                  </a:lnTo>
                  <a:lnTo>
                    <a:pt x="30" y="27"/>
                  </a:lnTo>
                  <a:lnTo>
                    <a:pt x="38" y="27"/>
                  </a:lnTo>
                  <a:lnTo>
                    <a:pt x="38" y="34"/>
                  </a:lnTo>
                  <a:lnTo>
                    <a:pt x="38" y="34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6"/>
                  </a:lnTo>
                  <a:lnTo>
                    <a:pt x="28" y="49"/>
                  </a:lnTo>
                  <a:lnTo>
                    <a:pt x="28" y="49"/>
                  </a:lnTo>
                  <a:lnTo>
                    <a:pt x="19" y="49"/>
                  </a:lnTo>
                  <a:lnTo>
                    <a:pt x="19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7" name="Freeform 338"/>
            <p:cNvSpPr>
              <a:spLocks noChangeAspect="1" noEditPoints="1"/>
            </p:cNvSpPr>
            <p:nvPr userDrawn="1"/>
          </p:nvSpPr>
          <p:spPr bwMode="auto">
            <a:xfrm>
              <a:off x="2562" y="2348"/>
              <a:ext cx="57" cy="111"/>
            </a:xfrm>
            <a:custGeom>
              <a:avLst/>
              <a:gdLst/>
              <a:ahLst/>
              <a:cxnLst>
                <a:cxn ang="0">
                  <a:pos x="34" y="94"/>
                </a:cxn>
                <a:cxn ang="0">
                  <a:pos x="34" y="82"/>
                </a:cxn>
                <a:cxn ang="0">
                  <a:pos x="55" y="82"/>
                </a:cxn>
                <a:cxn ang="0">
                  <a:pos x="55" y="71"/>
                </a:cxn>
                <a:cxn ang="0">
                  <a:pos x="34" y="71"/>
                </a:cxn>
                <a:cxn ang="0">
                  <a:pos x="34" y="59"/>
                </a:cxn>
                <a:cxn ang="0">
                  <a:pos x="43" y="59"/>
                </a:cxn>
                <a:cxn ang="0">
                  <a:pos x="43" y="59"/>
                </a:cxn>
                <a:cxn ang="0">
                  <a:pos x="49" y="59"/>
                </a:cxn>
                <a:cxn ang="0">
                  <a:pos x="53" y="56"/>
                </a:cxn>
                <a:cxn ang="0">
                  <a:pos x="55" y="50"/>
                </a:cxn>
                <a:cxn ang="0">
                  <a:pos x="57" y="46"/>
                </a:cxn>
                <a:cxn ang="0">
                  <a:pos x="57" y="0"/>
                </a:cxn>
                <a:cxn ang="0">
                  <a:pos x="2" y="0"/>
                </a:cxn>
                <a:cxn ang="0">
                  <a:pos x="2" y="59"/>
                </a:cxn>
                <a:cxn ang="0">
                  <a:pos x="24" y="59"/>
                </a:cxn>
                <a:cxn ang="0">
                  <a:pos x="24" y="71"/>
                </a:cxn>
                <a:cxn ang="0">
                  <a:pos x="2" y="71"/>
                </a:cxn>
                <a:cxn ang="0">
                  <a:pos x="2" y="82"/>
                </a:cxn>
                <a:cxn ang="0">
                  <a:pos x="24" y="82"/>
                </a:cxn>
                <a:cxn ang="0">
                  <a:pos x="24" y="97"/>
                </a:cxn>
                <a:cxn ang="0">
                  <a:pos x="24" y="97"/>
                </a:cxn>
                <a:cxn ang="0">
                  <a:pos x="0" y="99"/>
                </a:cxn>
                <a:cxn ang="0">
                  <a:pos x="0" y="111"/>
                </a:cxn>
                <a:cxn ang="0">
                  <a:pos x="0" y="111"/>
                </a:cxn>
                <a:cxn ang="0">
                  <a:pos x="30" y="107"/>
                </a:cxn>
                <a:cxn ang="0">
                  <a:pos x="57" y="101"/>
                </a:cxn>
                <a:cxn ang="0">
                  <a:pos x="57" y="90"/>
                </a:cxn>
                <a:cxn ang="0">
                  <a:pos x="57" y="90"/>
                </a:cxn>
                <a:cxn ang="0">
                  <a:pos x="34" y="94"/>
                </a:cxn>
                <a:cxn ang="0">
                  <a:pos x="34" y="94"/>
                </a:cxn>
                <a:cxn ang="0">
                  <a:pos x="34" y="8"/>
                </a:cxn>
                <a:cxn ang="0">
                  <a:pos x="45" y="8"/>
                </a:cxn>
                <a:cxn ang="0">
                  <a:pos x="45" y="25"/>
                </a:cxn>
                <a:cxn ang="0">
                  <a:pos x="34" y="25"/>
                </a:cxn>
                <a:cxn ang="0">
                  <a:pos x="34" y="8"/>
                </a:cxn>
                <a:cxn ang="0">
                  <a:pos x="34" y="8"/>
                </a:cxn>
                <a:cxn ang="0">
                  <a:pos x="34" y="33"/>
                </a:cxn>
                <a:cxn ang="0">
                  <a:pos x="45" y="33"/>
                </a:cxn>
                <a:cxn ang="0">
                  <a:pos x="45" y="33"/>
                </a:cxn>
                <a:cxn ang="0">
                  <a:pos x="45" y="46"/>
                </a:cxn>
                <a:cxn ang="0">
                  <a:pos x="45" y="46"/>
                </a:cxn>
                <a:cxn ang="0">
                  <a:pos x="43" y="48"/>
                </a:cxn>
                <a:cxn ang="0">
                  <a:pos x="40" y="50"/>
                </a:cxn>
                <a:cxn ang="0">
                  <a:pos x="40" y="50"/>
                </a:cxn>
                <a:cxn ang="0">
                  <a:pos x="34" y="50"/>
                </a:cxn>
                <a:cxn ang="0">
                  <a:pos x="34" y="33"/>
                </a:cxn>
                <a:cxn ang="0">
                  <a:pos x="34" y="33"/>
                </a:cxn>
                <a:cxn ang="0">
                  <a:pos x="13" y="8"/>
                </a:cxn>
                <a:cxn ang="0">
                  <a:pos x="24" y="8"/>
                </a:cxn>
                <a:cxn ang="0">
                  <a:pos x="24" y="25"/>
                </a:cxn>
                <a:cxn ang="0">
                  <a:pos x="13" y="25"/>
                </a:cxn>
                <a:cxn ang="0">
                  <a:pos x="13" y="8"/>
                </a:cxn>
                <a:cxn ang="0">
                  <a:pos x="13" y="8"/>
                </a:cxn>
                <a:cxn ang="0">
                  <a:pos x="13" y="50"/>
                </a:cxn>
                <a:cxn ang="0">
                  <a:pos x="13" y="33"/>
                </a:cxn>
                <a:cxn ang="0">
                  <a:pos x="24" y="33"/>
                </a:cxn>
                <a:cxn ang="0">
                  <a:pos x="24" y="50"/>
                </a:cxn>
                <a:cxn ang="0">
                  <a:pos x="13" y="50"/>
                </a:cxn>
                <a:cxn ang="0">
                  <a:pos x="13" y="50"/>
                </a:cxn>
              </a:cxnLst>
              <a:rect l="0" t="0" r="r" b="b"/>
              <a:pathLst>
                <a:path w="57" h="111">
                  <a:moveTo>
                    <a:pt x="34" y="94"/>
                  </a:moveTo>
                  <a:lnTo>
                    <a:pt x="34" y="82"/>
                  </a:lnTo>
                  <a:lnTo>
                    <a:pt x="55" y="82"/>
                  </a:lnTo>
                  <a:lnTo>
                    <a:pt x="55" y="71"/>
                  </a:lnTo>
                  <a:lnTo>
                    <a:pt x="34" y="71"/>
                  </a:lnTo>
                  <a:lnTo>
                    <a:pt x="34" y="59"/>
                  </a:lnTo>
                  <a:lnTo>
                    <a:pt x="43" y="59"/>
                  </a:lnTo>
                  <a:lnTo>
                    <a:pt x="43" y="59"/>
                  </a:lnTo>
                  <a:lnTo>
                    <a:pt x="49" y="59"/>
                  </a:lnTo>
                  <a:lnTo>
                    <a:pt x="53" y="56"/>
                  </a:lnTo>
                  <a:lnTo>
                    <a:pt x="55" y="50"/>
                  </a:lnTo>
                  <a:lnTo>
                    <a:pt x="57" y="46"/>
                  </a:lnTo>
                  <a:lnTo>
                    <a:pt x="57" y="0"/>
                  </a:lnTo>
                  <a:lnTo>
                    <a:pt x="2" y="0"/>
                  </a:lnTo>
                  <a:lnTo>
                    <a:pt x="2" y="59"/>
                  </a:lnTo>
                  <a:lnTo>
                    <a:pt x="24" y="59"/>
                  </a:lnTo>
                  <a:lnTo>
                    <a:pt x="24" y="71"/>
                  </a:lnTo>
                  <a:lnTo>
                    <a:pt x="2" y="71"/>
                  </a:lnTo>
                  <a:lnTo>
                    <a:pt x="2" y="82"/>
                  </a:lnTo>
                  <a:lnTo>
                    <a:pt x="24" y="82"/>
                  </a:lnTo>
                  <a:lnTo>
                    <a:pt x="24" y="97"/>
                  </a:lnTo>
                  <a:lnTo>
                    <a:pt x="24" y="97"/>
                  </a:lnTo>
                  <a:lnTo>
                    <a:pt x="0" y="99"/>
                  </a:lnTo>
                  <a:lnTo>
                    <a:pt x="0" y="111"/>
                  </a:lnTo>
                  <a:lnTo>
                    <a:pt x="0" y="111"/>
                  </a:lnTo>
                  <a:lnTo>
                    <a:pt x="30" y="107"/>
                  </a:lnTo>
                  <a:lnTo>
                    <a:pt x="57" y="101"/>
                  </a:lnTo>
                  <a:lnTo>
                    <a:pt x="57" y="90"/>
                  </a:lnTo>
                  <a:lnTo>
                    <a:pt x="57" y="90"/>
                  </a:lnTo>
                  <a:lnTo>
                    <a:pt x="34" y="94"/>
                  </a:lnTo>
                  <a:lnTo>
                    <a:pt x="34" y="94"/>
                  </a:lnTo>
                  <a:close/>
                  <a:moveTo>
                    <a:pt x="34" y="8"/>
                  </a:moveTo>
                  <a:lnTo>
                    <a:pt x="45" y="8"/>
                  </a:lnTo>
                  <a:lnTo>
                    <a:pt x="45" y="25"/>
                  </a:lnTo>
                  <a:lnTo>
                    <a:pt x="34" y="25"/>
                  </a:lnTo>
                  <a:lnTo>
                    <a:pt x="34" y="8"/>
                  </a:lnTo>
                  <a:lnTo>
                    <a:pt x="34" y="8"/>
                  </a:lnTo>
                  <a:close/>
                  <a:moveTo>
                    <a:pt x="34" y="33"/>
                  </a:moveTo>
                  <a:lnTo>
                    <a:pt x="45" y="33"/>
                  </a:lnTo>
                  <a:lnTo>
                    <a:pt x="45" y="33"/>
                  </a:lnTo>
                  <a:lnTo>
                    <a:pt x="45" y="46"/>
                  </a:lnTo>
                  <a:lnTo>
                    <a:pt x="45" y="46"/>
                  </a:lnTo>
                  <a:lnTo>
                    <a:pt x="43" y="48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4" y="50"/>
                  </a:lnTo>
                  <a:lnTo>
                    <a:pt x="34" y="33"/>
                  </a:lnTo>
                  <a:lnTo>
                    <a:pt x="34" y="33"/>
                  </a:lnTo>
                  <a:close/>
                  <a:moveTo>
                    <a:pt x="13" y="8"/>
                  </a:moveTo>
                  <a:lnTo>
                    <a:pt x="24" y="8"/>
                  </a:lnTo>
                  <a:lnTo>
                    <a:pt x="24" y="25"/>
                  </a:lnTo>
                  <a:lnTo>
                    <a:pt x="13" y="25"/>
                  </a:lnTo>
                  <a:lnTo>
                    <a:pt x="13" y="8"/>
                  </a:lnTo>
                  <a:lnTo>
                    <a:pt x="13" y="8"/>
                  </a:lnTo>
                  <a:close/>
                  <a:moveTo>
                    <a:pt x="13" y="50"/>
                  </a:moveTo>
                  <a:lnTo>
                    <a:pt x="13" y="33"/>
                  </a:lnTo>
                  <a:lnTo>
                    <a:pt x="24" y="33"/>
                  </a:lnTo>
                  <a:lnTo>
                    <a:pt x="24" y="50"/>
                  </a:lnTo>
                  <a:lnTo>
                    <a:pt x="13" y="50"/>
                  </a:lnTo>
                  <a:lnTo>
                    <a:pt x="13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8" name="Freeform 339"/>
            <p:cNvSpPr>
              <a:spLocks noChangeAspect="1"/>
            </p:cNvSpPr>
            <p:nvPr userDrawn="1"/>
          </p:nvSpPr>
          <p:spPr bwMode="auto">
            <a:xfrm>
              <a:off x="3181" y="2343"/>
              <a:ext cx="98" cy="56"/>
            </a:xfrm>
            <a:custGeom>
              <a:avLst/>
              <a:gdLst/>
              <a:ahLst/>
              <a:cxnLst>
                <a:cxn ang="0">
                  <a:pos x="10" y="19"/>
                </a:cxn>
                <a:cxn ang="0">
                  <a:pos x="27" y="19"/>
                </a:cxn>
                <a:cxn ang="0">
                  <a:pos x="27" y="19"/>
                </a:cxn>
                <a:cxn ang="0">
                  <a:pos x="25" y="30"/>
                </a:cxn>
                <a:cxn ang="0">
                  <a:pos x="21" y="38"/>
                </a:cxn>
                <a:cxn ang="0">
                  <a:pos x="13" y="45"/>
                </a:cxn>
                <a:cxn ang="0">
                  <a:pos x="2" y="51"/>
                </a:cxn>
                <a:cxn ang="0">
                  <a:pos x="2" y="59"/>
                </a:cxn>
                <a:cxn ang="0">
                  <a:pos x="2" y="59"/>
                </a:cxn>
                <a:cxn ang="0">
                  <a:pos x="19" y="53"/>
                </a:cxn>
                <a:cxn ang="0">
                  <a:pos x="30" y="45"/>
                </a:cxn>
                <a:cxn ang="0">
                  <a:pos x="38" y="34"/>
                </a:cxn>
                <a:cxn ang="0">
                  <a:pos x="42" y="19"/>
                </a:cxn>
                <a:cxn ang="0">
                  <a:pos x="55" y="19"/>
                </a:cxn>
                <a:cxn ang="0">
                  <a:pos x="55" y="43"/>
                </a:cxn>
                <a:cxn ang="0">
                  <a:pos x="55" y="43"/>
                </a:cxn>
                <a:cxn ang="0">
                  <a:pos x="55" y="49"/>
                </a:cxn>
                <a:cxn ang="0">
                  <a:pos x="57" y="53"/>
                </a:cxn>
                <a:cxn ang="0">
                  <a:pos x="61" y="55"/>
                </a:cxn>
                <a:cxn ang="0">
                  <a:pos x="68" y="55"/>
                </a:cxn>
                <a:cxn ang="0">
                  <a:pos x="68" y="55"/>
                </a:cxn>
                <a:cxn ang="0">
                  <a:pos x="76" y="55"/>
                </a:cxn>
                <a:cxn ang="0">
                  <a:pos x="76" y="55"/>
                </a:cxn>
                <a:cxn ang="0">
                  <a:pos x="83" y="55"/>
                </a:cxn>
                <a:cxn ang="0">
                  <a:pos x="83" y="55"/>
                </a:cxn>
                <a:cxn ang="0">
                  <a:pos x="89" y="55"/>
                </a:cxn>
                <a:cxn ang="0">
                  <a:pos x="93" y="53"/>
                </a:cxn>
                <a:cxn ang="0">
                  <a:pos x="97" y="47"/>
                </a:cxn>
                <a:cxn ang="0">
                  <a:pos x="97" y="43"/>
                </a:cxn>
                <a:cxn ang="0">
                  <a:pos x="87" y="40"/>
                </a:cxn>
                <a:cxn ang="0">
                  <a:pos x="87" y="40"/>
                </a:cxn>
                <a:cxn ang="0">
                  <a:pos x="87" y="45"/>
                </a:cxn>
                <a:cxn ang="0">
                  <a:pos x="83" y="47"/>
                </a:cxn>
                <a:cxn ang="0">
                  <a:pos x="83" y="47"/>
                </a:cxn>
                <a:cxn ang="0">
                  <a:pos x="76" y="47"/>
                </a:cxn>
                <a:cxn ang="0">
                  <a:pos x="76" y="47"/>
                </a:cxn>
                <a:cxn ang="0">
                  <a:pos x="72" y="47"/>
                </a:cxn>
                <a:cxn ang="0">
                  <a:pos x="72" y="47"/>
                </a:cxn>
                <a:cxn ang="0">
                  <a:pos x="68" y="45"/>
                </a:cxn>
                <a:cxn ang="0">
                  <a:pos x="68" y="40"/>
                </a:cxn>
                <a:cxn ang="0">
                  <a:pos x="68" y="19"/>
                </a:cxn>
                <a:cxn ang="0">
                  <a:pos x="85" y="19"/>
                </a:cxn>
                <a:cxn ang="0">
                  <a:pos x="85" y="34"/>
                </a:cxn>
                <a:cxn ang="0">
                  <a:pos x="97" y="34"/>
                </a:cxn>
                <a:cxn ang="0">
                  <a:pos x="97" y="11"/>
                </a:cxn>
                <a:cxn ang="0">
                  <a:pos x="55" y="11"/>
                </a:cxn>
                <a:cxn ang="0">
                  <a:pos x="55" y="0"/>
                </a:cxn>
                <a:cxn ang="0">
                  <a:pos x="42" y="0"/>
                </a:cxn>
                <a:cxn ang="0">
                  <a:pos x="42" y="11"/>
                </a:cxn>
                <a:cxn ang="0">
                  <a:pos x="0" y="11"/>
                </a:cxn>
                <a:cxn ang="0">
                  <a:pos x="0" y="36"/>
                </a:cxn>
                <a:cxn ang="0">
                  <a:pos x="10" y="36"/>
                </a:cxn>
                <a:cxn ang="0">
                  <a:pos x="10" y="19"/>
                </a:cxn>
                <a:cxn ang="0">
                  <a:pos x="10" y="19"/>
                </a:cxn>
              </a:cxnLst>
              <a:rect l="0" t="0" r="r" b="b"/>
              <a:pathLst>
                <a:path w="97" h="59">
                  <a:moveTo>
                    <a:pt x="10" y="19"/>
                  </a:moveTo>
                  <a:lnTo>
                    <a:pt x="27" y="19"/>
                  </a:lnTo>
                  <a:lnTo>
                    <a:pt x="27" y="19"/>
                  </a:lnTo>
                  <a:lnTo>
                    <a:pt x="25" y="30"/>
                  </a:lnTo>
                  <a:lnTo>
                    <a:pt x="21" y="38"/>
                  </a:lnTo>
                  <a:lnTo>
                    <a:pt x="13" y="45"/>
                  </a:lnTo>
                  <a:lnTo>
                    <a:pt x="2" y="51"/>
                  </a:lnTo>
                  <a:lnTo>
                    <a:pt x="2" y="59"/>
                  </a:lnTo>
                  <a:lnTo>
                    <a:pt x="2" y="59"/>
                  </a:lnTo>
                  <a:lnTo>
                    <a:pt x="19" y="53"/>
                  </a:lnTo>
                  <a:lnTo>
                    <a:pt x="30" y="45"/>
                  </a:lnTo>
                  <a:lnTo>
                    <a:pt x="38" y="34"/>
                  </a:lnTo>
                  <a:lnTo>
                    <a:pt x="42" y="19"/>
                  </a:lnTo>
                  <a:lnTo>
                    <a:pt x="55" y="19"/>
                  </a:lnTo>
                  <a:lnTo>
                    <a:pt x="55" y="43"/>
                  </a:lnTo>
                  <a:lnTo>
                    <a:pt x="55" y="43"/>
                  </a:lnTo>
                  <a:lnTo>
                    <a:pt x="55" y="49"/>
                  </a:lnTo>
                  <a:lnTo>
                    <a:pt x="57" y="53"/>
                  </a:lnTo>
                  <a:lnTo>
                    <a:pt x="61" y="55"/>
                  </a:lnTo>
                  <a:lnTo>
                    <a:pt x="68" y="55"/>
                  </a:lnTo>
                  <a:lnTo>
                    <a:pt x="68" y="55"/>
                  </a:lnTo>
                  <a:lnTo>
                    <a:pt x="76" y="55"/>
                  </a:lnTo>
                  <a:lnTo>
                    <a:pt x="76" y="55"/>
                  </a:lnTo>
                  <a:lnTo>
                    <a:pt x="83" y="55"/>
                  </a:lnTo>
                  <a:lnTo>
                    <a:pt x="83" y="55"/>
                  </a:lnTo>
                  <a:lnTo>
                    <a:pt x="89" y="55"/>
                  </a:lnTo>
                  <a:lnTo>
                    <a:pt x="93" y="53"/>
                  </a:lnTo>
                  <a:lnTo>
                    <a:pt x="97" y="47"/>
                  </a:lnTo>
                  <a:lnTo>
                    <a:pt x="97" y="43"/>
                  </a:lnTo>
                  <a:lnTo>
                    <a:pt x="87" y="40"/>
                  </a:lnTo>
                  <a:lnTo>
                    <a:pt x="87" y="40"/>
                  </a:lnTo>
                  <a:lnTo>
                    <a:pt x="87" y="45"/>
                  </a:lnTo>
                  <a:lnTo>
                    <a:pt x="83" y="47"/>
                  </a:lnTo>
                  <a:lnTo>
                    <a:pt x="83" y="47"/>
                  </a:lnTo>
                  <a:lnTo>
                    <a:pt x="76" y="47"/>
                  </a:lnTo>
                  <a:lnTo>
                    <a:pt x="76" y="47"/>
                  </a:lnTo>
                  <a:lnTo>
                    <a:pt x="72" y="47"/>
                  </a:lnTo>
                  <a:lnTo>
                    <a:pt x="72" y="47"/>
                  </a:lnTo>
                  <a:lnTo>
                    <a:pt x="68" y="45"/>
                  </a:lnTo>
                  <a:lnTo>
                    <a:pt x="68" y="40"/>
                  </a:lnTo>
                  <a:lnTo>
                    <a:pt x="68" y="19"/>
                  </a:lnTo>
                  <a:lnTo>
                    <a:pt x="85" y="19"/>
                  </a:lnTo>
                  <a:lnTo>
                    <a:pt x="85" y="34"/>
                  </a:lnTo>
                  <a:lnTo>
                    <a:pt x="97" y="34"/>
                  </a:lnTo>
                  <a:lnTo>
                    <a:pt x="97" y="11"/>
                  </a:lnTo>
                  <a:lnTo>
                    <a:pt x="55" y="11"/>
                  </a:lnTo>
                  <a:lnTo>
                    <a:pt x="55" y="0"/>
                  </a:lnTo>
                  <a:lnTo>
                    <a:pt x="42" y="0"/>
                  </a:lnTo>
                  <a:lnTo>
                    <a:pt x="42" y="11"/>
                  </a:lnTo>
                  <a:lnTo>
                    <a:pt x="0" y="11"/>
                  </a:lnTo>
                  <a:lnTo>
                    <a:pt x="0" y="36"/>
                  </a:lnTo>
                  <a:lnTo>
                    <a:pt x="10" y="36"/>
                  </a:lnTo>
                  <a:lnTo>
                    <a:pt x="10" y="19"/>
                  </a:lnTo>
                  <a:lnTo>
                    <a:pt x="1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9" name="Freeform 340"/>
            <p:cNvSpPr>
              <a:spLocks noChangeAspect="1"/>
            </p:cNvSpPr>
            <p:nvPr userDrawn="1"/>
          </p:nvSpPr>
          <p:spPr bwMode="auto">
            <a:xfrm>
              <a:off x="3179" y="2392"/>
              <a:ext cx="104" cy="72"/>
            </a:xfrm>
            <a:custGeom>
              <a:avLst/>
              <a:gdLst/>
              <a:ahLst/>
              <a:cxnLst>
                <a:cxn ang="0">
                  <a:pos x="93" y="46"/>
                </a:cxn>
                <a:cxn ang="0">
                  <a:pos x="93" y="55"/>
                </a:cxn>
                <a:cxn ang="0">
                  <a:pos x="93" y="55"/>
                </a:cxn>
                <a:cxn ang="0">
                  <a:pos x="91" y="59"/>
                </a:cxn>
                <a:cxn ang="0">
                  <a:pos x="89" y="59"/>
                </a:cxn>
                <a:cxn ang="0">
                  <a:pos x="89" y="59"/>
                </a:cxn>
                <a:cxn ang="0">
                  <a:pos x="87" y="59"/>
                </a:cxn>
                <a:cxn ang="0">
                  <a:pos x="87" y="59"/>
                </a:cxn>
                <a:cxn ang="0">
                  <a:pos x="82" y="59"/>
                </a:cxn>
                <a:cxn ang="0">
                  <a:pos x="82" y="59"/>
                </a:cxn>
                <a:cxn ang="0">
                  <a:pos x="80" y="59"/>
                </a:cxn>
                <a:cxn ang="0">
                  <a:pos x="80" y="55"/>
                </a:cxn>
                <a:cxn ang="0">
                  <a:pos x="80" y="19"/>
                </a:cxn>
                <a:cxn ang="0">
                  <a:pos x="49" y="19"/>
                </a:cxn>
                <a:cxn ang="0">
                  <a:pos x="49" y="19"/>
                </a:cxn>
                <a:cxn ang="0">
                  <a:pos x="51" y="2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36" y="19"/>
                </a:cxn>
                <a:cxn ang="0">
                  <a:pos x="4" y="19"/>
                </a:cxn>
                <a:cxn ang="0">
                  <a:pos x="4" y="27"/>
                </a:cxn>
                <a:cxn ang="0">
                  <a:pos x="34" y="27"/>
                </a:cxn>
                <a:cxn ang="0">
                  <a:pos x="34" y="27"/>
                </a:cxn>
                <a:cxn ang="0">
                  <a:pos x="29" y="38"/>
                </a:cxn>
                <a:cxn ang="0">
                  <a:pos x="23" y="48"/>
                </a:cxn>
                <a:cxn ang="0">
                  <a:pos x="15" y="55"/>
                </a:cxn>
                <a:cxn ang="0">
                  <a:pos x="0" y="63"/>
                </a:cxn>
                <a:cxn ang="0">
                  <a:pos x="0" y="72"/>
                </a:cxn>
                <a:cxn ang="0">
                  <a:pos x="0" y="72"/>
                </a:cxn>
                <a:cxn ang="0">
                  <a:pos x="17" y="67"/>
                </a:cxn>
                <a:cxn ang="0">
                  <a:pos x="29" y="59"/>
                </a:cxn>
                <a:cxn ang="0">
                  <a:pos x="36" y="53"/>
                </a:cxn>
                <a:cxn ang="0">
                  <a:pos x="40" y="46"/>
                </a:cxn>
                <a:cxn ang="0">
                  <a:pos x="44" y="38"/>
                </a:cxn>
                <a:cxn ang="0">
                  <a:pos x="46" y="27"/>
                </a:cxn>
                <a:cxn ang="0">
                  <a:pos x="68" y="27"/>
                </a:cxn>
                <a:cxn ang="0">
                  <a:pos x="68" y="57"/>
                </a:cxn>
                <a:cxn ang="0">
                  <a:pos x="68" y="57"/>
                </a:cxn>
                <a:cxn ang="0">
                  <a:pos x="68" y="61"/>
                </a:cxn>
                <a:cxn ang="0">
                  <a:pos x="70" y="65"/>
                </a:cxn>
                <a:cxn ang="0">
                  <a:pos x="74" y="69"/>
                </a:cxn>
                <a:cxn ang="0">
                  <a:pos x="78" y="69"/>
                </a:cxn>
                <a:cxn ang="0">
                  <a:pos x="78" y="69"/>
                </a:cxn>
                <a:cxn ang="0">
                  <a:pos x="85" y="69"/>
                </a:cxn>
                <a:cxn ang="0">
                  <a:pos x="85" y="69"/>
                </a:cxn>
                <a:cxn ang="0">
                  <a:pos x="93" y="69"/>
                </a:cxn>
                <a:cxn ang="0">
                  <a:pos x="93" y="69"/>
                </a:cxn>
                <a:cxn ang="0">
                  <a:pos x="97" y="67"/>
                </a:cxn>
                <a:cxn ang="0">
                  <a:pos x="101" y="65"/>
                </a:cxn>
                <a:cxn ang="0">
                  <a:pos x="104" y="61"/>
                </a:cxn>
                <a:cxn ang="0">
                  <a:pos x="104" y="55"/>
                </a:cxn>
                <a:cxn ang="0">
                  <a:pos x="104" y="46"/>
                </a:cxn>
                <a:cxn ang="0">
                  <a:pos x="93" y="46"/>
                </a:cxn>
                <a:cxn ang="0">
                  <a:pos x="93" y="46"/>
                </a:cxn>
              </a:cxnLst>
              <a:rect l="0" t="0" r="r" b="b"/>
              <a:pathLst>
                <a:path w="104" h="72">
                  <a:moveTo>
                    <a:pt x="93" y="46"/>
                  </a:moveTo>
                  <a:lnTo>
                    <a:pt x="93" y="55"/>
                  </a:lnTo>
                  <a:lnTo>
                    <a:pt x="93" y="55"/>
                  </a:lnTo>
                  <a:lnTo>
                    <a:pt x="91" y="59"/>
                  </a:lnTo>
                  <a:lnTo>
                    <a:pt x="89" y="59"/>
                  </a:lnTo>
                  <a:lnTo>
                    <a:pt x="89" y="59"/>
                  </a:lnTo>
                  <a:lnTo>
                    <a:pt x="87" y="59"/>
                  </a:lnTo>
                  <a:lnTo>
                    <a:pt x="87" y="59"/>
                  </a:lnTo>
                  <a:lnTo>
                    <a:pt x="82" y="59"/>
                  </a:lnTo>
                  <a:lnTo>
                    <a:pt x="82" y="59"/>
                  </a:lnTo>
                  <a:lnTo>
                    <a:pt x="80" y="59"/>
                  </a:lnTo>
                  <a:lnTo>
                    <a:pt x="80" y="55"/>
                  </a:lnTo>
                  <a:lnTo>
                    <a:pt x="80" y="19"/>
                  </a:lnTo>
                  <a:lnTo>
                    <a:pt x="49" y="19"/>
                  </a:lnTo>
                  <a:lnTo>
                    <a:pt x="49" y="19"/>
                  </a:lnTo>
                  <a:lnTo>
                    <a:pt x="51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36" y="19"/>
                  </a:lnTo>
                  <a:lnTo>
                    <a:pt x="4" y="19"/>
                  </a:lnTo>
                  <a:lnTo>
                    <a:pt x="4" y="27"/>
                  </a:lnTo>
                  <a:lnTo>
                    <a:pt x="34" y="27"/>
                  </a:lnTo>
                  <a:lnTo>
                    <a:pt x="34" y="27"/>
                  </a:lnTo>
                  <a:lnTo>
                    <a:pt x="29" y="38"/>
                  </a:lnTo>
                  <a:lnTo>
                    <a:pt x="23" y="48"/>
                  </a:lnTo>
                  <a:lnTo>
                    <a:pt x="15" y="55"/>
                  </a:lnTo>
                  <a:lnTo>
                    <a:pt x="0" y="63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17" y="67"/>
                  </a:lnTo>
                  <a:lnTo>
                    <a:pt x="29" y="59"/>
                  </a:lnTo>
                  <a:lnTo>
                    <a:pt x="36" y="53"/>
                  </a:lnTo>
                  <a:lnTo>
                    <a:pt x="40" y="46"/>
                  </a:lnTo>
                  <a:lnTo>
                    <a:pt x="44" y="38"/>
                  </a:lnTo>
                  <a:lnTo>
                    <a:pt x="46" y="27"/>
                  </a:lnTo>
                  <a:lnTo>
                    <a:pt x="68" y="27"/>
                  </a:lnTo>
                  <a:lnTo>
                    <a:pt x="68" y="57"/>
                  </a:lnTo>
                  <a:lnTo>
                    <a:pt x="68" y="57"/>
                  </a:lnTo>
                  <a:lnTo>
                    <a:pt x="68" y="61"/>
                  </a:lnTo>
                  <a:lnTo>
                    <a:pt x="70" y="65"/>
                  </a:lnTo>
                  <a:lnTo>
                    <a:pt x="74" y="69"/>
                  </a:lnTo>
                  <a:lnTo>
                    <a:pt x="78" y="69"/>
                  </a:lnTo>
                  <a:lnTo>
                    <a:pt x="78" y="69"/>
                  </a:lnTo>
                  <a:lnTo>
                    <a:pt x="85" y="69"/>
                  </a:lnTo>
                  <a:lnTo>
                    <a:pt x="85" y="69"/>
                  </a:lnTo>
                  <a:lnTo>
                    <a:pt x="93" y="69"/>
                  </a:lnTo>
                  <a:lnTo>
                    <a:pt x="93" y="69"/>
                  </a:lnTo>
                  <a:lnTo>
                    <a:pt x="97" y="67"/>
                  </a:lnTo>
                  <a:lnTo>
                    <a:pt x="101" y="65"/>
                  </a:lnTo>
                  <a:lnTo>
                    <a:pt x="104" y="61"/>
                  </a:lnTo>
                  <a:lnTo>
                    <a:pt x="104" y="55"/>
                  </a:lnTo>
                  <a:lnTo>
                    <a:pt x="104" y="46"/>
                  </a:lnTo>
                  <a:lnTo>
                    <a:pt x="93" y="46"/>
                  </a:lnTo>
                  <a:lnTo>
                    <a:pt x="93" y="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sp>
        <p:nvSpPr>
          <p:cNvPr id="9226" name="Rectangle 10"/>
          <p:cNvSpPr>
            <a:spLocks noGrp="1" noChangeArrowheads="1"/>
          </p:cNvSpPr>
          <p:nvPr>
            <p:ph type="subTitle" sz="quarter" idx="1"/>
          </p:nvPr>
        </p:nvSpPr>
        <p:spPr bwMode="gray">
          <a:xfrm>
            <a:off x="1055078" y="457200"/>
            <a:ext cx="3993174" cy="762000"/>
          </a:xfrm>
        </p:spPr>
        <p:txBody>
          <a:bodyPr lIns="0" tIns="43193" rIns="0" bIns="79200" anchor="ctr"/>
          <a:lstStyle>
            <a:lvl1pPr marL="0" indent="0">
              <a:spcBef>
                <a:spcPct val="25000"/>
              </a:spcBef>
              <a:buFont typeface="Wingdings" pitchFamily="2" charset="2"/>
              <a:buNone/>
              <a:defRPr sz="2400">
                <a:latin typeface="+mj-lt"/>
              </a:defRPr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1055077" y="1828800"/>
            <a:ext cx="7033846" cy="1981200"/>
          </a:xfrm>
        </p:spPr>
        <p:txBody>
          <a:bodyPr tIns="43193" bIns="43193" anchor="ctr"/>
          <a:lstStyle>
            <a:lvl1pPr fontAlgn="ctr">
              <a:lnSpc>
                <a:spcPct val="125000"/>
              </a:lnSpc>
              <a:spcBef>
                <a:spcPct val="50000"/>
              </a:spcBef>
              <a:defRPr sz="4000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 dirty="0"/>
          </a:p>
        </p:txBody>
      </p:sp>
      <p:sp>
        <p:nvSpPr>
          <p:cNvPr id="61" name="Rectangle 341"/>
          <p:cNvSpPr>
            <a:spLocks noChangeArrowheads="1"/>
          </p:cNvSpPr>
          <p:nvPr userDrawn="1"/>
        </p:nvSpPr>
        <p:spPr bwMode="auto">
          <a:xfrm>
            <a:off x="6988420" y="0"/>
            <a:ext cx="2152650" cy="762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Arial" pitchFamily="34" charset="0"/>
                <a:ea typeface="Arial Unicode MS" pitchFamily="50" charset="-128"/>
                <a:cs typeface="Arial" pitchFamily="34" charset="0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>
                <a:latin typeface="Arial" pitchFamily="34" charset="0"/>
                <a:cs typeface="Arial" pitchFamily="34" charset="0"/>
              </a:defRPr>
            </a:lvl1pPr>
            <a:lvl2pPr>
              <a:defRPr sz="1600"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435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11015" y="1524000"/>
            <a:ext cx="4290646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2339" y="1524000"/>
            <a:ext cx="4290646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271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271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512" y="2204864"/>
            <a:ext cx="8721725" cy="1901651"/>
          </a:xfrm>
        </p:spPr>
        <p:txBody>
          <a:bodyPr anchor="ctr"/>
          <a:lstStyle>
            <a:lvl1pPr algn="ctr">
              <a:defRPr sz="4400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9347931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538" y="273052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52492" y="228600"/>
            <a:ext cx="2180492" cy="63246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11015" y="228600"/>
            <a:ext cx="6400800" cy="63246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Rectangle 10"/>
          <p:cNvSpPr>
            <a:spLocks noGrp="1" noChangeArrowheads="1"/>
          </p:cNvSpPr>
          <p:nvPr>
            <p:ph type="subTitle" sz="quarter" idx="1"/>
          </p:nvPr>
        </p:nvSpPr>
        <p:spPr bwMode="gray">
          <a:xfrm>
            <a:off x="1049215" y="476672"/>
            <a:ext cx="3993174" cy="762000"/>
          </a:xfrm>
          <a:prstGeom prst="rect">
            <a:avLst/>
          </a:prstGeom>
        </p:spPr>
        <p:txBody>
          <a:bodyPr lIns="0" tIns="43193" rIns="0" bIns="79200" anchor="ctr">
            <a:normAutofit/>
          </a:bodyPr>
          <a:lstStyle>
            <a:lvl1pPr marL="0" indent="0">
              <a:spcBef>
                <a:spcPct val="25000"/>
              </a:spcBef>
              <a:buFont typeface="Wingdings" pitchFamily="2" charset="2"/>
              <a:buNone/>
              <a:defRPr sz="16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5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  <p:sp>
        <p:nvSpPr>
          <p:cNvPr id="184" name="Rectangle 9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1049215" y="1844824"/>
            <a:ext cx="7033846" cy="1981200"/>
          </a:xfrm>
          <a:prstGeom prst="rect">
            <a:avLst/>
          </a:prstGeom>
        </p:spPr>
        <p:txBody>
          <a:bodyPr tIns="43193" bIns="43193" anchor="ctr"/>
          <a:lstStyle>
            <a:lvl1pPr fontAlgn="ctr">
              <a:lnSpc>
                <a:spcPct val="125000"/>
              </a:lnSpc>
              <a:spcBef>
                <a:spcPct val="50000"/>
              </a:spcBef>
              <a:defRPr sz="2400">
                <a:latin typeface="HGP創英角ｺﾞｼｯｸUB" pitchFamily="50" charset="-128"/>
                <a:ea typeface="HGP創英角ｺﾞｼｯｸUB" pitchFamily="50" charset="-128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 dirty="0"/>
          </a:p>
        </p:txBody>
      </p:sp>
      <p:sp>
        <p:nvSpPr>
          <p:cNvPr id="65" name="テキスト プレースホルダ 64"/>
          <p:cNvSpPr>
            <a:spLocks noGrp="1"/>
          </p:cNvSpPr>
          <p:nvPr>
            <p:ph type="body" sz="quarter" idx="10"/>
          </p:nvPr>
        </p:nvSpPr>
        <p:spPr>
          <a:xfrm>
            <a:off x="5569034" y="4581128"/>
            <a:ext cx="2060537" cy="288652"/>
          </a:xfrm>
        </p:spPr>
        <p:txBody>
          <a:bodyPr lIns="0" rIns="0"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8" name="テキスト プレースホルダ 64"/>
          <p:cNvSpPr>
            <a:spLocks noGrp="1"/>
          </p:cNvSpPr>
          <p:nvPr>
            <p:ph type="body" sz="quarter" idx="11"/>
          </p:nvPr>
        </p:nvSpPr>
        <p:spPr>
          <a:xfrm>
            <a:off x="5569034" y="5085184"/>
            <a:ext cx="3390328" cy="648072"/>
          </a:xfrm>
        </p:spPr>
        <p:txBody>
          <a:bodyPr lIns="0" rIns="0" anchor="ctr" anchorCtr="0"/>
          <a:lstStyle>
            <a:lvl1pPr marL="0" indent="0">
              <a:spcBef>
                <a:spcPts val="0"/>
              </a:spcBef>
              <a:buNone/>
              <a:defRPr sz="1200"/>
            </a:lvl1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9" name="テキスト プレースホルダ 64"/>
          <p:cNvSpPr>
            <a:spLocks noGrp="1"/>
          </p:cNvSpPr>
          <p:nvPr>
            <p:ph type="body" sz="quarter" idx="12"/>
          </p:nvPr>
        </p:nvSpPr>
        <p:spPr>
          <a:xfrm>
            <a:off x="5569034" y="5805264"/>
            <a:ext cx="3390328" cy="360040"/>
          </a:xfrm>
        </p:spPr>
        <p:txBody>
          <a:bodyPr lIns="0" rIns="0" anchor="ctr" anchorCtr="0"/>
          <a:lstStyle>
            <a:lvl1pPr marL="0" indent="0">
              <a:buNone/>
              <a:defRPr sz="1800"/>
            </a:lvl1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70" name="テキスト プレースホルダ 64"/>
          <p:cNvSpPr>
            <a:spLocks noGrp="1"/>
          </p:cNvSpPr>
          <p:nvPr>
            <p:ph type="body" sz="quarter" idx="13"/>
          </p:nvPr>
        </p:nvSpPr>
        <p:spPr>
          <a:xfrm>
            <a:off x="5569034" y="6237312"/>
            <a:ext cx="3390328" cy="360040"/>
          </a:xfrm>
        </p:spPr>
        <p:txBody>
          <a:bodyPr lIns="0" rIns="0" anchor="ctr" anchorCtr="0"/>
          <a:lstStyle>
            <a:lvl1pPr marL="0" indent="0">
              <a:spcBef>
                <a:spcPts val="0"/>
              </a:spcBef>
              <a:buNone/>
              <a:defRPr sz="1000"/>
            </a:lvl1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ユーザー設定レイアウト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512" y="2204864"/>
            <a:ext cx="8721725" cy="1901651"/>
          </a:xfrm>
        </p:spPr>
        <p:txBody>
          <a:bodyPr anchor="ctr"/>
          <a:lstStyle>
            <a:lvl1pPr algn="ctr">
              <a:defRPr sz="4400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934793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5496" y="-442600"/>
            <a:ext cx="612068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0" dirty="0" smtClean="0">
                <a:solidFill>
                  <a:schemeClr val="bg1">
                    <a:lumMod val="85000"/>
                  </a:schemeClr>
                </a:solidFill>
                <a:latin typeface="Century"/>
                <a:cs typeface="Century"/>
              </a:rPr>
              <a:t>Q</a:t>
            </a:r>
            <a:endParaRPr kumimoji="1" lang="ja-JP" altLang="en-US" sz="40000" dirty="0">
              <a:solidFill>
                <a:schemeClr val="bg1">
                  <a:lumMod val="85000"/>
                </a:schemeClr>
              </a:solidFill>
              <a:latin typeface="Century"/>
              <a:cs typeface="Century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512" y="2204864"/>
            <a:ext cx="8721725" cy="1901651"/>
          </a:xfrm>
        </p:spPr>
        <p:txBody>
          <a:bodyPr anchor="ctr"/>
          <a:lstStyle>
            <a:lvl1pPr algn="ctr">
              <a:defRPr sz="4400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096896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11138" y="1000125"/>
            <a:ext cx="4284662" cy="545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00125"/>
            <a:ext cx="4284663" cy="545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1520" y="6696417"/>
            <a:ext cx="5270921" cy="161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kumimoji="0" lang="ja-JP" altLang="en-US" sz="1050" dirty="0" smtClean="0">
                <a:solidFill>
                  <a:srgbClr val="404040"/>
                </a:solidFill>
                <a:latin typeface="HGP創英角ｺﾞｼｯｸUB" pitchFamily="50" charset="-128"/>
                <a:ea typeface="HGP創英角ｺﾞｼｯｸUB" pitchFamily="50" charset="-128"/>
              </a:rPr>
              <a:t>（</a:t>
            </a:r>
            <a:r>
              <a:rPr kumimoji="0" lang="en-US" altLang="ja-JP" sz="1050" dirty="0" smtClean="0">
                <a:solidFill>
                  <a:srgbClr val="404040"/>
                </a:solidFill>
                <a:latin typeface="HGP創英角ｺﾞｼｯｸUB" pitchFamily="50" charset="-128"/>
                <a:ea typeface="HGP創英角ｺﾞｼｯｸUB" pitchFamily="50" charset="-128"/>
              </a:rPr>
              <a:t>c</a:t>
            </a:r>
            <a:r>
              <a:rPr kumimoji="0" lang="ja-JP" altLang="en-US" sz="1050" dirty="0" smtClean="0">
                <a:solidFill>
                  <a:srgbClr val="404040"/>
                </a:solidFill>
                <a:latin typeface="HGP創英角ｺﾞｼｯｸUB" pitchFamily="50" charset="-128"/>
                <a:ea typeface="HGP創英角ｺﾞｼｯｸUB" pitchFamily="50" charset="-128"/>
              </a:rPr>
              <a:t>） </a:t>
            </a:r>
            <a:r>
              <a:rPr kumimoji="0" lang="en-US" altLang="ja-JP" sz="1050" dirty="0" smtClean="0">
                <a:solidFill>
                  <a:srgbClr val="404040"/>
                </a:solidFill>
                <a:latin typeface="HGP創英角ｺﾞｼｯｸUB" pitchFamily="50" charset="-128"/>
                <a:ea typeface="HGP創英角ｺﾞｼｯｸUB" pitchFamily="50" charset="-128"/>
              </a:rPr>
              <a:t>2013 by Nomura Research Institute, ltd. All rights reserved. </a:t>
            </a:r>
            <a:endParaRPr kumimoji="0" lang="en-US" altLang="ja-JP" sz="1050" dirty="0">
              <a:solidFill>
                <a:srgbClr val="40404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1138" y="303213"/>
            <a:ext cx="87217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4319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1138" y="1000125"/>
            <a:ext cx="8721725" cy="5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423" tIns="43191" rIns="88423" bIns="431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8" name="スライド番号プレースホルダ 2"/>
          <p:cNvSpPr>
            <a:spLocks noGrp="1"/>
          </p:cNvSpPr>
          <p:nvPr>
            <p:ph type="sldNum" sz="quarter" idx="4"/>
          </p:nvPr>
        </p:nvSpPr>
        <p:spPr bwMode="auto">
          <a:xfrm>
            <a:off x="8323263" y="6572250"/>
            <a:ext cx="609600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Arial" pitchFamily="34" charset="0"/>
                <a:ea typeface="ＭＳ Ｐゴシック" charset="-128"/>
              </a:defRPr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185738" indent="-185738" algn="l" defTabSz="862013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Wingdings" pitchFamily="2" charset="2"/>
        <a:buChar char="n"/>
        <a:defRPr kumimoji="1" sz="28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63563" indent="-185738" algn="l" defTabSz="862013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Wingdings" pitchFamily="2" charset="2"/>
        <a:buChar char="l"/>
        <a:defRPr kumimoji="1" sz="24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50913" indent="-195263" algn="l" defTabSz="862013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▪"/>
        <a:defRPr kumimoji="1" sz="20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333500" indent="-190500" algn="l" defTabSz="862013" rtl="0" eaLnBrk="1" fontAlgn="base" hangingPunct="1">
        <a:spcBef>
          <a:spcPct val="15000"/>
        </a:spcBef>
        <a:spcAft>
          <a:spcPct val="0"/>
        </a:spcAft>
        <a:buClr>
          <a:schemeClr val="tx1"/>
        </a:buClr>
        <a:buChar char="▪"/>
        <a:defRPr kumimoji="1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16088" indent="-190500" algn="l" defTabSz="862013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6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173288" indent="-190500" algn="l" defTabSz="862013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600">
          <a:solidFill>
            <a:schemeClr val="tx1"/>
          </a:solidFill>
          <a:latin typeface="+mn-lt"/>
          <a:ea typeface="+mn-ea"/>
        </a:defRPr>
      </a:lvl6pPr>
      <a:lvl7pPr marL="2630488" indent="-190500" algn="l" defTabSz="862013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600">
          <a:solidFill>
            <a:schemeClr val="tx1"/>
          </a:solidFill>
          <a:latin typeface="+mn-lt"/>
          <a:ea typeface="+mn-ea"/>
        </a:defRPr>
      </a:lvl7pPr>
      <a:lvl8pPr marL="3087688" indent="-190500" algn="l" defTabSz="862013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600">
          <a:solidFill>
            <a:schemeClr val="tx1"/>
          </a:solidFill>
          <a:latin typeface="+mn-lt"/>
          <a:ea typeface="+mn-ea"/>
        </a:defRPr>
      </a:lvl8pPr>
      <a:lvl9pPr marL="3544888" indent="-190500" algn="l" defTabSz="862013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58"/>
          <p:cNvSpPr>
            <a:spLocks noChangeArrowheads="1"/>
          </p:cNvSpPr>
          <p:nvPr userDrawn="1"/>
        </p:nvSpPr>
        <p:spPr bwMode="auto">
          <a:xfrm>
            <a:off x="5556738" y="6705600"/>
            <a:ext cx="3587262" cy="15240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1016" y="228600"/>
            <a:ext cx="8721969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43196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1016" y="1524000"/>
            <a:ext cx="8721969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433" tIns="43196" rIns="88433" bIns="431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11017" y="6629403"/>
            <a:ext cx="360485" cy="180975"/>
            <a:chOff x="1249" y="3614"/>
            <a:chExt cx="492" cy="248"/>
          </a:xfrm>
        </p:grpSpPr>
        <p:sp>
          <p:nvSpPr>
            <p:cNvPr id="1043" name="Freeform 19"/>
            <p:cNvSpPr>
              <a:spLocks/>
            </p:cNvSpPr>
            <p:nvPr userDrawn="1"/>
          </p:nvSpPr>
          <p:spPr bwMode="auto">
            <a:xfrm>
              <a:off x="1677" y="3616"/>
              <a:ext cx="64" cy="246"/>
            </a:xfrm>
            <a:custGeom>
              <a:avLst/>
              <a:gdLst/>
              <a:ahLst/>
              <a:cxnLst>
                <a:cxn ang="0">
                  <a:pos x="13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" y="121"/>
                </a:cxn>
                <a:cxn ang="0">
                  <a:pos x="7" y="183"/>
                </a:cxn>
                <a:cxn ang="0">
                  <a:pos x="8" y="246"/>
                </a:cxn>
                <a:cxn ang="0">
                  <a:pos x="8" y="246"/>
                </a:cxn>
                <a:cxn ang="0">
                  <a:pos x="7" y="310"/>
                </a:cxn>
                <a:cxn ang="0">
                  <a:pos x="5" y="372"/>
                </a:cxn>
                <a:cxn ang="0">
                  <a:pos x="0" y="492"/>
                </a:cxn>
                <a:cxn ang="0">
                  <a:pos x="132" y="492"/>
                </a:cxn>
                <a:cxn ang="0">
                  <a:pos x="132" y="492"/>
                </a:cxn>
                <a:cxn ang="0">
                  <a:pos x="127" y="372"/>
                </a:cxn>
                <a:cxn ang="0">
                  <a:pos x="124" y="310"/>
                </a:cxn>
                <a:cxn ang="0">
                  <a:pos x="124" y="246"/>
                </a:cxn>
                <a:cxn ang="0">
                  <a:pos x="124" y="246"/>
                </a:cxn>
                <a:cxn ang="0">
                  <a:pos x="124" y="183"/>
                </a:cxn>
                <a:cxn ang="0">
                  <a:pos x="127" y="121"/>
                </a:cxn>
                <a:cxn ang="0">
                  <a:pos x="132" y="0"/>
                </a:cxn>
                <a:cxn ang="0">
                  <a:pos x="132" y="0"/>
                </a:cxn>
              </a:cxnLst>
              <a:rect l="0" t="0" r="r" b="b"/>
              <a:pathLst>
                <a:path w="132" h="492">
                  <a:moveTo>
                    <a:pt x="13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121"/>
                  </a:lnTo>
                  <a:lnTo>
                    <a:pt x="7" y="183"/>
                  </a:lnTo>
                  <a:lnTo>
                    <a:pt x="8" y="246"/>
                  </a:lnTo>
                  <a:lnTo>
                    <a:pt x="8" y="246"/>
                  </a:lnTo>
                  <a:lnTo>
                    <a:pt x="7" y="310"/>
                  </a:lnTo>
                  <a:lnTo>
                    <a:pt x="5" y="372"/>
                  </a:lnTo>
                  <a:lnTo>
                    <a:pt x="0" y="492"/>
                  </a:lnTo>
                  <a:lnTo>
                    <a:pt x="132" y="492"/>
                  </a:lnTo>
                  <a:lnTo>
                    <a:pt x="132" y="492"/>
                  </a:lnTo>
                  <a:lnTo>
                    <a:pt x="127" y="372"/>
                  </a:lnTo>
                  <a:lnTo>
                    <a:pt x="124" y="310"/>
                  </a:lnTo>
                  <a:lnTo>
                    <a:pt x="124" y="246"/>
                  </a:lnTo>
                  <a:lnTo>
                    <a:pt x="124" y="246"/>
                  </a:lnTo>
                  <a:lnTo>
                    <a:pt x="124" y="183"/>
                  </a:lnTo>
                  <a:lnTo>
                    <a:pt x="127" y="121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044" name="Freeform 20"/>
            <p:cNvSpPr>
              <a:spLocks/>
            </p:cNvSpPr>
            <p:nvPr userDrawn="1"/>
          </p:nvSpPr>
          <p:spPr bwMode="auto">
            <a:xfrm>
              <a:off x="1249" y="3614"/>
              <a:ext cx="422" cy="248"/>
            </a:xfrm>
            <a:custGeom>
              <a:avLst/>
              <a:gdLst/>
              <a:ahLst/>
              <a:cxnLst>
                <a:cxn ang="0">
                  <a:pos x="670" y="265"/>
                </a:cxn>
                <a:cxn ang="0">
                  <a:pos x="719" y="240"/>
                </a:cxn>
                <a:cxn ang="0">
                  <a:pos x="757" y="208"/>
                </a:cxn>
                <a:cxn ang="0">
                  <a:pos x="780" y="168"/>
                </a:cxn>
                <a:cxn ang="0">
                  <a:pos x="786" y="148"/>
                </a:cxn>
                <a:cxn ang="0">
                  <a:pos x="788" y="127"/>
                </a:cxn>
                <a:cxn ang="0">
                  <a:pos x="788" y="115"/>
                </a:cxn>
                <a:cxn ang="0">
                  <a:pos x="784" y="92"/>
                </a:cxn>
                <a:cxn ang="0">
                  <a:pos x="776" y="72"/>
                </a:cxn>
                <a:cxn ang="0">
                  <a:pos x="765" y="54"/>
                </a:cxn>
                <a:cxn ang="0">
                  <a:pos x="757" y="46"/>
                </a:cxn>
                <a:cxn ang="0">
                  <a:pos x="724" y="22"/>
                </a:cxn>
                <a:cxn ang="0">
                  <a:pos x="683" y="8"/>
                </a:cxn>
                <a:cxn ang="0">
                  <a:pos x="637" y="2"/>
                </a:cxn>
                <a:cxn ang="0">
                  <a:pos x="586" y="0"/>
                </a:cxn>
                <a:cxn ang="0">
                  <a:pos x="529" y="2"/>
                </a:cxn>
                <a:cxn ang="0">
                  <a:pos x="413" y="5"/>
                </a:cxn>
                <a:cxn ang="0">
                  <a:pos x="364" y="5"/>
                </a:cxn>
                <a:cxn ang="0">
                  <a:pos x="372" y="167"/>
                </a:cxn>
                <a:cxn ang="0">
                  <a:pos x="373" y="313"/>
                </a:cxn>
                <a:cxn ang="0">
                  <a:pos x="311" y="242"/>
                </a:cxn>
                <a:cxn ang="0">
                  <a:pos x="187" y="86"/>
                </a:cxn>
                <a:cxn ang="0">
                  <a:pos x="0" y="5"/>
                </a:cxn>
                <a:cxn ang="0">
                  <a:pos x="7" y="126"/>
                </a:cxn>
                <a:cxn ang="0">
                  <a:pos x="10" y="251"/>
                </a:cxn>
                <a:cxn ang="0">
                  <a:pos x="8" y="315"/>
                </a:cxn>
                <a:cxn ang="0">
                  <a:pos x="0" y="497"/>
                </a:cxn>
                <a:cxn ang="0">
                  <a:pos x="107" y="497"/>
                </a:cxn>
                <a:cxn ang="0">
                  <a:pos x="97" y="319"/>
                </a:cxn>
                <a:cxn ang="0">
                  <a:pos x="95" y="165"/>
                </a:cxn>
                <a:cxn ang="0">
                  <a:pos x="162" y="242"/>
                </a:cxn>
                <a:cxn ang="0">
                  <a:pos x="299" y="410"/>
                </a:cxn>
                <a:cxn ang="0">
                  <a:pos x="362" y="497"/>
                </a:cxn>
                <a:cxn ang="0">
                  <a:pos x="473" y="497"/>
                </a:cxn>
                <a:cxn ang="0">
                  <a:pos x="467" y="315"/>
                </a:cxn>
                <a:cxn ang="0">
                  <a:pos x="465" y="251"/>
                </a:cxn>
                <a:cxn ang="0">
                  <a:pos x="468" y="68"/>
                </a:cxn>
                <a:cxn ang="0">
                  <a:pos x="502" y="67"/>
                </a:cxn>
                <a:cxn ang="0">
                  <a:pos x="543" y="67"/>
                </a:cxn>
                <a:cxn ang="0">
                  <a:pos x="591" y="72"/>
                </a:cxn>
                <a:cxn ang="0">
                  <a:pos x="618" y="84"/>
                </a:cxn>
                <a:cxn ang="0">
                  <a:pos x="630" y="94"/>
                </a:cxn>
                <a:cxn ang="0">
                  <a:pos x="643" y="113"/>
                </a:cxn>
                <a:cxn ang="0">
                  <a:pos x="649" y="145"/>
                </a:cxn>
                <a:cxn ang="0">
                  <a:pos x="648" y="154"/>
                </a:cxn>
                <a:cxn ang="0">
                  <a:pos x="643" y="175"/>
                </a:cxn>
                <a:cxn ang="0">
                  <a:pos x="634" y="192"/>
                </a:cxn>
                <a:cxn ang="0">
                  <a:pos x="618" y="208"/>
                </a:cxn>
                <a:cxn ang="0">
                  <a:pos x="589" y="227"/>
                </a:cxn>
                <a:cxn ang="0">
                  <a:pos x="542" y="245"/>
                </a:cxn>
                <a:cxn ang="0">
                  <a:pos x="515" y="253"/>
                </a:cxn>
                <a:cxn ang="0">
                  <a:pos x="603" y="370"/>
                </a:cxn>
                <a:cxn ang="0">
                  <a:pos x="689" y="497"/>
                </a:cxn>
                <a:cxn ang="0">
                  <a:pos x="843" y="497"/>
                </a:cxn>
                <a:cxn ang="0">
                  <a:pos x="707" y="318"/>
                </a:cxn>
                <a:cxn ang="0">
                  <a:pos x="670" y="265"/>
                </a:cxn>
              </a:cxnLst>
              <a:rect l="0" t="0" r="r" b="b"/>
              <a:pathLst>
                <a:path w="843" h="497">
                  <a:moveTo>
                    <a:pt x="670" y="265"/>
                  </a:moveTo>
                  <a:lnTo>
                    <a:pt x="670" y="265"/>
                  </a:lnTo>
                  <a:lnTo>
                    <a:pt x="697" y="254"/>
                  </a:lnTo>
                  <a:lnTo>
                    <a:pt x="719" y="240"/>
                  </a:lnTo>
                  <a:lnTo>
                    <a:pt x="740" y="226"/>
                  </a:lnTo>
                  <a:lnTo>
                    <a:pt x="757" y="208"/>
                  </a:lnTo>
                  <a:lnTo>
                    <a:pt x="770" y="189"/>
                  </a:lnTo>
                  <a:lnTo>
                    <a:pt x="780" y="168"/>
                  </a:lnTo>
                  <a:lnTo>
                    <a:pt x="784" y="159"/>
                  </a:lnTo>
                  <a:lnTo>
                    <a:pt x="786" y="148"/>
                  </a:lnTo>
                  <a:lnTo>
                    <a:pt x="788" y="138"/>
                  </a:lnTo>
                  <a:lnTo>
                    <a:pt x="788" y="127"/>
                  </a:lnTo>
                  <a:lnTo>
                    <a:pt x="788" y="127"/>
                  </a:lnTo>
                  <a:lnTo>
                    <a:pt x="788" y="115"/>
                  </a:lnTo>
                  <a:lnTo>
                    <a:pt x="786" y="103"/>
                  </a:lnTo>
                  <a:lnTo>
                    <a:pt x="784" y="92"/>
                  </a:lnTo>
                  <a:lnTo>
                    <a:pt x="781" y="81"/>
                  </a:lnTo>
                  <a:lnTo>
                    <a:pt x="776" y="72"/>
                  </a:lnTo>
                  <a:lnTo>
                    <a:pt x="770" y="62"/>
                  </a:lnTo>
                  <a:lnTo>
                    <a:pt x="765" y="54"/>
                  </a:lnTo>
                  <a:lnTo>
                    <a:pt x="757" y="46"/>
                  </a:lnTo>
                  <a:lnTo>
                    <a:pt x="757" y="46"/>
                  </a:lnTo>
                  <a:lnTo>
                    <a:pt x="742" y="32"/>
                  </a:lnTo>
                  <a:lnTo>
                    <a:pt x="724" y="22"/>
                  </a:lnTo>
                  <a:lnTo>
                    <a:pt x="705" y="14"/>
                  </a:lnTo>
                  <a:lnTo>
                    <a:pt x="683" y="8"/>
                  </a:lnTo>
                  <a:lnTo>
                    <a:pt x="661" y="5"/>
                  </a:lnTo>
                  <a:lnTo>
                    <a:pt x="637" y="2"/>
                  </a:lnTo>
                  <a:lnTo>
                    <a:pt x="611" y="2"/>
                  </a:lnTo>
                  <a:lnTo>
                    <a:pt x="586" y="0"/>
                  </a:lnTo>
                  <a:lnTo>
                    <a:pt x="586" y="0"/>
                  </a:lnTo>
                  <a:lnTo>
                    <a:pt x="529" y="2"/>
                  </a:lnTo>
                  <a:lnTo>
                    <a:pt x="470" y="3"/>
                  </a:lnTo>
                  <a:lnTo>
                    <a:pt x="413" y="5"/>
                  </a:lnTo>
                  <a:lnTo>
                    <a:pt x="364" y="5"/>
                  </a:lnTo>
                  <a:lnTo>
                    <a:pt x="364" y="5"/>
                  </a:lnTo>
                  <a:lnTo>
                    <a:pt x="368" y="86"/>
                  </a:lnTo>
                  <a:lnTo>
                    <a:pt x="372" y="167"/>
                  </a:lnTo>
                  <a:lnTo>
                    <a:pt x="373" y="243"/>
                  </a:lnTo>
                  <a:lnTo>
                    <a:pt x="373" y="313"/>
                  </a:lnTo>
                  <a:lnTo>
                    <a:pt x="373" y="313"/>
                  </a:lnTo>
                  <a:lnTo>
                    <a:pt x="311" y="242"/>
                  </a:lnTo>
                  <a:lnTo>
                    <a:pt x="249" y="165"/>
                  </a:lnTo>
                  <a:lnTo>
                    <a:pt x="187" y="86"/>
                  </a:lnTo>
                  <a:lnTo>
                    <a:pt x="129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7" y="126"/>
                  </a:lnTo>
                  <a:lnTo>
                    <a:pt x="8" y="188"/>
                  </a:lnTo>
                  <a:lnTo>
                    <a:pt x="10" y="251"/>
                  </a:lnTo>
                  <a:lnTo>
                    <a:pt x="10" y="251"/>
                  </a:lnTo>
                  <a:lnTo>
                    <a:pt x="8" y="315"/>
                  </a:lnTo>
                  <a:lnTo>
                    <a:pt x="7" y="377"/>
                  </a:lnTo>
                  <a:lnTo>
                    <a:pt x="0" y="497"/>
                  </a:lnTo>
                  <a:lnTo>
                    <a:pt x="107" y="497"/>
                  </a:lnTo>
                  <a:lnTo>
                    <a:pt x="107" y="497"/>
                  </a:lnTo>
                  <a:lnTo>
                    <a:pt x="100" y="408"/>
                  </a:lnTo>
                  <a:lnTo>
                    <a:pt x="97" y="319"/>
                  </a:lnTo>
                  <a:lnTo>
                    <a:pt x="95" y="238"/>
                  </a:lnTo>
                  <a:lnTo>
                    <a:pt x="95" y="165"/>
                  </a:lnTo>
                  <a:lnTo>
                    <a:pt x="95" y="165"/>
                  </a:lnTo>
                  <a:lnTo>
                    <a:pt x="162" y="242"/>
                  </a:lnTo>
                  <a:lnTo>
                    <a:pt x="230" y="324"/>
                  </a:lnTo>
                  <a:lnTo>
                    <a:pt x="299" y="410"/>
                  </a:lnTo>
                  <a:lnTo>
                    <a:pt x="330" y="454"/>
                  </a:lnTo>
                  <a:lnTo>
                    <a:pt x="362" y="497"/>
                  </a:lnTo>
                  <a:lnTo>
                    <a:pt x="473" y="497"/>
                  </a:lnTo>
                  <a:lnTo>
                    <a:pt x="473" y="497"/>
                  </a:lnTo>
                  <a:lnTo>
                    <a:pt x="468" y="377"/>
                  </a:lnTo>
                  <a:lnTo>
                    <a:pt x="467" y="315"/>
                  </a:lnTo>
                  <a:lnTo>
                    <a:pt x="465" y="251"/>
                  </a:lnTo>
                  <a:lnTo>
                    <a:pt x="465" y="251"/>
                  </a:lnTo>
                  <a:lnTo>
                    <a:pt x="465" y="159"/>
                  </a:lnTo>
                  <a:lnTo>
                    <a:pt x="468" y="68"/>
                  </a:lnTo>
                  <a:lnTo>
                    <a:pt x="468" y="68"/>
                  </a:lnTo>
                  <a:lnTo>
                    <a:pt x="502" y="67"/>
                  </a:lnTo>
                  <a:lnTo>
                    <a:pt x="543" y="67"/>
                  </a:lnTo>
                  <a:lnTo>
                    <a:pt x="543" y="67"/>
                  </a:lnTo>
                  <a:lnTo>
                    <a:pt x="568" y="68"/>
                  </a:lnTo>
                  <a:lnTo>
                    <a:pt x="591" y="72"/>
                  </a:lnTo>
                  <a:lnTo>
                    <a:pt x="610" y="80"/>
                  </a:lnTo>
                  <a:lnTo>
                    <a:pt x="618" y="84"/>
                  </a:lnTo>
                  <a:lnTo>
                    <a:pt x="624" y="89"/>
                  </a:lnTo>
                  <a:lnTo>
                    <a:pt x="630" y="94"/>
                  </a:lnTo>
                  <a:lnTo>
                    <a:pt x="635" y="100"/>
                  </a:lnTo>
                  <a:lnTo>
                    <a:pt x="643" y="113"/>
                  </a:lnTo>
                  <a:lnTo>
                    <a:pt x="648" y="127"/>
                  </a:lnTo>
                  <a:lnTo>
                    <a:pt x="649" y="145"/>
                  </a:lnTo>
                  <a:lnTo>
                    <a:pt x="649" y="145"/>
                  </a:lnTo>
                  <a:lnTo>
                    <a:pt x="648" y="154"/>
                  </a:lnTo>
                  <a:lnTo>
                    <a:pt x="646" y="165"/>
                  </a:lnTo>
                  <a:lnTo>
                    <a:pt x="643" y="175"/>
                  </a:lnTo>
                  <a:lnTo>
                    <a:pt x="638" y="184"/>
                  </a:lnTo>
                  <a:lnTo>
                    <a:pt x="634" y="192"/>
                  </a:lnTo>
                  <a:lnTo>
                    <a:pt x="626" y="200"/>
                  </a:lnTo>
                  <a:lnTo>
                    <a:pt x="618" y="208"/>
                  </a:lnTo>
                  <a:lnTo>
                    <a:pt x="610" y="215"/>
                  </a:lnTo>
                  <a:lnTo>
                    <a:pt x="589" y="227"/>
                  </a:lnTo>
                  <a:lnTo>
                    <a:pt x="567" y="237"/>
                  </a:lnTo>
                  <a:lnTo>
                    <a:pt x="542" y="245"/>
                  </a:lnTo>
                  <a:lnTo>
                    <a:pt x="515" y="253"/>
                  </a:lnTo>
                  <a:lnTo>
                    <a:pt x="515" y="253"/>
                  </a:lnTo>
                  <a:lnTo>
                    <a:pt x="557" y="308"/>
                  </a:lnTo>
                  <a:lnTo>
                    <a:pt x="603" y="370"/>
                  </a:lnTo>
                  <a:lnTo>
                    <a:pt x="648" y="435"/>
                  </a:lnTo>
                  <a:lnTo>
                    <a:pt x="689" y="497"/>
                  </a:lnTo>
                  <a:lnTo>
                    <a:pt x="843" y="497"/>
                  </a:lnTo>
                  <a:lnTo>
                    <a:pt x="843" y="497"/>
                  </a:lnTo>
                  <a:lnTo>
                    <a:pt x="748" y="375"/>
                  </a:lnTo>
                  <a:lnTo>
                    <a:pt x="707" y="318"/>
                  </a:lnTo>
                  <a:lnTo>
                    <a:pt x="670" y="265"/>
                  </a:lnTo>
                  <a:lnTo>
                    <a:pt x="670" y="26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sp>
        <p:nvSpPr>
          <p:cNvPr id="1045" name="Text Box 21"/>
          <p:cNvSpPr txBox="1">
            <a:spLocks noChangeArrowheads="1"/>
          </p:cNvSpPr>
          <p:nvPr/>
        </p:nvSpPr>
        <p:spPr bwMode="auto">
          <a:xfrm>
            <a:off x="716574" y="6688141"/>
            <a:ext cx="3094892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r>
              <a:rPr kumimoji="0" lang="en-US" altLang="ja-JP" sz="800" dirty="0">
                <a:latin typeface="ＭＳ Ｐゴシック" pitchFamily="50" charset="-128"/>
                <a:ea typeface="ＭＳ Ｐゴシック" pitchFamily="50" charset="-128"/>
              </a:rPr>
              <a:t>Copyright</a:t>
            </a:r>
            <a:r>
              <a:rPr kumimoji="0" lang="ja-JP" altLang="en-US" sz="800" dirty="0">
                <a:latin typeface="ＭＳ Ｐゴシック" pitchFamily="50" charset="-128"/>
                <a:ea typeface="ＭＳ Ｐゴシック" pitchFamily="50" charset="-128"/>
              </a:rPr>
              <a:t>（</a:t>
            </a:r>
            <a:r>
              <a:rPr kumimoji="0" lang="en-US" altLang="ja-JP" sz="800" dirty="0">
                <a:latin typeface="ＭＳ Ｐゴシック" pitchFamily="50" charset="-128"/>
                <a:ea typeface="ＭＳ Ｐゴシック" pitchFamily="50" charset="-128"/>
              </a:rPr>
              <a:t>C</a:t>
            </a:r>
            <a:r>
              <a:rPr kumimoji="0" lang="ja-JP" altLang="en-US" sz="800" dirty="0">
                <a:latin typeface="ＭＳ Ｐゴシック" pitchFamily="50" charset="-128"/>
                <a:ea typeface="ＭＳ Ｐゴシック" pitchFamily="50" charset="-128"/>
              </a:rPr>
              <a:t>） </a:t>
            </a:r>
            <a:r>
              <a:rPr kumimoji="0" lang="en-US" altLang="ja-JP" sz="800" dirty="0" smtClean="0">
                <a:latin typeface="ＭＳ Ｐゴシック" pitchFamily="50" charset="-128"/>
                <a:ea typeface="ＭＳ Ｐゴシック" pitchFamily="50" charset="-128"/>
              </a:rPr>
              <a:t>2013 </a:t>
            </a:r>
            <a:r>
              <a:rPr kumimoji="0" lang="en-US" altLang="ja-JP" sz="800" dirty="0">
                <a:latin typeface="ＭＳ Ｐゴシック" pitchFamily="50" charset="-128"/>
                <a:ea typeface="ＭＳ Ｐゴシック" pitchFamily="50" charset="-128"/>
              </a:rPr>
              <a:t>Nomura Research Institute, Ltd. All rights reserved.</a:t>
            </a:r>
          </a:p>
        </p:txBody>
      </p:sp>
      <p:sp>
        <p:nvSpPr>
          <p:cNvPr id="1048" name="Rectangle 2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23385" y="6629400"/>
            <a:ext cx="609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>
                <a:latin typeface="+mn-lt"/>
                <a:ea typeface="ＭＳ Ｐゴシック" pitchFamily="50" charset="-128"/>
              </a:defRPr>
            </a:lvl1pPr>
          </a:lstStyle>
          <a:p>
            <a:fld id="{1F211EDA-BD37-431D-BF2F-C0F712F37933}" type="slidenum">
              <a:rPr lang="en-US" smtClean="0"/>
              <a:pPr/>
              <a:t>&lt;#&gt;</a:t>
            </a:fld>
            <a:endParaRPr lang="en-US" dirty="0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auto">
          <a:xfrm>
            <a:off x="211016" y="1295400"/>
            <a:ext cx="8721969" cy="0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10" name="Rectangle 341"/>
          <p:cNvSpPr>
            <a:spLocks noChangeArrowheads="1"/>
          </p:cNvSpPr>
          <p:nvPr userDrawn="1"/>
        </p:nvSpPr>
        <p:spPr bwMode="auto">
          <a:xfrm>
            <a:off x="6988420" y="0"/>
            <a:ext cx="2152650" cy="762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 dt="0"/>
  <p:txStyles>
    <p:titleStyle>
      <a:lvl1pPr algn="l" defTabSz="863600" rtl="0" eaLnBrk="1" fontAlgn="base" hangingPunct="1">
        <a:spcBef>
          <a:spcPct val="0"/>
        </a:spcBef>
        <a:spcAft>
          <a:spcPct val="0"/>
        </a:spcAft>
        <a:defRPr kumimoji="1" sz="2000">
          <a:solidFill>
            <a:schemeClr val="tx1"/>
          </a:solidFill>
          <a:latin typeface="+mj-lt"/>
          <a:ea typeface="+mj-ea"/>
          <a:cs typeface="+mj-cs"/>
        </a:defRPr>
      </a:lvl1pPr>
      <a:lvl2pPr algn="l" defTabSz="863600" rtl="0" eaLnBrk="1" fontAlgn="base" hangingPunct="1">
        <a:spcBef>
          <a:spcPct val="0"/>
        </a:spcBef>
        <a:spcAft>
          <a:spcPct val="0"/>
        </a:spcAft>
        <a:defRPr kumimoji="1" sz="20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defTabSz="863600" rtl="0" eaLnBrk="1" fontAlgn="base" hangingPunct="1">
        <a:spcBef>
          <a:spcPct val="0"/>
        </a:spcBef>
        <a:spcAft>
          <a:spcPct val="0"/>
        </a:spcAft>
        <a:defRPr kumimoji="1" sz="20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defTabSz="863600" rtl="0" eaLnBrk="1" fontAlgn="base" hangingPunct="1">
        <a:spcBef>
          <a:spcPct val="0"/>
        </a:spcBef>
        <a:spcAft>
          <a:spcPct val="0"/>
        </a:spcAft>
        <a:defRPr kumimoji="1" sz="20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defTabSz="863600" rtl="0" eaLnBrk="1" fontAlgn="base" hangingPunct="1">
        <a:spcBef>
          <a:spcPct val="0"/>
        </a:spcBef>
        <a:spcAft>
          <a:spcPct val="0"/>
        </a:spcAft>
        <a:defRPr kumimoji="1" sz="20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defTabSz="863600" rtl="0" eaLnBrk="1" fontAlgn="base" hangingPunct="1">
        <a:spcBef>
          <a:spcPct val="0"/>
        </a:spcBef>
        <a:spcAft>
          <a:spcPct val="0"/>
        </a:spcAft>
        <a:defRPr kumimoji="1" sz="20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defTabSz="863600" rtl="0" eaLnBrk="1" fontAlgn="base" hangingPunct="1">
        <a:spcBef>
          <a:spcPct val="0"/>
        </a:spcBef>
        <a:spcAft>
          <a:spcPct val="0"/>
        </a:spcAft>
        <a:defRPr kumimoji="1" sz="20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defTabSz="863600" rtl="0" eaLnBrk="1" fontAlgn="base" hangingPunct="1">
        <a:spcBef>
          <a:spcPct val="0"/>
        </a:spcBef>
        <a:spcAft>
          <a:spcPct val="0"/>
        </a:spcAft>
        <a:defRPr kumimoji="1" sz="20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defTabSz="863600" rtl="0" eaLnBrk="1" fontAlgn="base" hangingPunct="1">
        <a:spcBef>
          <a:spcPct val="0"/>
        </a:spcBef>
        <a:spcAft>
          <a:spcPct val="0"/>
        </a:spcAft>
        <a:defRPr kumimoji="1" sz="20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187325" indent="-187325" algn="l" defTabSz="863600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Wingdings" pitchFamily="2" charset="2"/>
        <a:buChar char="n"/>
        <a:defRPr kumimoji="1" sz="1600">
          <a:solidFill>
            <a:schemeClr val="tx1"/>
          </a:solidFill>
          <a:latin typeface="+mn-lt"/>
          <a:ea typeface="+mn-ea"/>
          <a:cs typeface="+mn-cs"/>
        </a:defRPr>
      </a:lvl1pPr>
      <a:lvl2pPr marL="565150" indent="-187325" algn="l" defTabSz="863600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Wingdings" pitchFamily="2" charset="2"/>
        <a:buChar char="l"/>
        <a:defRPr kumimoji="1" sz="1400">
          <a:solidFill>
            <a:schemeClr val="tx1"/>
          </a:solidFill>
          <a:latin typeface="+mn-lt"/>
          <a:ea typeface="+mn-ea"/>
        </a:defRPr>
      </a:lvl2pPr>
      <a:lvl3pPr marL="952500" indent="-196850" algn="l" defTabSz="863600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▪"/>
        <a:defRPr kumimoji="1" sz="1400">
          <a:solidFill>
            <a:schemeClr val="tx1"/>
          </a:solidFill>
          <a:latin typeface="+mn-lt"/>
          <a:ea typeface="+mn-ea"/>
        </a:defRPr>
      </a:lvl3pPr>
      <a:lvl4pPr marL="1335088" indent="-192088" algn="l" defTabSz="863600" rtl="0" eaLnBrk="1" fontAlgn="base" hangingPunct="1">
        <a:spcBef>
          <a:spcPct val="15000"/>
        </a:spcBef>
        <a:spcAft>
          <a:spcPct val="0"/>
        </a:spcAft>
        <a:buClr>
          <a:schemeClr val="tx1"/>
        </a:buClr>
        <a:buChar char="▪"/>
        <a:defRPr kumimoji="1" sz="1200">
          <a:solidFill>
            <a:schemeClr val="tx1"/>
          </a:solidFill>
          <a:latin typeface="+mn-lt"/>
          <a:ea typeface="+mn-ea"/>
        </a:defRPr>
      </a:lvl4pPr>
      <a:lvl5pPr marL="1717675" indent="-192088" algn="l" defTabSz="863600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200">
          <a:solidFill>
            <a:schemeClr val="tx1"/>
          </a:solidFill>
          <a:latin typeface="+mn-lt"/>
          <a:ea typeface="+mn-ea"/>
        </a:defRPr>
      </a:lvl5pPr>
      <a:lvl6pPr marL="2174875" indent="-192088" algn="l" defTabSz="863600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200">
          <a:solidFill>
            <a:schemeClr val="tx1"/>
          </a:solidFill>
          <a:latin typeface="+mn-lt"/>
          <a:ea typeface="+mn-ea"/>
        </a:defRPr>
      </a:lvl6pPr>
      <a:lvl7pPr marL="2632075" indent="-192088" algn="l" defTabSz="863600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200">
          <a:solidFill>
            <a:schemeClr val="tx1"/>
          </a:solidFill>
          <a:latin typeface="+mn-lt"/>
          <a:ea typeface="+mn-ea"/>
        </a:defRPr>
      </a:lvl7pPr>
      <a:lvl8pPr marL="3089275" indent="-192088" algn="l" defTabSz="863600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200">
          <a:solidFill>
            <a:schemeClr val="tx1"/>
          </a:solidFill>
          <a:latin typeface="+mn-lt"/>
          <a:ea typeface="+mn-ea"/>
        </a:defRPr>
      </a:lvl8pPr>
      <a:lvl9pPr marL="3546475" indent="-192088" algn="l" defTabSz="863600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JOSE WG @ IETF 86 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" pitchFamily="34" charset="0"/>
              </a:rPr>
              <a:t>JSON Serialization </a:t>
            </a:r>
            <a:r>
              <a:rPr lang="en-US" sz="3200" dirty="0" smtClean="0">
                <a:latin typeface="Arial" pitchFamily="34" charset="0"/>
              </a:rPr>
              <a:t>Specifications</a:t>
            </a:r>
            <a:r>
              <a:rPr lang="en-US" sz="3200" dirty="0" smtClean="0">
                <a:latin typeface="Arial" pitchFamily="34" charset="0"/>
              </a:rPr>
              <a:t/>
            </a:r>
            <a:br>
              <a:rPr lang="en-US" sz="3200" dirty="0" smtClean="0">
                <a:latin typeface="Arial" pitchFamily="34" charset="0"/>
              </a:rPr>
            </a:br>
            <a:endParaRPr lang="en-US" sz="3200" dirty="0">
              <a:latin typeface="Arial" pitchFamily="34" charset="0"/>
            </a:endParaRP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quarter" idx="4294967295"/>
          </p:nvPr>
        </p:nvSpPr>
        <p:spPr>
          <a:xfrm>
            <a:off x="5486401" y="4581525"/>
            <a:ext cx="3657600" cy="288925"/>
          </a:xfrm>
        </p:spPr>
        <p:txBody>
          <a:bodyPr/>
          <a:lstStyle/>
          <a:p>
            <a:pPr>
              <a:buNone/>
            </a:pPr>
            <a:r>
              <a:rPr kumimoji="1" lang="en-US" altLang="ja-JP" dirty="0" smtClean="0">
                <a:latin typeface="Arial" pitchFamily="34" charset="0"/>
                <a:cs typeface="Arial" pitchFamily="34" charset="0"/>
              </a:rPr>
              <a:t>March 13, 2013</a:t>
            </a:r>
            <a:endParaRPr kumimoji="1" lang="ja-JP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4294967295"/>
          </p:nvPr>
        </p:nvSpPr>
        <p:spPr>
          <a:xfrm>
            <a:off x="5486401" y="5084763"/>
            <a:ext cx="3505200" cy="325437"/>
          </a:xfrm>
        </p:spPr>
        <p:txBody>
          <a:bodyPr/>
          <a:lstStyle/>
          <a:p>
            <a:pPr>
              <a:buNone/>
            </a:pPr>
            <a:r>
              <a:rPr kumimoji="1" lang="en-US" altLang="ja-JP" dirty="0" smtClean="0">
                <a:latin typeface="Arial" pitchFamily="34" charset="0"/>
                <a:cs typeface="Arial" pitchFamily="34" charset="0"/>
              </a:rPr>
              <a:t>Nomura Research Institute</a:t>
            </a:r>
            <a:endParaRPr kumimoji="1" lang="ja-JP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テキスト プレースホルダ 5"/>
          <p:cNvSpPr>
            <a:spLocks noGrp="1"/>
          </p:cNvSpPr>
          <p:nvPr>
            <p:ph type="body" sz="quarter" idx="4294967295"/>
          </p:nvPr>
        </p:nvSpPr>
        <p:spPr>
          <a:xfrm>
            <a:off x="5486401" y="5334000"/>
            <a:ext cx="3581400" cy="679450"/>
          </a:xfrm>
        </p:spPr>
        <p:txBody>
          <a:bodyPr/>
          <a:lstStyle/>
          <a:p>
            <a:pPr>
              <a:buNone/>
            </a:pPr>
            <a:r>
              <a:rPr kumimoji="1" lang="en-US" altLang="ja-JP" dirty="0" smtClean="0">
                <a:latin typeface="Arial" pitchFamily="34" charset="0"/>
                <a:cs typeface="Arial" pitchFamily="34" charset="0"/>
              </a:rPr>
              <a:t>Nat </a:t>
            </a:r>
            <a:r>
              <a:rPr kumimoji="1" lang="en-US" altLang="ja-JP" dirty="0" err="1" smtClean="0">
                <a:latin typeface="Arial" pitchFamily="34" charset="0"/>
                <a:cs typeface="Arial" pitchFamily="34" charset="0"/>
              </a:rPr>
              <a:t>Sakimura</a:t>
            </a:r>
            <a:endParaRPr kumimoji="1" lang="ja-JP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00200" y="3048000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ja-JP" sz="2400" dirty="0" smtClean="0">
                <a:latin typeface="Arial" pitchFamily="34" charset="0"/>
              </a:rPr>
              <a:t>JWS JSON </a:t>
            </a:r>
            <a:r>
              <a:rPr lang="en-US" altLang="ja-JP" sz="2400" dirty="0" smtClean="0">
                <a:latin typeface="Arial" pitchFamily="34" charset="0"/>
              </a:rPr>
              <a:t>Serialization</a:t>
            </a:r>
          </a:p>
          <a:p>
            <a:pPr>
              <a:buFont typeface="Arial" pitchFamily="34" charset="0"/>
              <a:buChar char="•"/>
            </a:pPr>
            <a:r>
              <a:rPr lang="en-US" altLang="ja-JP" sz="2400" dirty="0" smtClean="0">
                <a:latin typeface="Arial" pitchFamily="34" charset="0"/>
              </a:rPr>
              <a:t>JWE </a:t>
            </a:r>
            <a:r>
              <a:rPr lang="en-US" altLang="ja-JP" sz="2400" dirty="0" smtClean="0">
                <a:latin typeface="Arial" pitchFamily="34" charset="0"/>
              </a:rPr>
              <a:t>JSON Serialization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15581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Headers from Example JWE-JS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38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{"alg":"RSA1_5","enc":"A128CBC+HS256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"}</a:t>
            </a:r>
          </a:p>
          <a:p>
            <a:pPr marL="0" indent="0">
              <a:buNone/>
            </a:pP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{"alg":"RSA-OAEP","enc":"A128CBC+HS256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"}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68110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eaLnBrk="1" hangingPunct="1"/>
            <a:r>
              <a:rPr lang="en-US" dirty="0" smtClean="0"/>
              <a:t>Example JWE-JS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{"recipients":[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{"header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":"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eyJhbGciOiJSU0ExXzUiLCJlbmMiOiJBMTI4Q0JDK0hTMjU2In0",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"encrypted_key":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"O6AqXqgVlJJ4c4lp5sXZd7bpGHAw6ARkHUeXQxD1cAW4-X1x0qtj_AN0mukqE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 Ol4Y6UOwJXIJY9-G1ELK-RQWrKH_StR-AM9H7GpKmSEji8QYOcMOjr-u9H1Lt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 _pBEieG802SxWz0rbFTXRcj4BWLxcpCtjUZ31AP-sc-L_eCZ5UNl0aSRNqFsk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 uPkzRsFZRDJqSSJeVOyJ7pZCQ83fli19Vgi_3R7XMUqluQuuc7ZHOWixi47jX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 lBTlWRZ5iFxaS8G6J8wUrd4BKggAw3qX5XoIfXQVlQZE0Vmkq_zQSIo5LnFKy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 owooRcdsEuNh9B9Mkyt0ZQElG-jGdtHWjZSOA",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"integrity_value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":"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RBGhYzE8_cZLHjJqqHuLhzbgWgL_wV3LDSUrcbkOiIA"},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{"header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":"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eyJhbGciOiJSU0EtT0FFUCIsImVuYyI6IkExMjhDQkMrSFMyNTYifQ",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"encrypted_key":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"myoFYZHErXG4gMVWl9UrFOCFIwvOUudYrxTsRsOt6maTc3W8G1FqGVOIBSZve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 BdZz2LqS42xta5OXEwLYaocObUxtfH9H8vMsjO-mBo7U9mp_PkS9PqVJMkeEe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 PLhzNLH0ecq7nYT6AFr5sSt4WMOPjSwHVQWtx43fZt4HvYaE_vgeSrxdi8KAb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 xbLzK_-qcYT6H7cwOMZrT6SFcXgLXESuKpF0azSGQtUmo0MLICP0YPBecGLTo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 PiveOH2awKZx0FkzPwi4JmOIvnAJ_wVQQJDVELwO9SIoF8olCQRHGyZ9rzDrr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 GRkoYgm2jVz-x0BuFVQFa4ZNufudtiT8pQxKg",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"integrity_value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":"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i45dXWFjRKk805VtjIw_8iqGq1r9qPV7ULDLbnNAC_Q"}],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"initialization_vector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":"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AxY8DCtDaGlsbGljb3RoZQ",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"ciphertext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":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"1eBWFgcrz40wC88cgv8rPgu3EfmC1p4zT0kIxxfSF2zDJcQ-iEHk1jQM95xAdr5Z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75671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Documents:</a:t>
            </a:r>
            <a:endParaRPr 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211138" y="1524000"/>
          <a:ext cx="8721725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スライド番号プレースホル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55068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 Serialization Goals</a:t>
            </a:r>
            <a:endParaRPr 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211138" y="1524000"/>
          <a:ext cx="8721725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スライド番号プレースホル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14727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Methodology</a:t>
            </a:r>
            <a:endParaRPr 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211138" y="1524000"/>
          <a:ext cx="8721725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スライド番号プレースホル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00909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Specs Very Stable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139" y="1524000"/>
            <a:ext cx="3675062" cy="4933950"/>
          </a:xfrm>
        </p:spPr>
        <p:txBody>
          <a:bodyPr/>
          <a:lstStyle/>
          <a:p>
            <a:r>
              <a:rPr lang="en-US" dirty="0" smtClean="0"/>
              <a:t>Last change was to use an array </a:t>
            </a:r>
            <a:r>
              <a:rPr lang="en-US" dirty="0"/>
              <a:t>of structures for per-recipient </a:t>
            </a:r>
            <a:r>
              <a:rPr lang="en-US" dirty="0" smtClean="0"/>
              <a:t>values </a:t>
            </a:r>
            <a:r>
              <a:rPr lang="en-US" sz="2000" dirty="0" smtClean="0"/>
              <a:t>(Oct. 20, 2012)</a:t>
            </a:r>
            <a:endParaRPr lang="en-US" dirty="0" smtClean="0"/>
          </a:p>
          <a:p>
            <a:pPr lvl="1"/>
            <a:r>
              <a:rPr lang="en-US" dirty="0" smtClean="0"/>
              <a:t>At </a:t>
            </a:r>
            <a:r>
              <a:rPr lang="en-US" dirty="0" smtClean="0"/>
              <a:t>the request of the working group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09600" y="32004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 r="23160"/>
          <a:stretch>
            <a:fillRect/>
          </a:stretch>
        </p:blipFill>
        <p:spPr bwMode="auto">
          <a:xfrm>
            <a:off x="4038600" y="1524000"/>
            <a:ext cx="4724400" cy="4570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スライド番号プレースホル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89633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It’s Time for WG Draft Status</a:t>
            </a:r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211138" y="1524000"/>
          <a:ext cx="8721725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スライド番号プレースホル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75039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99708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Headers from Example JWS-JS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721725" cy="197167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{"alg":"RS256"}</a:t>
            </a:r>
          </a:p>
          <a:p>
            <a:pPr marL="0" indent="0">
              <a:buNone/>
            </a:pPr>
            <a:endParaRPr lang="en-US" sz="2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{"alg":"ES256"}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86309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 JWS-JS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{"recipients":[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{"header":"eyJhbGciOiJSUzI1NiJ9",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"signature":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"cC4hiUPoj9Eetdgtv3hF80EGrhuB__dzERat0XF9g2VtQgr9PJbu3XOiZj5RZ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mh7AAuHIm4Bh-0Qc_lF5YKt_O8W2Fp5jujGbds9uJdbF9CUAr7t1dnZcAcQjb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KBYNX4BAynRFdiuB--f_nZLgrnbyTyWzO75vRK5h6xBArLIARNPvkSjtQBMHl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b1L07Qe7K0GarZRmB_eSN9383LcOLn6_dO--xi12jzDwusC-eOkHWEsqtFZES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c6BfI7noOPqvhJ1phCnvWh6IeYI2w9QOYEUipUTI8np6LbgGY9Fs98rqVt5AX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LIhWkWywlVmtVrBp0igcN_IoypGlUPQGe77Rw"},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{"header":"eyJhbGciOiJFUzI1NiJ9",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"signature":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"DtEhU3ljbEg8L38VWAfUAqOyKAM6-Xx-F4GawxaepmXFCgfTjDxw5djxLa8IS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lSApmWQxfKTUJqPP3-Kg6NU1Q"}],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"payload":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"eyJpc3MiOiJqb2UiLA0KICJleHAiOjEzMDA4MTkzODAsDQogImh0dHA6Ly9leGF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tcGxlLmNvbS9pc19yb290Ijp0cnVlfQ"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22721960"/>
      </p:ext>
    </p:extLst>
  </p:cSld>
  <p:clrMapOvr>
    <a:masterClrMapping/>
  </p:clrMapOvr>
</p:sld>
</file>

<file path=ppt/theme/theme1.xml><?xml version="1.0" encoding="utf-8"?>
<a:theme xmlns:a="http://schemas.openxmlformats.org/drawingml/2006/main" name="NRI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66B3"/>
      </a:accent1>
      <a:accent2>
        <a:srgbClr val="CC0066"/>
      </a:accent2>
      <a:accent3>
        <a:srgbClr val="FFFFFF"/>
      </a:accent3>
      <a:accent4>
        <a:srgbClr val="000000"/>
      </a:accent4>
      <a:accent5>
        <a:srgbClr val="AAB8D6"/>
      </a:accent5>
      <a:accent6>
        <a:srgbClr val="B9005C"/>
      </a:accent6>
      <a:hlink>
        <a:srgbClr val="0066B3"/>
      </a:hlink>
      <a:folHlink>
        <a:srgbClr val="CC0066"/>
      </a:folHlink>
    </a:clrScheme>
    <a:fontScheme name="nri_temp0808">
      <a:majorFont>
        <a:latin typeface="HGP創英角ｺﾞｼｯｸUB"/>
        <a:ea typeface="HGP創英角ｺﾞｼｯｸUB"/>
        <a:cs typeface=""/>
      </a:majorFont>
      <a:minorFont>
        <a:latin typeface="HGP創英角ｺﾞｼｯｸUB"/>
        <a:ea typeface="HGP創英角ｺﾞｼｯｸUB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ri_temp08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DDDDD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EAEAE"/>
        </a:accent6>
        <a:hlink>
          <a:srgbClr val="CC0066"/>
        </a:hlink>
        <a:folHlink>
          <a:srgbClr val="0066B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RI広報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050120_標準テンプレート">
      <a:majorFont>
        <a:latin typeface="HGP創英角ｺﾞｼｯｸUB"/>
        <a:ea typeface="HGP創英角ｺﾞｼｯｸUB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050120_標準テンプレー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DDDDD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EAEAE"/>
        </a:accent6>
        <a:hlink>
          <a:srgbClr val="CC0066"/>
        </a:hlink>
        <a:folHlink>
          <a:srgbClr val="0066B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NRI</Template>
  <TotalTime>159</TotalTime>
  <Words>413</Words>
  <Application>Microsoft Office PowerPoint</Application>
  <PresentationFormat>画面に合わせる (4:3)</PresentationFormat>
  <Paragraphs>98</Paragraphs>
  <Slides>11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11</vt:i4>
      </vt:variant>
    </vt:vector>
  </HeadingPairs>
  <TitlesOfParts>
    <vt:vector size="13" baseType="lpstr">
      <vt:lpstr>NRI</vt:lpstr>
      <vt:lpstr>NRI広報</vt:lpstr>
      <vt:lpstr>JSON Serialization Specifications </vt:lpstr>
      <vt:lpstr>Documents:</vt:lpstr>
      <vt:lpstr>JSON Serialization Goals</vt:lpstr>
      <vt:lpstr>Design Methodology</vt:lpstr>
      <vt:lpstr>Specs Very Stable</vt:lpstr>
      <vt:lpstr>It’s Time for WG Draft Status</vt:lpstr>
      <vt:lpstr>Backup Slides</vt:lpstr>
      <vt:lpstr>Headers from Example JWS-JS</vt:lpstr>
      <vt:lpstr>Example JWS-JS</vt:lpstr>
      <vt:lpstr>Headers from Example JWE-JS</vt:lpstr>
      <vt:lpstr>Example JWE-JS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JSON Serialization Specifications: JWS JSON Serialization JWE JSON Serialization</dc:title>
  <dc:creator>Mike Jones</dc:creator>
  <cp:lastModifiedBy>Nat</cp:lastModifiedBy>
  <cp:revision>22</cp:revision>
  <dcterms:created xsi:type="dcterms:W3CDTF">2012-08-01T06:39:06Z</dcterms:created>
  <dcterms:modified xsi:type="dcterms:W3CDTF">2013-03-09T22:09:54Z</dcterms:modified>
</cp:coreProperties>
</file>