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9.xml" ContentType="application/vnd.openxmlformats-officedocument.presentationml.slide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0" r:id="rId2"/>
    <p:sldId id="268" r:id="rId3"/>
    <p:sldId id="269" r:id="rId4"/>
    <p:sldId id="271" r:id="rId5"/>
    <p:sldId id="272" r:id="rId6"/>
    <p:sldId id="273" r:id="rId7"/>
    <p:sldId id="275" r:id="rId8"/>
    <p:sldId id="276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22" d="100"/>
          <a:sy n="122" d="100"/>
        </p:scale>
        <p:origin x="-13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62462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3111" b="1" dirty="0" smtClean="0"/>
              <a:t> VXLAN DCI Using EVPN</a:t>
            </a:r>
            <a:br>
              <a:rPr lang="en-US" sz="3111" b="1" dirty="0" smtClean="0"/>
            </a:br>
            <a:r>
              <a:rPr lang="en-US" sz="3111" b="1" dirty="0" smtClean="0"/>
              <a:t>draft-boutros-l2vpn-vxlan-evpn-01.txt</a:t>
            </a:r>
            <a:br>
              <a:rPr lang="en-US" sz="3111" b="1" dirty="0" smtClean="0"/>
            </a:br>
            <a:r>
              <a:rPr lang="en-US" sz="3111" b="1" dirty="0" smtClean="0"/>
              <a:t/>
            </a:r>
            <a:br>
              <a:rPr lang="en-US" sz="3111" b="1" dirty="0" smtClean="0"/>
            </a:br>
            <a:r>
              <a:rPr lang="en-US" sz="2667" b="1" dirty="0" smtClean="0"/>
              <a:t>Sami Boutros  </a:t>
            </a:r>
            <a:br>
              <a:rPr lang="en-US" sz="2667" b="1" dirty="0" smtClean="0"/>
            </a:br>
            <a:r>
              <a:rPr lang="en-US" sz="2667" b="1" dirty="0" smtClean="0"/>
              <a:t>Ali </a:t>
            </a:r>
            <a:r>
              <a:rPr lang="en-US" sz="2667" b="1" dirty="0" err="1" smtClean="0"/>
              <a:t>Sajassi</a:t>
            </a:r>
            <a:r>
              <a:rPr lang="en-US" sz="2667" b="1" dirty="0" smtClean="0"/>
              <a:t/>
            </a:r>
            <a:br>
              <a:rPr lang="en-US" sz="2667" b="1" dirty="0" smtClean="0"/>
            </a:br>
            <a:r>
              <a:rPr lang="en-US" sz="2667" b="1" dirty="0" err="1" smtClean="0"/>
              <a:t>Samer</a:t>
            </a:r>
            <a:r>
              <a:rPr lang="en-US" sz="2667" b="1" dirty="0" smtClean="0"/>
              <a:t> Salam</a:t>
            </a:r>
            <a:br>
              <a:rPr lang="en-US" sz="2667" b="1" dirty="0" smtClean="0"/>
            </a:br>
            <a:r>
              <a:rPr lang="en-US" sz="2667" b="1" dirty="0" smtClean="0"/>
              <a:t>Dennis </a:t>
            </a:r>
            <a:r>
              <a:rPr lang="en-US" sz="2667" b="1" dirty="0" err="1" smtClean="0"/>
              <a:t>Cai</a:t>
            </a:r>
            <a:r>
              <a:rPr lang="en-US" sz="2667" b="1" dirty="0" smtClean="0"/>
              <a:t/>
            </a:r>
            <a:br>
              <a:rPr lang="en-US" sz="2667" b="1" dirty="0" smtClean="0"/>
            </a:br>
            <a:r>
              <a:rPr lang="en-US" sz="2667" b="1" dirty="0" smtClean="0"/>
              <a:t/>
            </a:r>
            <a:br>
              <a:rPr lang="en-US" sz="2667" b="1" dirty="0" smtClean="0"/>
            </a:br>
            <a:r>
              <a:rPr lang="en-US" sz="2667" b="1" dirty="0" smtClean="0"/>
              <a:t>IETF 86, March 2013</a:t>
            </a:r>
            <a:br>
              <a:rPr lang="en-US" sz="2667" b="1" dirty="0" smtClean="0"/>
            </a:br>
            <a:r>
              <a:rPr lang="en-US" sz="2667" b="1" dirty="0" smtClean="0"/>
              <a:t>Orlando, Florida</a:t>
            </a:r>
            <a:endParaRPr lang="en-US" sz="266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VXLAN DCI Using EVPN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This is to provide</a:t>
            </a:r>
            <a:r>
              <a:rPr lang="en-US" dirty="0" smtClean="0"/>
              <a:t> intra</a:t>
            </a:r>
            <a:r>
              <a:rPr lang="en-US" dirty="0" smtClean="0"/>
              <a:t>-subnet connectivity at Layer 2 and control-plane separation among the interconnected VXLAN or NVGRE networks over the EVPN MPLS/IP network.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scope is limited to data plane learning in this document.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4708525"/>
          </a:xfrm>
        </p:spPr>
        <p:txBody>
          <a:bodyPr>
            <a:normAutofit/>
          </a:bodyPr>
          <a:lstStyle/>
          <a:p>
            <a:r>
              <a:rPr lang="en-US" dirty="0" smtClean="0"/>
              <a:t>Control Plane Separation among VXLAN/NVGRE </a:t>
            </a:r>
            <a:r>
              <a:rPr lang="en-US" dirty="0" smtClean="0"/>
              <a:t>Networks.</a:t>
            </a:r>
          </a:p>
          <a:p>
            <a:endParaRPr lang="en-US" dirty="0" smtClean="0"/>
          </a:p>
          <a:p>
            <a:r>
              <a:rPr lang="en-US" dirty="0" smtClean="0"/>
              <a:t>Layer 2 Extension</a:t>
            </a:r>
            <a:r>
              <a:rPr lang="en-US" dirty="0" smtClean="0"/>
              <a:t> over </a:t>
            </a:r>
            <a:r>
              <a:rPr lang="en-US" dirty="0" smtClean="0"/>
              <a:t>the MPLS/IP Network for intra-subnet </a:t>
            </a:r>
            <a:r>
              <a:rPr lang="en-US" dirty="0" smtClean="0"/>
              <a:t>connectivity.</a:t>
            </a:r>
          </a:p>
          <a:p>
            <a:endParaRPr lang="en-US" dirty="0" smtClean="0"/>
          </a:p>
          <a:p>
            <a:r>
              <a:rPr lang="en-US" dirty="0" smtClean="0"/>
              <a:t>Support for</a:t>
            </a:r>
            <a:r>
              <a:rPr lang="en-US" dirty="0" smtClean="0"/>
              <a:t> IRB for </a:t>
            </a:r>
            <a:r>
              <a:rPr lang="en-US" dirty="0" smtClean="0"/>
              <a:t>both inter-subnet routing and intra-subnet bridging for a given VNI/VSID.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33597"/>
            <a:ext cx="9144000" cy="5724403"/>
          </a:xfrm>
        </p:spPr>
        <p:txBody>
          <a:bodyPr>
            <a:normAutofit fontScale="70000" lnSpcReduction="20000"/>
          </a:bodyPr>
          <a:lstStyle/>
          <a:p>
            <a:pPr lvl="1">
              <a:buNone/>
            </a:pPr>
            <a:r>
              <a:rPr lang="en-US" dirty="0" smtClean="0"/>
              <a:t>                          </a:t>
            </a:r>
          </a:p>
          <a:p>
            <a:pPr lvl="1">
              <a:buNone/>
            </a:pPr>
            <a:r>
              <a:rPr lang="en-US" dirty="0" smtClean="0"/>
              <a:t>                                               +-----------------+</a:t>
            </a:r>
          </a:p>
          <a:p>
            <a:pPr lvl="1">
              <a:buNone/>
            </a:pPr>
            <a:r>
              <a:rPr lang="en-US" dirty="0" smtClean="0"/>
              <a:t>                                                |                     |</a:t>
            </a:r>
          </a:p>
          <a:p>
            <a:pPr lvl="1">
              <a:buNone/>
            </a:pPr>
            <a:r>
              <a:rPr lang="en-US" dirty="0" smtClean="0"/>
              <a:t>                    +-----------+   +-----+  MPLS     +------+ +----------+</a:t>
            </a:r>
          </a:p>
          <a:p>
            <a:pPr lvl="1">
              <a:buNone/>
            </a:pPr>
            <a:r>
              <a:rPr lang="en-US" dirty="0" smtClean="0"/>
              <a:t>     +--------+  |               |---|PE1 |                  |PE3 |--|             |  +---------+</a:t>
            </a:r>
          </a:p>
          <a:p>
            <a:pPr lvl="1">
              <a:buNone/>
            </a:pPr>
            <a:r>
              <a:rPr lang="en-US" dirty="0" smtClean="0"/>
              <a:t>     |VTEP1|--|               |   +------+                +------+  |             |--|VTEP3|</a:t>
            </a:r>
          </a:p>
          <a:p>
            <a:pPr lvl="1">
              <a:buNone/>
            </a:pPr>
            <a:r>
              <a:rPr lang="en-US" dirty="0" smtClean="0"/>
              <a:t>     +--------+  |  VXLAN |   +------+                +------+  | VXLAN|  +--------+</a:t>
            </a:r>
          </a:p>
          <a:p>
            <a:pPr lvl="1">
              <a:buNone/>
            </a:pPr>
            <a:r>
              <a:rPr lang="en-US" dirty="0" smtClean="0"/>
              <a:t>     +--------+  |               |---|PE2 |                  |PE4 |--|             |  +--------+</a:t>
            </a:r>
          </a:p>
          <a:p>
            <a:pPr lvl="1">
              <a:buNone/>
            </a:pPr>
            <a:r>
              <a:rPr lang="en-US" dirty="0" smtClean="0"/>
              <a:t>     |VTEP2|--|               |   +------+Backbone+------+  |             |--|VTEP4|</a:t>
            </a:r>
          </a:p>
          <a:p>
            <a:pPr lvl="1">
              <a:buNone/>
            </a:pPr>
            <a:r>
              <a:rPr lang="en-US" dirty="0" smtClean="0"/>
              <a:t>     +--------+  +-----------+            +--------------+          +---------+  +--------+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     |&lt;------ IGP -------------&gt;|&lt;-----BGP--------------&gt;|&lt;------ IGP ----------&gt;| CP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     |&lt;----- VXLAN ---------&gt;|&lt;EVPN/PBB-EVPN&gt;|&lt;------ VXLAN -------&gt;| DP</a:t>
            </a:r>
          </a:p>
          <a:p>
            <a:pPr lvl="1">
              <a:buNone/>
            </a:pPr>
            <a:r>
              <a:rPr lang="en-US" dirty="0" smtClean="0"/>
              <a:t>                                            |&lt;----MPLS-----&gt;|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      Legend: CP = Control Plane View           DP = Data Plane View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232832" y="1186078"/>
            <a:ext cx="870085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 dirty="0" smtClean="0"/>
              <a:t>BGP MAC/B-MAC Advertisement Route for EVPN/PBB-EVPN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Ethernet Auto-Discovery Route for EVPN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Per VPN Route Targets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Inclusive Multicast Route to distribute the VNI information over the MPLS network.</a:t>
            </a:r>
          </a:p>
          <a:p>
            <a:pPr marL="342900" indent="-342900"/>
            <a:r>
              <a:rPr lang="en-US" sz="2000" dirty="0" smtClean="0"/>
              <a:t> 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/>
              <a:t>Discovery of the </a:t>
            </a:r>
            <a:r>
              <a:rPr lang="en-US" sz="2000" dirty="0" err="1" smtClean="0"/>
              <a:t>PEs</a:t>
            </a:r>
            <a:r>
              <a:rPr lang="en-US" sz="2000" dirty="0" smtClean="0"/>
              <a:t> participating in a given VNI. 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/>
              <a:t>Stitching of the IP multicast trees, local to each VXLAN site, with the Label Switched Multicast (LSM) trees of the MPLS network.</a:t>
            </a:r>
          </a:p>
          <a:p>
            <a:pPr marL="342900" indent="-342900"/>
            <a:endParaRPr lang="en-US" sz="20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43078"/>
            <a:ext cx="8229600" cy="1143000"/>
          </a:xfrm>
        </p:spPr>
        <p:txBody>
          <a:bodyPr/>
          <a:lstStyle/>
          <a:p>
            <a:r>
              <a:rPr lang="en-US" dirty="0" smtClean="0"/>
              <a:t>EVPN Routes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</a:t>
            </a:r>
            <a:r>
              <a:rPr lang="en-US" dirty="0" err="1" smtClean="0"/>
              <a:t>Unicast</a:t>
            </a:r>
            <a:r>
              <a:rPr lang="en-US" dirty="0" smtClean="0"/>
              <a:t> traffic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8342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Host MAC addresses will be learnt in data </a:t>
            </a:r>
            <a:r>
              <a:rPr lang="en-US" dirty="0" smtClean="0"/>
              <a:t>plane from the VXLAN network.</a:t>
            </a:r>
          </a:p>
          <a:p>
            <a:endParaRPr lang="en-US" dirty="0" smtClean="0"/>
          </a:p>
          <a:p>
            <a:r>
              <a:rPr lang="en-US" dirty="0" smtClean="0"/>
              <a:t>Host MAC addresses will be learnt over the MPLS/IP core:-</a:t>
            </a:r>
          </a:p>
          <a:p>
            <a:pPr lvl="1"/>
            <a:r>
              <a:rPr lang="en-US" dirty="0" smtClean="0"/>
              <a:t>In control plane for EVPN.</a:t>
            </a:r>
          </a:p>
          <a:p>
            <a:pPr lvl="1"/>
            <a:r>
              <a:rPr lang="en-US" dirty="0" smtClean="0"/>
              <a:t>In data plane [in case of PBB-EVPN</a:t>
            </a:r>
            <a:r>
              <a:rPr lang="en-US" dirty="0" smtClean="0"/>
              <a:t>].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L2 </a:t>
            </a:r>
            <a:r>
              <a:rPr lang="en-US" dirty="0" err="1" smtClean="0"/>
              <a:t>Unicast</a:t>
            </a:r>
            <a:r>
              <a:rPr lang="en-US" dirty="0" smtClean="0"/>
              <a:t> traffic destined to the VXLAN network will be encapsulated with the IP/UDP </a:t>
            </a:r>
            <a:r>
              <a:rPr lang="en-US" dirty="0" err="1" smtClean="0"/>
              <a:t>header+Customer</a:t>
            </a:r>
            <a:r>
              <a:rPr lang="en-US" dirty="0" smtClean="0"/>
              <a:t> </a:t>
            </a:r>
            <a:r>
              <a:rPr lang="en-US" dirty="0" smtClean="0"/>
              <a:t>bridge VNI.</a:t>
            </a:r>
          </a:p>
          <a:p>
            <a:endParaRPr lang="en-US" dirty="0" smtClean="0"/>
          </a:p>
          <a:p>
            <a:r>
              <a:rPr lang="en-US" dirty="0" smtClean="0"/>
              <a:t>L2 </a:t>
            </a:r>
            <a:r>
              <a:rPr lang="en-US" dirty="0" err="1" smtClean="0"/>
              <a:t>Unicast</a:t>
            </a:r>
            <a:r>
              <a:rPr lang="en-US" dirty="0" smtClean="0"/>
              <a:t> traffic destined to the MPLS/IP network will be encapsulated with the MPLS label.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Handling </a:t>
            </a:r>
            <a:r>
              <a:rPr lang="en-US" dirty="0" err="1" smtClean="0"/>
              <a:t>Mcast</a:t>
            </a:r>
            <a:r>
              <a:rPr lang="en-US" dirty="0" smtClean="0"/>
              <a:t> traffic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8560"/>
            <a:ext cx="9144000" cy="561944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Each VXLAN network independently builds its P2MP or MP2MP shared multicast trees for one or more </a:t>
            </a:r>
            <a:r>
              <a:rPr lang="en-US" dirty="0" err="1" smtClean="0"/>
              <a:t>VNIs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In the MPLS/IP network, multiple options are available for the delivery of multicast traffic:</a:t>
            </a:r>
          </a:p>
          <a:p>
            <a:pPr lvl="1"/>
            <a:r>
              <a:rPr lang="en-US" dirty="0" smtClean="0"/>
              <a:t>Ingress replication</a:t>
            </a:r>
          </a:p>
          <a:p>
            <a:pPr lvl="1"/>
            <a:r>
              <a:rPr lang="en-US" dirty="0" smtClean="0"/>
              <a:t>LSM</a:t>
            </a:r>
            <a:r>
              <a:rPr lang="en-US" dirty="0" smtClean="0"/>
              <a:t> Options.</a:t>
            </a:r>
          </a:p>
          <a:p>
            <a:endParaRPr lang="en-US" dirty="0" smtClean="0"/>
          </a:p>
          <a:p>
            <a:r>
              <a:rPr lang="en-US" dirty="0" smtClean="0"/>
              <a:t>The stitching must ensure</a:t>
            </a:r>
            <a:r>
              <a:rPr lang="en-US" dirty="0" smtClean="0"/>
              <a:t> for MH </a:t>
            </a:r>
            <a:r>
              <a:rPr lang="en-US" dirty="0" smtClean="0"/>
              <a:t>VXLAN </a:t>
            </a:r>
            <a:r>
              <a:rPr lang="en-US" dirty="0" smtClean="0"/>
              <a:t>network:</a:t>
            </a:r>
          </a:p>
          <a:p>
            <a:pPr lvl="1"/>
            <a:r>
              <a:rPr lang="en-US" dirty="0" smtClean="0"/>
              <a:t>No </a:t>
            </a:r>
            <a:r>
              <a:rPr lang="en-US" dirty="0" smtClean="0"/>
              <a:t>Packet Duplication  </a:t>
            </a:r>
          </a:p>
          <a:p>
            <a:pPr lvl="1"/>
            <a:r>
              <a:rPr lang="en-US" dirty="0" smtClean="0"/>
              <a:t>No</a:t>
            </a:r>
            <a:r>
              <a:rPr lang="en-US" dirty="0" smtClean="0"/>
              <a:t> </a:t>
            </a:r>
            <a:r>
              <a:rPr lang="en-US" dirty="0" smtClean="0"/>
              <a:t>Forwarding </a:t>
            </a:r>
            <a:r>
              <a:rPr lang="en-US" dirty="0" smtClean="0"/>
              <a:t>Loops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Multicast Stitching with Per-VNI Load Balancing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PE nodes</a:t>
            </a:r>
            <a:r>
              <a:rPr lang="en-US" dirty="0" smtClean="0"/>
              <a:t> </a:t>
            </a:r>
            <a:r>
              <a:rPr lang="en-US" dirty="0" smtClean="0"/>
              <a:t>connected </a:t>
            </a:r>
            <a:r>
              <a:rPr lang="en-US" dirty="0" smtClean="0"/>
              <a:t>to</a:t>
            </a:r>
            <a:r>
              <a:rPr lang="en-US" dirty="0" smtClean="0"/>
              <a:t> multi</a:t>
            </a:r>
            <a:r>
              <a:rPr lang="en-US" dirty="0" smtClean="0"/>
              <a:t>-homed VXLAN network, perform BGP DF election to decide which PE node is responsible for forwarding multicast traffic associated with a given VNI.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Next steps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 eaLnBrk="1" hangingPunct="1"/>
            <a:r>
              <a:rPr lang="en-US" altLang="zh-CN" dirty="0" smtClean="0"/>
              <a:t>Comments </a:t>
            </a:r>
            <a:r>
              <a:rPr lang="en-US" altLang="zh-CN" dirty="0"/>
              <a:t>are </a:t>
            </a:r>
            <a:r>
              <a:rPr lang="en-US" altLang="zh-CN"/>
              <a:t>appreciated</a:t>
            </a:r>
            <a:r>
              <a:rPr lang="en-US" altLang="zh-CN" smtClean="0"/>
              <a:t>.</a:t>
            </a:r>
            <a:endParaRPr lang="en-US" altLang="zh-CN" dirty="0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95288" y="3860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altLang="zh-CN" sz="4400">
                <a:solidFill>
                  <a:schemeClr val="tx2"/>
                </a:solidFill>
              </a:rPr>
              <a:t>Thank you</a:t>
            </a:r>
          </a:p>
        </p:txBody>
      </p:sp>
      <p:sp>
        <p:nvSpPr>
          <p:cNvPr id="20485" name="灯片编号占位符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644844-F78F-D54D-ACC9-65E583CE7071}" type="slidenum">
              <a:rPr lang="en-US" altLang="zh-CN"/>
              <a:pPr/>
              <a:t>9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9365</TotalTime>
  <Words>861</Words>
  <Application>Microsoft Macintosh PowerPoint</Application>
  <PresentationFormat>On-screen Show 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VXLAN DCI Using EVPN draft-boutros-l2vpn-vxlan-evpn-01.txt  Sami Boutros   Ali Sajassi Samer Salam Dennis Cai  IETF 86, March 2013 Orlando, Florida</vt:lpstr>
      <vt:lpstr>VXLAN DCI Using EVPN</vt:lpstr>
      <vt:lpstr>Requirements</vt:lpstr>
      <vt:lpstr>Solution overview</vt:lpstr>
      <vt:lpstr>EVPN Routes</vt:lpstr>
      <vt:lpstr>Handling Unicast traffic</vt:lpstr>
      <vt:lpstr>Handling Mcast traffic</vt:lpstr>
      <vt:lpstr>Multicast Stitching with Per-VNI Load Balancing</vt:lpstr>
      <vt:lpstr>Next steps</vt:lpstr>
    </vt:vector>
  </TitlesOfParts>
  <Company>Cisco Systems,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Sami Boutros</dc:creator>
  <cp:lastModifiedBy>Sami Boutros</cp:lastModifiedBy>
  <cp:revision>33</cp:revision>
  <dcterms:created xsi:type="dcterms:W3CDTF">2013-03-11T20:16:13Z</dcterms:created>
  <dcterms:modified xsi:type="dcterms:W3CDTF">2013-03-12T01:21:03Z</dcterms:modified>
</cp:coreProperties>
</file>